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2"/>
  </p:notesMasterIdLst>
  <p:sldIdLst>
    <p:sldId id="256" r:id="rId2"/>
    <p:sldId id="257" r:id="rId3"/>
    <p:sldId id="274" r:id="rId4"/>
    <p:sldId id="281" r:id="rId5"/>
    <p:sldId id="261" r:id="rId6"/>
    <p:sldId id="258" r:id="rId7"/>
    <p:sldId id="370" r:id="rId8"/>
    <p:sldId id="262" r:id="rId9"/>
    <p:sldId id="369" r:id="rId10"/>
    <p:sldId id="267" r:id="rId11"/>
    <p:sldId id="462" r:id="rId12"/>
    <p:sldId id="263" r:id="rId13"/>
    <p:sldId id="283" r:id="rId14"/>
    <p:sldId id="284" r:id="rId15"/>
    <p:sldId id="364" r:id="rId16"/>
    <p:sldId id="365" r:id="rId17"/>
    <p:sldId id="264" r:id="rId18"/>
    <p:sldId id="265" r:id="rId19"/>
    <p:sldId id="371" r:id="rId20"/>
    <p:sldId id="270" r:id="rId21"/>
    <p:sldId id="359" r:id="rId22"/>
    <p:sldId id="269" r:id="rId23"/>
    <p:sldId id="362" r:id="rId24"/>
    <p:sldId id="372" r:id="rId25"/>
    <p:sldId id="366" r:id="rId26"/>
    <p:sldId id="282" r:id="rId27"/>
    <p:sldId id="469" r:id="rId28"/>
    <p:sldId id="367" r:id="rId29"/>
    <p:sldId id="368" r:id="rId30"/>
    <p:sldId id="272" r:id="rId31"/>
    <p:sldId id="463" r:id="rId32"/>
    <p:sldId id="273" r:id="rId33"/>
    <p:sldId id="445" r:id="rId34"/>
    <p:sldId id="464" r:id="rId35"/>
    <p:sldId id="275" r:id="rId36"/>
    <p:sldId id="260" r:id="rId37"/>
    <p:sldId id="465" r:id="rId38"/>
    <p:sldId id="288" r:id="rId39"/>
    <p:sldId id="291" r:id="rId40"/>
    <p:sldId id="467" r:id="rId41"/>
    <p:sldId id="466" r:id="rId42"/>
    <p:sldId id="266" r:id="rId43"/>
    <p:sldId id="293" r:id="rId44"/>
    <p:sldId id="446" r:id="rId45"/>
    <p:sldId id="447" r:id="rId46"/>
    <p:sldId id="449" r:id="rId47"/>
    <p:sldId id="448" r:id="rId48"/>
    <p:sldId id="450" r:id="rId49"/>
    <p:sldId id="460" r:id="rId50"/>
    <p:sldId id="294" r:id="rId51"/>
    <p:sldId id="345" r:id="rId52"/>
    <p:sldId id="346" r:id="rId53"/>
    <p:sldId id="349" r:id="rId54"/>
    <p:sldId id="350" r:id="rId55"/>
    <p:sldId id="300" r:id="rId56"/>
    <p:sldId id="352" r:id="rId57"/>
    <p:sldId id="456" r:id="rId58"/>
    <p:sldId id="458" r:id="rId59"/>
    <p:sldId id="457" r:id="rId60"/>
    <p:sldId id="353" r:id="rId61"/>
    <p:sldId id="451" r:id="rId62"/>
    <p:sldId id="354" r:id="rId63"/>
    <p:sldId id="340" r:id="rId64"/>
    <p:sldId id="328" r:id="rId65"/>
    <p:sldId id="341" r:id="rId66"/>
    <p:sldId id="318" r:id="rId67"/>
    <p:sldId id="319" r:id="rId68"/>
    <p:sldId id="356" r:id="rId69"/>
    <p:sldId id="348" r:id="rId70"/>
    <p:sldId id="278" r:id="rId71"/>
    <p:sldId id="306" r:id="rId72"/>
    <p:sldId id="307" r:id="rId73"/>
    <p:sldId id="322" r:id="rId74"/>
    <p:sldId id="323" r:id="rId75"/>
    <p:sldId id="324" r:id="rId76"/>
    <p:sldId id="309" r:id="rId77"/>
    <p:sldId id="351" r:id="rId78"/>
    <p:sldId id="334" r:id="rId79"/>
    <p:sldId id="335" r:id="rId80"/>
    <p:sldId id="336" r:id="rId81"/>
    <p:sldId id="330" r:id="rId82"/>
    <p:sldId id="331" r:id="rId83"/>
    <p:sldId id="327" r:id="rId84"/>
    <p:sldId id="343" r:id="rId85"/>
    <p:sldId id="344" r:id="rId86"/>
    <p:sldId id="357" r:id="rId87"/>
    <p:sldId id="339" r:id="rId88"/>
    <p:sldId id="337" r:id="rId89"/>
    <p:sldId id="358" r:id="rId90"/>
    <p:sldId id="338" r:id="rId91"/>
    <p:sldId id="471" r:id="rId92"/>
    <p:sldId id="472" r:id="rId93"/>
    <p:sldId id="473" r:id="rId94"/>
    <p:sldId id="474" r:id="rId95"/>
    <p:sldId id="476" r:id="rId96"/>
    <p:sldId id="478" r:id="rId97"/>
    <p:sldId id="479" r:id="rId98"/>
    <p:sldId id="480" r:id="rId99"/>
    <p:sldId id="453" r:id="rId100"/>
    <p:sldId id="470" r:id="rId101"/>
    <p:sldId id="454" r:id="rId102"/>
    <p:sldId id="455"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276" r:id="rId119"/>
    <p:sldId id="389" r:id="rId120"/>
    <p:sldId id="390" r:id="rId121"/>
    <p:sldId id="279" r:id="rId122"/>
    <p:sldId id="391" r:id="rId123"/>
    <p:sldId id="392" r:id="rId124"/>
    <p:sldId id="393" r:id="rId125"/>
    <p:sldId id="394" r:id="rId126"/>
    <p:sldId id="395" r:id="rId127"/>
    <p:sldId id="396" r:id="rId128"/>
    <p:sldId id="397" r:id="rId129"/>
    <p:sldId id="287" r:id="rId130"/>
    <p:sldId id="398" r:id="rId131"/>
    <p:sldId id="399" r:id="rId132"/>
    <p:sldId id="400" r:id="rId133"/>
    <p:sldId id="401" r:id="rId134"/>
    <p:sldId id="402" r:id="rId135"/>
    <p:sldId id="403" r:id="rId136"/>
    <p:sldId id="404" r:id="rId137"/>
    <p:sldId id="405" r:id="rId138"/>
    <p:sldId id="406" r:id="rId139"/>
    <p:sldId id="297" r:id="rId140"/>
    <p:sldId id="298" r:id="rId141"/>
    <p:sldId id="299" r:id="rId142"/>
    <p:sldId id="407" r:id="rId143"/>
    <p:sldId id="301" r:id="rId144"/>
    <p:sldId id="408" r:id="rId145"/>
    <p:sldId id="302" r:id="rId146"/>
    <p:sldId id="303" r:id="rId147"/>
    <p:sldId id="304" r:id="rId148"/>
    <p:sldId id="410" r:id="rId149"/>
    <p:sldId id="413" r:id="rId150"/>
    <p:sldId id="414" r:id="rId151"/>
    <p:sldId id="415" r:id="rId152"/>
    <p:sldId id="310" r:id="rId153"/>
    <p:sldId id="311" r:id="rId154"/>
    <p:sldId id="312" r:id="rId155"/>
    <p:sldId id="313" r:id="rId156"/>
    <p:sldId id="314" r:id="rId157"/>
    <p:sldId id="315" r:id="rId158"/>
    <p:sldId id="316" r:id="rId159"/>
    <p:sldId id="317" r:id="rId160"/>
    <p:sldId id="416" r:id="rId161"/>
    <p:sldId id="417" r:id="rId162"/>
    <p:sldId id="320" r:id="rId163"/>
    <p:sldId id="321" r:id="rId164"/>
    <p:sldId id="418" r:id="rId165"/>
    <p:sldId id="419" r:id="rId166"/>
    <p:sldId id="420" r:id="rId167"/>
    <p:sldId id="325" r:id="rId168"/>
    <p:sldId id="421" r:id="rId169"/>
    <p:sldId id="329" r:id="rId170"/>
    <p:sldId id="440" r:id="rId171"/>
    <p:sldId id="459" r:id="rId172"/>
    <p:sldId id="332" r:id="rId173"/>
    <p:sldId id="441" r:id="rId174"/>
    <p:sldId id="442" r:id="rId175"/>
    <p:sldId id="443" r:id="rId176"/>
    <p:sldId id="437" r:id="rId177"/>
    <p:sldId id="429" r:id="rId178"/>
    <p:sldId id="436" r:id="rId179"/>
    <p:sldId id="481" r:id="rId180"/>
    <p:sldId id="482" r:id="rId181"/>
    <p:sldId id="483" r:id="rId182"/>
    <p:sldId id="438" r:id="rId183"/>
    <p:sldId id="430" r:id="rId184"/>
    <p:sldId id="439" r:id="rId185"/>
    <p:sldId id="342" r:id="rId186"/>
    <p:sldId id="444" r:id="rId187"/>
    <p:sldId id="286" r:id="rId188"/>
    <p:sldId id="277" r:id="rId189"/>
    <p:sldId id="285" r:id="rId190"/>
    <p:sldId id="280" r:id="rId1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CEF"/>
    <a:srgbClr val="81A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5226" autoAdjust="0"/>
  </p:normalViewPr>
  <p:slideViewPr>
    <p:cSldViewPr snapToGrid="0">
      <p:cViewPr varScale="1">
        <p:scale>
          <a:sx n="75" d="100"/>
          <a:sy n="75" d="100"/>
        </p:scale>
        <p:origin x="300" y="54"/>
      </p:cViewPr>
      <p:guideLst>
        <p:guide orient="horz" pos="2160"/>
        <p:guide pos="3840"/>
      </p:guideLst>
    </p:cSldViewPr>
  </p:slideViewPr>
  <p:notesTextViewPr>
    <p:cViewPr>
      <p:scale>
        <a:sx n="1" d="1"/>
        <a:sy n="1" d="1"/>
      </p:scale>
      <p:origin x="0" y="0"/>
    </p:cViewPr>
  </p:notesTextViewPr>
  <p:sorterViewPr>
    <p:cViewPr varScale="1">
      <p:scale>
        <a:sx n="1" d="1"/>
        <a:sy n="1" d="1"/>
      </p:scale>
      <p:origin x="0" y="-48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207AD-869F-4130-83CA-D6FF0917B5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E33A1BA-C9C0-4653-9A10-6CAC03536E88}">
      <dgm:prSet phldrT="[Văn bản]" custT="1"/>
      <dgm:spPr>
        <a:solidFill>
          <a:srgbClr val="2A8CEF"/>
        </a:solidFill>
        <a:ln>
          <a:solidFill>
            <a:srgbClr val="2A8CEF"/>
          </a:solidFill>
        </a:ln>
      </dgm:spPr>
      <dgm:t>
        <a:bodyPr/>
        <a:lstStyle/>
        <a:p>
          <a:r>
            <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Ngôn ngữ tự nhiên</a:t>
          </a:r>
        </a:p>
      </dgm:t>
    </dgm:pt>
    <dgm:pt modelId="{4D23928E-405D-491F-B6C5-69EFBE60603B}" type="parTrans" cxnId="{20B6FC8F-21AD-4193-99BA-AEB7DD4A4E08}">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96606FE7-8942-4B42-9173-E2C2CB32ECB6}" type="sibTrans" cxnId="{20B6FC8F-21AD-4193-99BA-AEB7DD4A4E08}">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1B3D296F-E1CC-4313-AE3B-5BE9A876C92F}">
      <dgm:prSet phldrT="[Văn bản]" custT="1"/>
      <dgm:spPr>
        <a:solidFill>
          <a:srgbClr val="002060"/>
        </a:solidFill>
        <a:ln>
          <a:solidFill>
            <a:srgbClr val="002060"/>
          </a:solidFill>
        </a:ln>
      </dgm:spPr>
      <dgm:t>
        <a:bodyPr/>
        <a:lstStyle/>
        <a:p>
          <a:r>
            <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Lưu đồ (sơ đồ khối)</a:t>
          </a:r>
          <a:r>
            <a:rPr lang="vi-VN" sz="3200" b="1" u="none"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dgm:t>
    </dgm:pt>
    <dgm:pt modelId="{A5385CE1-C757-46A9-94F2-421E65DBB420}" type="parTrans" cxnId="{C7FF6E48-3DCA-46B7-A986-04702E09D852}">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51DB3E0E-3013-4400-BC9B-9835088EBD11}" type="sibTrans" cxnId="{C7FF6E48-3DCA-46B7-A986-04702E09D852}">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867E2215-C37F-49FC-9F74-8943C939346B}">
      <dgm:prSet phldrT="[Văn bản]" custT="1"/>
      <dgm:spPr>
        <a:solidFill>
          <a:srgbClr val="2A8CEF"/>
        </a:solidFill>
        <a:ln>
          <a:solidFill>
            <a:srgbClr val="2A8CEF"/>
          </a:solidFill>
        </a:ln>
      </dgm:spPr>
      <dgm:t>
        <a:bodyPr/>
        <a:lstStyle/>
        <a:p>
          <a:r>
            <a:rPr lang="vi-VN" sz="3200" b="1" u="none"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Mã giả</a:t>
          </a:r>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0BED3502-4FE4-47B0-8AF2-06B67C03F8C5}" type="parTrans" cxnId="{4EA1AA29-CE8D-4991-9183-9DE742FD971B}">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8F76AB43-C960-42F3-896F-7C605A919AF8}" type="sibTrans" cxnId="{4EA1AA29-CE8D-4991-9183-9DE742FD971B}">
      <dgm:prSet/>
      <dgm:spPr/>
      <dgm:t>
        <a:bodyPr/>
        <a:lstStyle/>
        <a:p>
          <a:endParaRPr lang="vi-VN" sz="3200" b="1" u="none"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gm:t>
    </dgm:pt>
    <dgm:pt modelId="{40BB61AB-7662-4184-9DDB-830995DB6850}" type="pres">
      <dgm:prSet presAssocID="{293207AD-869F-4130-83CA-D6FF0917B588}" presName="Name0" presStyleCnt="0">
        <dgm:presLayoutVars>
          <dgm:chMax val="7"/>
          <dgm:chPref val="7"/>
          <dgm:dir/>
        </dgm:presLayoutVars>
      </dgm:prSet>
      <dgm:spPr/>
      <dgm:t>
        <a:bodyPr/>
        <a:lstStyle/>
        <a:p>
          <a:endParaRPr lang="en-US"/>
        </a:p>
      </dgm:t>
    </dgm:pt>
    <dgm:pt modelId="{FB16E81A-0D61-4CAF-B40A-D61A0B95C94E}" type="pres">
      <dgm:prSet presAssocID="{293207AD-869F-4130-83CA-D6FF0917B588}" presName="Name1" presStyleCnt="0"/>
      <dgm:spPr/>
    </dgm:pt>
    <dgm:pt modelId="{9B53867A-FFE4-440C-B3DD-2F026A6E837C}" type="pres">
      <dgm:prSet presAssocID="{293207AD-869F-4130-83CA-D6FF0917B588}" presName="cycle" presStyleCnt="0"/>
      <dgm:spPr/>
    </dgm:pt>
    <dgm:pt modelId="{DC7B95E3-0531-465A-925B-1499230DAFC5}" type="pres">
      <dgm:prSet presAssocID="{293207AD-869F-4130-83CA-D6FF0917B588}" presName="srcNode" presStyleLbl="node1" presStyleIdx="0" presStyleCnt="3"/>
      <dgm:spPr/>
    </dgm:pt>
    <dgm:pt modelId="{FD1AF75E-4314-4282-BD5C-15D19B4EBAB1}" type="pres">
      <dgm:prSet presAssocID="{293207AD-869F-4130-83CA-D6FF0917B588}" presName="conn" presStyleLbl="parChTrans1D2" presStyleIdx="0" presStyleCnt="1"/>
      <dgm:spPr/>
      <dgm:t>
        <a:bodyPr/>
        <a:lstStyle/>
        <a:p>
          <a:endParaRPr lang="en-US"/>
        </a:p>
      </dgm:t>
    </dgm:pt>
    <dgm:pt modelId="{64BC6637-7996-4696-BA14-FAC501CFB1EE}" type="pres">
      <dgm:prSet presAssocID="{293207AD-869F-4130-83CA-D6FF0917B588}" presName="extraNode" presStyleLbl="node1" presStyleIdx="0" presStyleCnt="3"/>
      <dgm:spPr/>
    </dgm:pt>
    <dgm:pt modelId="{B5857865-401A-4D7D-A462-388DDE0C3853}" type="pres">
      <dgm:prSet presAssocID="{293207AD-869F-4130-83CA-D6FF0917B588}" presName="dstNode" presStyleLbl="node1" presStyleIdx="0" presStyleCnt="3"/>
      <dgm:spPr/>
    </dgm:pt>
    <dgm:pt modelId="{469C40C0-5BA7-4315-9C97-47ACA75B2161}" type="pres">
      <dgm:prSet presAssocID="{7E33A1BA-C9C0-4653-9A10-6CAC03536E88}" presName="text_1" presStyleLbl="node1" presStyleIdx="0" presStyleCnt="3">
        <dgm:presLayoutVars>
          <dgm:bulletEnabled val="1"/>
        </dgm:presLayoutVars>
      </dgm:prSet>
      <dgm:spPr>
        <a:prstGeom prst="roundRect">
          <a:avLst/>
        </a:prstGeom>
      </dgm:spPr>
      <dgm:t>
        <a:bodyPr/>
        <a:lstStyle/>
        <a:p>
          <a:endParaRPr lang="en-US"/>
        </a:p>
      </dgm:t>
    </dgm:pt>
    <dgm:pt modelId="{CFFB18F2-F746-412A-9AED-EF8D9E95EB7B}" type="pres">
      <dgm:prSet presAssocID="{7E33A1BA-C9C0-4653-9A10-6CAC03536E88}" presName="accent_1" presStyleCnt="0"/>
      <dgm:spPr/>
    </dgm:pt>
    <dgm:pt modelId="{F26C714C-439F-4326-A3C2-ADB651D19CA3}" type="pres">
      <dgm:prSet presAssocID="{7E33A1BA-C9C0-4653-9A10-6CAC03536E88}" presName="accentRepeatNode" presStyleLbl="solidFgAcc1" presStyleIdx="0" presStyleCnt="3"/>
      <dgm:spPr>
        <a:ln>
          <a:solidFill>
            <a:srgbClr val="2A8CEF"/>
          </a:solidFill>
        </a:ln>
      </dgm:spPr>
    </dgm:pt>
    <dgm:pt modelId="{BB283533-C791-4448-AB06-5CE0951ADBFE}" type="pres">
      <dgm:prSet presAssocID="{1B3D296F-E1CC-4313-AE3B-5BE9A876C92F}" presName="text_2" presStyleLbl="node1" presStyleIdx="1" presStyleCnt="3">
        <dgm:presLayoutVars>
          <dgm:bulletEnabled val="1"/>
        </dgm:presLayoutVars>
      </dgm:prSet>
      <dgm:spPr>
        <a:prstGeom prst="roundRect">
          <a:avLst/>
        </a:prstGeom>
      </dgm:spPr>
      <dgm:t>
        <a:bodyPr/>
        <a:lstStyle/>
        <a:p>
          <a:endParaRPr lang="en-US"/>
        </a:p>
      </dgm:t>
    </dgm:pt>
    <dgm:pt modelId="{76B02501-9C92-43C3-8E54-60522BB7E287}" type="pres">
      <dgm:prSet presAssocID="{1B3D296F-E1CC-4313-AE3B-5BE9A876C92F}" presName="accent_2" presStyleCnt="0"/>
      <dgm:spPr/>
    </dgm:pt>
    <dgm:pt modelId="{98BD0782-BFBF-4600-810C-2AC1D7558945}" type="pres">
      <dgm:prSet presAssocID="{1B3D296F-E1CC-4313-AE3B-5BE9A876C92F}" presName="accentRepeatNode" presStyleLbl="solidFgAcc1" presStyleIdx="1" presStyleCnt="3"/>
      <dgm:spPr>
        <a:ln>
          <a:solidFill>
            <a:srgbClr val="002060"/>
          </a:solidFill>
        </a:ln>
      </dgm:spPr>
    </dgm:pt>
    <dgm:pt modelId="{469FDBB1-052D-469A-9788-4A965B3783E8}" type="pres">
      <dgm:prSet presAssocID="{867E2215-C37F-49FC-9F74-8943C939346B}" presName="text_3" presStyleLbl="node1" presStyleIdx="2" presStyleCnt="3">
        <dgm:presLayoutVars>
          <dgm:bulletEnabled val="1"/>
        </dgm:presLayoutVars>
      </dgm:prSet>
      <dgm:spPr>
        <a:prstGeom prst="roundRect">
          <a:avLst/>
        </a:prstGeom>
      </dgm:spPr>
      <dgm:t>
        <a:bodyPr/>
        <a:lstStyle/>
        <a:p>
          <a:endParaRPr lang="en-US"/>
        </a:p>
      </dgm:t>
    </dgm:pt>
    <dgm:pt modelId="{39BC293D-125C-413D-AED0-EEE321BC4D72}" type="pres">
      <dgm:prSet presAssocID="{867E2215-C37F-49FC-9F74-8943C939346B}" presName="accent_3" presStyleCnt="0"/>
      <dgm:spPr/>
    </dgm:pt>
    <dgm:pt modelId="{8C729555-C20D-40ED-9D56-CCF9C67596C4}" type="pres">
      <dgm:prSet presAssocID="{867E2215-C37F-49FC-9F74-8943C939346B}" presName="accentRepeatNode" presStyleLbl="solidFgAcc1" presStyleIdx="2" presStyleCnt="3"/>
      <dgm:spPr>
        <a:ln>
          <a:solidFill>
            <a:srgbClr val="2A8CEF"/>
          </a:solidFill>
        </a:ln>
      </dgm:spPr>
    </dgm:pt>
  </dgm:ptLst>
  <dgm:cxnLst>
    <dgm:cxn modelId="{57949BF2-B8B2-42E6-9F13-615035D68557}" type="presOf" srcId="{867E2215-C37F-49FC-9F74-8943C939346B}" destId="{469FDBB1-052D-469A-9788-4A965B3783E8}" srcOrd="0" destOrd="0" presId="urn:microsoft.com/office/officeart/2008/layout/VerticalCurvedList"/>
    <dgm:cxn modelId="{6F776FF8-41FB-4186-80C6-805F23873DE3}" type="presOf" srcId="{1B3D296F-E1CC-4313-AE3B-5BE9A876C92F}" destId="{BB283533-C791-4448-AB06-5CE0951ADBFE}" srcOrd="0" destOrd="0" presId="urn:microsoft.com/office/officeart/2008/layout/VerticalCurvedList"/>
    <dgm:cxn modelId="{C7FF6E48-3DCA-46B7-A986-04702E09D852}" srcId="{293207AD-869F-4130-83CA-D6FF0917B588}" destId="{1B3D296F-E1CC-4313-AE3B-5BE9A876C92F}" srcOrd="1" destOrd="0" parTransId="{A5385CE1-C757-46A9-94F2-421E65DBB420}" sibTransId="{51DB3E0E-3013-4400-BC9B-9835088EBD11}"/>
    <dgm:cxn modelId="{71E15464-9F78-41F0-8EFB-02AD2CC9209C}" type="presOf" srcId="{96606FE7-8942-4B42-9173-E2C2CB32ECB6}" destId="{FD1AF75E-4314-4282-BD5C-15D19B4EBAB1}" srcOrd="0" destOrd="0" presId="urn:microsoft.com/office/officeart/2008/layout/VerticalCurvedList"/>
    <dgm:cxn modelId="{8CCE3BAC-8CDE-4E47-A85C-BD96C4B6195E}" type="presOf" srcId="{293207AD-869F-4130-83CA-D6FF0917B588}" destId="{40BB61AB-7662-4184-9DDB-830995DB6850}" srcOrd="0" destOrd="0" presId="urn:microsoft.com/office/officeart/2008/layout/VerticalCurvedList"/>
    <dgm:cxn modelId="{4EA1AA29-CE8D-4991-9183-9DE742FD971B}" srcId="{293207AD-869F-4130-83CA-D6FF0917B588}" destId="{867E2215-C37F-49FC-9F74-8943C939346B}" srcOrd="2" destOrd="0" parTransId="{0BED3502-4FE4-47B0-8AF2-06B67C03F8C5}" sibTransId="{8F76AB43-C960-42F3-896F-7C605A919AF8}"/>
    <dgm:cxn modelId="{20B6FC8F-21AD-4193-99BA-AEB7DD4A4E08}" srcId="{293207AD-869F-4130-83CA-D6FF0917B588}" destId="{7E33A1BA-C9C0-4653-9A10-6CAC03536E88}" srcOrd="0" destOrd="0" parTransId="{4D23928E-405D-491F-B6C5-69EFBE60603B}" sibTransId="{96606FE7-8942-4B42-9173-E2C2CB32ECB6}"/>
    <dgm:cxn modelId="{D23F57B6-431C-46C3-BD1A-27EEBF7D8EB5}" type="presOf" srcId="{7E33A1BA-C9C0-4653-9A10-6CAC03536E88}" destId="{469C40C0-5BA7-4315-9C97-47ACA75B2161}" srcOrd="0" destOrd="0" presId="urn:microsoft.com/office/officeart/2008/layout/VerticalCurvedList"/>
    <dgm:cxn modelId="{D21B1354-803D-4BE8-B0CB-9163E61B0052}" type="presParOf" srcId="{40BB61AB-7662-4184-9DDB-830995DB6850}" destId="{FB16E81A-0D61-4CAF-B40A-D61A0B95C94E}" srcOrd="0" destOrd="0" presId="urn:microsoft.com/office/officeart/2008/layout/VerticalCurvedList"/>
    <dgm:cxn modelId="{143E77D1-7721-4E07-A7E1-840E54ADCD61}" type="presParOf" srcId="{FB16E81A-0D61-4CAF-B40A-D61A0B95C94E}" destId="{9B53867A-FFE4-440C-B3DD-2F026A6E837C}" srcOrd="0" destOrd="0" presId="urn:microsoft.com/office/officeart/2008/layout/VerticalCurvedList"/>
    <dgm:cxn modelId="{9070C3B4-6A61-4FF3-8C24-2227794A661A}" type="presParOf" srcId="{9B53867A-FFE4-440C-B3DD-2F026A6E837C}" destId="{DC7B95E3-0531-465A-925B-1499230DAFC5}" srcOrd="0" destOrd="0" presId="urn:microsoft.com/office/officeart/2008/layout/VerticalCurvedList"/>
    <dgm:cxn modelId="{8E6C1B60-5374-4CA3-B734-A76A6A40EC68}" type="presParOf" srcId="{9B53867A-FFE4-440C-B3DD-2F026A6E837C}" destId="{FD1AF75E-4314-4282-BD5C-15D19B4EBAB1}" srcOrd="1" destOrd="0" presId="urn:microsoft.com/office/officeart/2008/layout/VerticalCurvedList"/>
    <dgm:cxn modelId="{01CD3C72-78D4-4B1F-BF11-6F26C88D2F28}" type="presParOf" srcId="{9B53867A-FFE4-440C-B3DD-2F026A6E837C}" destId="{64BC6637-7996-4696-BA14-FAC501CFB1EE}" srcOrd="2" destOrd="0" presId="urn:microsoft.com/office/officeart/2008/layout/VerticalCurvedList"/>
    <dgm:cxn modelId="{42FCA9EE-5B26-4D17-BC96-44C7BB8E2D9C}" type="presParOf" srcId="{9B53867A-FFE4-440C-B3DD-2F026A6E837C}" destId="{B5857865-401A-4D7D-A462-388DDE0C3853}" srcOrd="3" destOrd="0" presId="urn:microsoft.com/office/officeart/2008/layout/VerticalCurvedList"/>
    <dgm:cxn modelId="{8F54613B-9C26-45F9-ADA6-A1C6E7CEF345}" type="presParOf" srcId="{FB16E81A-0D61-4CAF-B40A-D61A0B95C94E}" destId="{469C40C0-5BA7-4315-9C97-47ACA75B2161}" srcOrd="1" destOrd="0" presId="urn:microsoft.com/office/officeart/2008/layout/VerticalCurvedList"/>
    <dgm:cxn modelId="{A97EC807-C04D-4FF2-89D1-FB9E7E1C218F}" type="presParOf" srcId="{FB16E81A-0D61-4CAF-B40A-D61A0B95C94E}" destId="{CFFB18F2-F746-412A-9AED-EF8D9E95EB7B}" srcOrd="2" destOrd="0" presId="urn:microsoft.com/office/officeart/2008/layout/VerticalCurvedList"/>
    <dgm:cxn modelId="{D3FE34C0-8E09-4806-A51B-19B224C7EE7A}" type="presParOf" srcId="{CFFB18F2-F746-412A-9AED-EF8D9E95EB7B}" destId="{F26C714C-439F-4326-A3C2-ADB651D19CA3}" srcOrd="0" destOrd="0" presId="urn:microsoft.com/office/officeart/2008/layout/VerticalCurvedList"/>
    <dgm:cxn modelId="{DF7D328E-4B5D-4824-A699-326A78992D38}" type="presParOf" srcId="{FB16E81A-0D61-4CAF-B40A-D61A0B95C94E}" destId="{BB283533-C791-4448-AB06-5CE0951ADBFE}" srcOrd="3" destOrd="0" presId="urn:microsoft.com/office/officeart/2008/layout/VerticalCurvedList"/>
    <dgm:cxn modelId="{7780A972-CAEE-4FBB-8914-163DC88FC05E}" type="presParOf" srcId="{FB16E81A-0D61-4CAF-B40A-D61A0B95C94E}" destId="{76B02501-9C92-43C3-8E54-60522BB7E287}" srcOrd="4" destOrd="0" presId="urn:microsoft.com/office/officeart/2008/layout/VerticalCurvedList"/>
    <dgm:cxn modelId="{40E8CD91-6C72-4835-B82D-73157AA0C173}" type="presParOf" srcId="{76B02501-9C92-43C3-8E54-60522BB7E287}" destId="{98BD0782-BFBF-4600-810C-2AC1D7558945}" srcOrd="0" destOrd="0" presId="urn:microsoft.com/office/officeart/2008/layout/VerticalCurvedList"/>
    <dgm:cxn modelId="{4139EE38-70D4-43D3-86E7-6217E29DE393}" type="presParOf" srcId="{FB16E81A-0D61-4CAF-B40A-D61A0B95C94E}" destId="{469FDBB1-052D-469A-9788-4A965B3783E8}" srcOrd="5" destOrd="0" presId="urn:microsoft.com/office/officeart/2008/layout/VerticalCurvedList"/>
    <dgm:cxn modelId="{A537D02B-CD84-4007-94D3-0EE282A5C0E3}" type="presParOf" srcId="{FB16E81A-0D61-4CAF-B40A-D61A0B95C94E}" destId="{39BC293D-125C-413D-AED0-EEE321BC4D72}" srcOrd="6" destOrd="0" presId="urn:microsoft.com/office/officeart/2008/layout/VerticalCurvedList"/>
    <dgm:cxn modelId="{6709DF35-16F5-4905-AA26-AE44B5938BDF}" type="presParOf" srcId="{39BC293D-125C-413D-AED0-EEE321BC4D72}" destId="{8C729555-C20D-40ED-9D56-CCF9C67596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AF75E-4314-4282-BD5C-15D19B4EBAB1}">
      <dsp:nvSpPr>
        <dsp:cNvPr id="0" name=""/>
        <dsp:cNvSpPr/>
      </dsp:nvSpPr>
      <dsp:spPr>
        <a:xfrm>
          <a:off x="-5563318" y="-851842"/>
          <a:ext cx="6624863" cy="6624863"/>
        </a:xfrm>
        <a:prstGeom prst="blockArc">
          <a:avLst>
            <a:gd name="adj1" fmla="val 18900000"/>
            <a:gd name="adj2" fmla="val 2700000"/>
            <a:gd name="adj3" fmla="val 32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9C40C0-5BA7-4315-9C97-47ACA75B2161}">
      <dsp:nvSpPr>
        <dsp:cNvPr id="0" name=""/>
        <dsp:cNvSpPr/>
      </dsp:nvSpPr>
      <dsp:spPr>
        <a:xfrm>
          <a:off x="683059" y="492117"/>
          <a:ext cx="4799511" cy="984235"/>
        </a:xfrm>
        <a:prstGeom prst="roundRect">
          <a:avLst/>
        </a:prstGeom>
        <a:solidFill>
          <a:srgbClr val="2A8CEF"/>
        </a:solidFill>
        <a:ln w="25400" cap="flat" cmpd="sng" algn="ctr">
          <a:solidFill>
            <a:srgbClr val="2A8CE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37" tIns="81280" rIns="81280" bIns="81280" numCol="1" spcCol="1270" anchor="ctr" anchorCtr="0">
          <a:noAutofit/>
        </a:bodyPr>
        <a:lstStyle/>
        <a:p>
          <a:pPr lvl="0" algn="l" defTabSz="1422400">
            <a:lnSpc>
              <a:spcPct val="90000"/>
            </a:lnSpc>
            <a:spcBef>
              <a:spcPct val="0"/>
            </a:spcBef>
            <a:spcAft>
              <a:spcPct val="35000"/>
            </a:spcAft>
          </a:pPr>
          <a:r>
            <a:rPr lang="vi-VN" sz="3200" b="1" u="none" kern="12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Ngôn ngữ tự nhiên</a:t>
          </a:r>
        </a:p>
      </dsp:txBody>
      <dsp:txXfrm>
        <a:off x="731105" y="540163"/>
        <a:ext cx="4703419" cy="888143"/>
      </dsp:txXfrm>
    </dsp:sp>
    <dsp:sp modelId="{F26C714C-439F-4326-A3C2-ADB651D19CA3}">
      <dsp:nvSpPr>
        <dsp:cNvPr id="0" name=""/>
        <dsp:cNvSpPr/>
      </dsp:nvSpPr>
      <dsp:spPr>
        <a:xfrm>
          <a:off x="67912" y="369088"/>
          <a:ext cx="1230294" cy="1230294"/>
        </a:xfrm>
        <a:prstGeom prst="ellipse">
          <a:avLst/>
        </a:prstGeom>
        <a:solidFill>
          <a:schemeClr val="lt1">
            <a:hueOff val="0"/>
            <a:satOff val="0"/>
            <a:lumOff val="0"/>
            <a:alphaOff val="0"/>
          </a:schemeClr>
        </a:solidFill>
        <a:ln w="25400" cap="flat" cmpd="sng" algn="ctr">
          <a:solidFill>
            <a:srgbClr val="2A8CEF"/>
          </a:solidFill>
          <a:prstDash val="solid"/>
        </a:ln>
        <a:effectLst/>
      </dsp:spPr>
      <dsp:style>
        <a:lnRef idx="2">
          <a:scrgbClr r="0" g="0" b="0"/>
        </a:lnRef>
        <a:fillRef idx="1">
          <a:scrgbClr r="0" g="0" b="0"/>
        </a:fillRef>
        <a:effectRef idx="0">
          <a:scrgbClr r="0" g="0" b="0"/>
        </a:effectRef>
        <a:fontRef idx="minor"/>
      </dsp:style>
    </dsp:sp>
    <dsp:sp modelId="{BB283533-C791-4448-AB06-5CE0951ADBFE}">
      <dsp:nvSpPr>
        <dsp:cNvPr id="0" name=""/>
        <dsp:cNvSpPr/>
      </dsp:nvSpPr>
      <dsp:spPr>
        <a:xfrm>
          <a:off x="1040829" y="1968471"/>
          <a:ext cx="4441741" cy="984235"/>
        </a:xfrm>
        <a:prstGeom prst="roundRect">
          <a:avLst/>
        </a:prstGeom>
        <a:solidFill>
          <a:srgbClr val="002060"/>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37" tIns="81280" rIns="81280" bIns="81280" numCol="1" spcCol="1270" anchor="ctr" anchorCtr="0">
          <a:noAutofit/>
        </a:bodyPr>
        <a:lstStyle/>
        <a:p>
          <a:pPr lvl="0" algn="l" defTabSz="1422400">
            <a:lnSpc>
              <a:spcPct val="90000"/>
            </a:lnSpc>
            <a:spcBef>
              <a:spcPct val="0"/>
            </a:spcBef>
            <a:spcAft>
              <a:spcPct val="35000"/>
            </a:spcAft>
          </a:pPr>
          <a:r>
            <a:rPr lang="vi-VN" sz="3200" b="1" u="none" kern="12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Lưu đồ (sơ đồ khối)</a:t>
          </a:r>
          <a:r>
            <a:rPr lang="vi-VN" sz="3200" b="1" u="none" kern="12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dsp:txBody>
      <dsp:txXfrm>
        <a:off x="1088875" y="2016517"/>
        <a:ext cx="4345649" cy="888143"/>
      </dsp:txXfrm>
    </dsp:sp>
    <dsp:sp modelId="{98BD0782-BFBF-4600-810C-2AC1D7558945}">
      <dsp:nvSpPr>
        <dsp:cNvPr id="0" name=""/>
        <dsp:cNvSpPr/>
      </dsp:nvSpPr>
      <dsp:spPr>
        <a:xfrm>
          <a:off x="425681" y="1845441"/>
          <a:ext cx="1230294" cy="1230294"/>
        </a:xfrm>
        <a:prstGeom prst="ellipse">
          <a:avLst/>
        </a:prstGeom>
        <a:solidFill>
          <a:schemeClr val="lt1">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 modelId="{469FDBB1-052D-469A-9788-4A965B3783E8}">
      <dsp:nvSpPr>
        <dsp:cNvPr id="0" name=""/>
        <dsp:cNvSpPr/>
      </dsp:nvSpPr>
      <dsp:spPr>
        <a:xfrm>
          <a:off x="683059" y="3444824"/>
          <a:ext cx="4799511" cy="984235"/>
        </a:xfrm>
        <a:prstGeom prst="roundRect">
          <a:avLst/>
        </a:prstGeom>
        <a:solidFill>
          <a:srgbClr val="2A8CEF"/>
        </a:solidFill>
        <a:ln w="25400" cap="flat" cmpd="sng" algn="ctr">
          <a:solidFill>
            <a:srgbClr val="2A8CE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37" tIns="81280" rIns="81280" bIns="81280" numCol="1" spcCol="1270" anchor="ctr" anchorCtr="0">
          <a:noAutofit/>
        </a:bodyPr>
        <a:lstStyle/>
        <a:p>
          <a:pPr lvl="0" algn="l" defTabSz="1422400">
            <a:lnSpc>
              <a:spcPct val="90000"/>
            </a:lnSpc>
            <a:spcBef>
              <a:spcPct val="0"/>
            </a:spcBef>
            <a:spcAft>
              <a:spcPct val="35000"/>
            </a:spcAft>
          </a:pPr>
          <a:r>
            <a:rPr lang="vi-VN" sz="3200" b="1" u="none" kern="12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Mã giả</a:t>
          </a:r>
          <a:endParaRPr lang="vi-VN" sz="3200" b="1" u="none" kern="12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dsp:txBody>
      <dsp:txXfrm>
        <a:off x="731105" y="3492870"/>
        <a:ext cx="4703419" cy="888143"/>
      </dsp:txXfrm>
    </dsp:sp>
    <dsp:sp modelId="{8C729555-C20D-40ED-9D56-CCF9C67596C4}">
      <dsp:nvSpPr>
        <dsp:cNvPr id="0" name=""/>
        <dsp:cNvSpPr/>
      </dsp:nvSpPr>
      <dsp:spPr>
        <a:xfrm>
          <a:off x="67912" y="3321795"/>
          <a:ext cx="1230294" cy="1230294"/>
        </a:xfrm>
        <a:prstGeom prst="ellipse">
          <a:avLst/>
        </a:prstGeom>
        <a:solidFill>
          <a:schemeClr val="lt1">
            <a:hueOff val="0"/>
            <a:satOff val="0"/>
            <a:lumOff val="0"/>
            <a:alphaOff val="0"/>
          </a:schemeClr>
        </a:solidFill>
        <a:ln w="25400" cap="flat" cmpd="sng" algn="ctr">
          <a:solidFill>
            <a:srgbClr val="2A8CEF"/>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77ED9-139F-47E1-98D2-3E938CF5E9BE}" type="datetimeFigureOut">
              <a:rPr lang="en-US" smtClean="0"/>
              <a:t>1/4/2021</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1FD1C-3028-41F1-B6F5-72392831329B}" type="slidenum">
              <a:rPr lang="en-US" smtClean="0"/>
              <a:t>‹#›</a:t>
            </a:fld>
            <a:endParaRPr lang="en-US"/>
          </a:p>
        </p:txBody>
      </p:sp>
    </p:spTree>
    <p:extLst>
      <p:ext uri="{BB962C8B-B14F-4D97-AF65-F5344CB8AC3E}">
        <p14:creationId xmlns:p14="http://schemas.microsoft.com/office/powerpoint/2010/main" val="248892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91B41BA3-7046-4521-BD7D-9A960F6C6D4D}" type="slidenum">
              <a:rPr lang="en-US" sz="1100" b="0">
                <a:solidFill>
                  <a:prstClr val="black"/>
                </a:solidFill>
              </a:rPr>
              <a:pPr/>
              <a:t>38</a:t>
            </a:fld>
            <a:endParaRPr lang="en-US" sz="1100" b="0">
              <a:solidFill>
                <a:prstClr val="black"/>
              </a:solidFill>
            </a:endParaRPr>
          </a:p>
        </p:txBody>
      </p:sp>
      <p:sp>
        <p:nvSpPr>
          <p:cNvPr id="45059" name="Rectangle 2"/>
          <p:cNvSpPr>
            <a:spLocks noGrp="1" noRot="1" noChangeAspect="1" noChangeArrowheads="1" noTextEdit="1"/>
          </p:cNvSpPr>
          <p:nvPr>
            <p:ph type="sldImg"/>
          </p:nvPr>
        </p:nvSpPr>
        <p:spPr>
          <a:xfrm>
            <a:off x="2597150" y="463550"/>
            <a:ext cx="4125913" cy="2320925"/>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97150" y="463550"/>
            <a:ext cx="4125913" cy="232092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0F9F2F6-4DD6-4500-89BB-92FACE54D19E}" type="slidenum">
              <a:rPr lang="en-GB" smtClean="0"/>
              <a:t>82</a:t>
            </a:fld>
            <a:endParaRPr lang="en-GB"/>
          </a:p>
        </p:txBody>
      </p:sp>
      <p:sp>
        <p:nvSpPr>
          <p:cNvPr id="5" name="Date Placeholder 4"/>
          <p:cNvSpPr>
            <a:spLocks noGrp="1"/>
          </p:cNvSpPr>
          <p:nvPr>
            <p:ph type="dt" idx="11"/>
          </p:nvPr>
        </p:nvSpPr>
        <p:spPr/>
        <p:txBody>
          <a:bodyPr/>
          <a:lstStyle/>
          <a:p>
            <a:endParaRPr lang="en-GB"/>
          </a:p>
        </p:txBody>
      </p:sp>
    </p:spTree>
    <p:extLst>
      <p:ext uri="{BB962C8B-B14F-4D97-AF65-F5344CB8AC3E}">
        <p14:creationId xmlns:p14="http://schemas.microsoft.com/office/powerpoint/2010/main" val="8932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BCA6278C-B207-4212-A688-9DE6BD338325}" type="slidenum">
              <a:rPr lang="en-US" sz="1100" b="0">
                <a:solidFill>
                  <a:schemeClr val="tx1"/>
                </a:solidFill>
              </a:rPr>
              <a:pPr/>
              <a:t>103</a:t>
            </a:fld>
            <a:endParaRPr lang="en-US" sz="1100" b="0">
              <a:solidFill>
                <a:schemeClr val="tx1"/>
              </a:solidFill>
            </a:endParaRPr>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1FBDCBF-9CF1-46F6-A71C-A2BEED930CBA}" type="slidenum">
              <a:rPr lang="en-US" altLang="en-US" smtClean="0"/>
              <a:pPr/>
              <a:t>106</a:t>
            </a:fld>
            <a:endParaRPr lang="en-US" altLang="en-US"/>
          </a:p>
        </p:txBody>
      </p:sp>
    </p:spTree>
    <p:extLst>
      <p:ext uri="{BB962C8B-B14F-4D97-AF65-F5344CB8AC3E}">
        <p14:creationId xmlns:p14="http://schemas.microsoft.com/office/powerpoint/2010/main" val="365702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D98D82-AD7C-4D97-BA81-EEB5FEB16EF2}" type="slidenum">
              <a:rPr lang="en-US" altLang="en-US" smtClean="0"/>
              <a:pPr/>
              <a:t>107</a:t>
            </a:fld>
            <a:endParaRPr lang="en-US" altLang="en-US"/>
          </a:p>
        </p:txBody>
      </p:sp>
    </p:spTree>
    <p:extLst>
      <p:ext uri="{BB962C8B-B14F-4D97-AF65-F5344CB8AC3E}">
        <p14:creationId xmlns:p14="http://schemas.microsoft.com/office/powerpoint/2010/main" val="271936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BACEFF-3187-4102-A35B-0B4B2F59FB61}" type="slidenum">
              <a:rPr lang="en-US" altLang="en-US" smtClean="0"/>
              <a:pPr/>
              <a:t>108</a:t>
            </a:fld>
            <a:endParaRPr lang="en-US" altLang="en-US"/>
          </a:p>
        </p:txBody>
      </p:sp>
    </p:spTree>
    <p:extLst>
      <p:ext uri="{BB962C8B-B14F-4D97-AF65-F5344CB8AC3E}">
        <p14:creationId xmlns:p14="http://schemas.microsoft.com/office/powerpoint/2010/main" val="100419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161740-1273-4372-9D23-6A2672D3A552}" type="slidenum">
              <a:rPr lang="en-US" altLang="en-US" smtClean="0"/>
              <a:pPr/>
              <a:t>113</a:t>
            </a:fld>
            <a:endParaRPr lang="en-US" altLang="en-US"/>
          </a:p>
        </p:txBody>
      </p:sp>
    </p:spTree>
    <p:extLst>
      <p:ext uri="{BB962C8B-B14F-4D97-AF65-F5344CB8AC3E}">
        <p14:creationId xmlns:p14="http://schemas.microsoft.com/office/powerpoint/2010/main" val="245283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CFE2BF5-76D8-4801-8062-19225C5DEEAC}" type="slidenum">
              <a:rPr lang="en-US" altLang="en-US" smtClean="0"/>
              <a:pPr/>
              <a:t>114</a:t>
            </a:fld>
            <a:endParaRPr lang="en-US" altLang="en-US"/>
          </a:p>
        </p:txBody>
      </p:sp>
    </p:spTree>
    <p:extLst>
      <p:ext uri="{BB962C8B-B14F-4D97-AF65-F5344CB8AC3E}">
        <p14:creationId xmlns:p14="http://schemas.microsoft.com/office/powerpoint/2010/main" val="229343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61C690-06FC-46AD-B9BC-B8513A935467}" type="slidenum">
              <a:rPr lang="en-US" altLang="en-US" smtClean="0"/>
              <a:pPr/>
              <a:t>115</a:t>
            </a:fld>
            <a:endParaRPr lang="en-US" altLang="en-US"/>
          </a:p>
        </p:txBody>
      </p:sp>
    </p:spTree>
    <p:extLst>
      <p:ext uri="{BB962C8B-B14F-4D97-AF65-F5344CB8AC3E}">
        <p14:creationId xmlns:p14="http://schemas.microsoft.com/office/powerpoint/2010/main" val="1376479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603203-7193-47C2-BC47-99D71641615D}" type="slidenum">
              <a:rPr lang="en-US" altLang="en-US" smtClean="0"/>
              <a:pPr/>
              <a:t>117</a:t>
            </a:fld>
            <a:endParaRPr lang="en-US" altLang="en-US"/>
          </a:p>
        </p:txBody>
      </p:sp>
    </p:spTree>
    <p:extLst>
      <p:ext uri="{BB962C8B-B14F-4D97-AF65-F5344CB8AC3E}">
        <p14:creationId xmlns:p14="http://schemas.microsoft.com/office/powerpoint/2010/main" val="24543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1EBEC8B-C6FB-4E2D-A52E-ECA66CBDC77C}" type="slidenum">
              <a:rPr lang="en-US" altLang="en-US" smtClean="0"/>
              <a:pPr/>
              <a:t>118</a:t>
            </a:fld>
            <a:endParaRPr lang="en-US" altLang="en-US"/>
          </a:p>
        </p:txBody>
      </p:sp>
    </p:spTree>
    <p:extLst>
      <p:ext uri="{BB962C8B-B14F-4D97-AF65-F5344CB8AC3E}">
        <p14:creationId xmlns:p14="http://schemas.microsoft.com/office/powerpoint/2010/main" val="227614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C3E5465C-824B-41EF-A7D1-C992A11E9C54}" type="slidenum">
              <a:rPr lang="en-US" sz="1100" b="0">
                <a:solidFill>
                  <a:prstClr val="black"/>
                </a:solidFill>
              </a:rPr>
              <a:pPr/>
              <a:t>43</a:t>
            </a:fld>
            <a:endParaRPr lang="en-US" sz="1100" b="0">
              <a:solidFill>
                <a:prstClr val="black"/>
              </a:solidFill>
            </a:endParaRPr>
          </a:p>
        </p:txBody>
      </p:sp>
      <p:sp>
        <p:nvSpPr>
          <p:cNvPr id="47107" name="Rectangle 2"/>
          <p:cNvSpPr>
            <a:spLocks noGrp="1" noRot="1" noChangeAspect="1" noChangeArrowheads="1" noTextEdit="1"/>
          </p:cNvSpPr>
          <p:nvPr>
            <p:ph type="sldImg"/>
          </p:nvPr>
        </p:nvSpPr>
        <p:spPr>
          <a:xfrm>
            <a:off x="2597150" y="463550"/>
            <a:ext cx="4125913" cy="2320925"/>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79590E5-5432-4061-A7F1-02650300AF3E}" type="slidenum">
              <a:rPr lang="en-US" altLang="en-US" smtClean="0"/>
              <a:pPr/>
              <a:t>119</a:t>
            </a:fld>
            <a:endParaRPr lang="en-US" altLang="en-US"/>
          </a:p>
        </p:txBody>
      </p:sp>
    </p:spTree>
    <p:extLst>
      <p:ext uri="{BB962C8B-B14F-4D97-AF65-F5344CB8AC3E}">
        <p14:creationId xmlns:p14="http://schemas.microsoft.com/office/powerpoint/2010/main" val="141224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F70777-F593-4177-9093-9F8CD15A1E17}" type="slidenum">
              <a:rPr lang="en-US" altLang="en-US" smtClean="0"/>
              <a:pPr/>
              <a:t>122</a:t>
            </a:fld>
            <a:endParaRPr lang="en-US" altLang="en-US"/>
          </a:p>
        </p:txBody>
      </p:sp>
    </p:spTree>
    <p:extLst>
      <p:ext uri="{BB962C8B-B14F-4D97-AF65-F5344CB8AC3E}">
        <p14:creationId xmlns:p14="http://schemas.microsoft.com/office/powerpoint/2010/main" val="231960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E1B8BA-B4D1-4EBC-8587-B79D1E4A05BB}" type="slidenum">
              <a:rPr lang="en-US" altLang="en-US" smtClean="0"/>
              <a:pPr/>
              <a:t>124</a:t>
            </a:fld>
            <a:endParaRPr lang="en-US" altLang="en-US"/>
          </a:p>
        </p:txBody>
      </p:sp>
    </p:spTree>
    <p:extLst>
      <p:ext uri="{BB962C8B-B14F-4D97-AF65-F5344CB8AC3E}">
        <p14:creationId xmlns:p14="http://schemas.microsoft.com/office/powerpoint/2010/main" val="157331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954528-2F56-40D8-ADF4-AC6586E4326C}" type="slidenum">
              <a:rPr lang="en-US" altLang="en-US" smtClean="0"/>
              <a:pPr/>
              <a:t>129</a:t>
            </a:fld>
            <a:endParaRPr lang="en-US" altLang="en-US"/>
          </a:p>
        </p:txBody>
      </p:sp>
    </p:spTree>
    <p:extLst>
      <p:ext uri="{BB962C8B-B14F-4D97-AF65-F5344CB8AC3E}">
        <p14:creationId xmlns:p14="http://schemas.microsoft.com/office/powerpoint/2010/main" val="972783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EBF8286-8FC1-4A1A-8713-2C6D6D0D218F}" type="slidenum">
              <a:rPr lang="en-US" altLang="en-US" smtClean="0"/>
              <a:pPr/>
              <a:t>130</a:t>
            </a:fld>
            <a:endParaRPr lang="en-US" altLang="en-US"/>
          </a:p>
        </p:txBody>
      </p:sp>
    </p:spTree>
    <p:extLst>
      <p:ext uri="{BB962C8B-B14F-4D97-AF65-F5344CB8AC3E}">
        <p14:creationId xmlns:p14="http://schemas.microsoft.com/office/powerpoint/2010/main" val="311971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ED2ACD-0A37-4777-9939-9000814632FA}" type="slidenum">
              <a:rPr lang="en-US" altLang="en-US" smtClean="0"/>
              <a:pPr/>
              <a:t>131</a:t>
            </a:fld>
            <a:endParaRPr lang="en-US" altLang="en-US"/>
          </a:p>
        </p:txBody>
      </p:sp>
    </p:spTree>
    <p:extLst>
      <p:ext uri="{BB962C8B-B14F-4D97-AF65-F5344CB8AC3E}">
        <p14:creationId xmlns:p14="http://schemas.microsoft.com/office/powerpoint/2010/main" val="3452893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0B98E6-9691-41E7-A0C1-047910EEDBD6}" type="slidenum">
              <a:rPr lang="en-US" altLang="en-US" smtClean="0"/>
              <a:pPr/>
              <a:t>132</a:t>
            </a:fld>
            <a:endParaRPr lang="en-US" altLang="en-US"/>
          </a:p>
        </p:txBody>
      </p:sp>
    </p:spTree>
    <p:extLst>
      <p:ext uri="{BB962C8B-B14F-4D97-AF65-F5344CB8AC3E}">
        <p14:creationId xmlns:p14="http://schemas.microsoft.com/office/powerpoint/2010/main" val="3633724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EB6841-869A-4721-9999-13FCBCDE4B4B}" type="slidenum">
              <a:rPr lang="en-US" altLang="en-US" smtClean="0"/>
              <a:pPr/>
              <a:t>133</a:t>
            </a:fld>
            <a:endParaRPr lang="en-US" altLang="en-US"/>
          </a:p>
        </p:txBody>
      </p:sp>
    </p:spTree>
    <p:extLst>
      <p:ext uri="{BB962C8B-B14F-4D97-AF65-F5344CB8AC3E}">
        <p14:creationId xmlns:p14="http://schemas.microsoft.com/office/powerpoint/2010/main" val="4072243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FAC14B1F-C901-40FC-980C-02A6053D79D6}" type="slidenum">
              <a:rPr lang="en-US" sz="1100" b="0">
                <a:solidFill>
                  <a:schemeClr val="tx1"/>
                </a:solidFill>
              </a:rPr>
              <a:pPr/>
              <a:t>134</a:t>
            </a:fld>
            <a:endParaRPr lang="en-US" sz="1100" b="0">
              <a:solidFill>
                <a:schemeClr val="tx1"/>
              </a:solidFill>
            </a:endParaRPr>
          </a:p>
        </p:txBody>
      </p:sp>
      <p:sp>
        <p:nvSpPr>
          <p:cNvPr id="45059" name="Rectangle 2"/>
          <p:cNvSpPr>
            <a:spLocks noGrp="1" noRot="1" noChangeAspect="1" noChangeArrowheads="1" noTextEdit="1"/>
          </p:cNvSpPr>
          <p:nvPr>
            <p:ph type="sldImg"/>
          </p:nvPr>
        </p:nvSpPr>
        <p:spPr>
          <a:xfrm>
            <a:off x="381000" y="685800"/>
            <a:ext cx="6096000" cy="34290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9482AB66-0770-4791-AE6A-9EA3C59C2D4D}" type="slidenum">
              <a:rPr lang="en-US" sz="1100" b="0">
                <a:solidFill>
                  <a:schemeClr val="tx1"/>
                </a:solidFill>
              </a:rPr>
              <a:pPr/>
              <a:t>135</a:t>
            </a:fld>
            <a:endParaRPr lang="en-US" sz="1100" b="0">
              <a:solidFill>
                <a:schemeClr val="tx1"/>
              </a:solidFill>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C448E462-3DD5-411F-9DAE-8C73E0B6CBB5}" type="slidenum">
              <a:rPr lang="en-US" sz="1100" b="0">
                <a:solidFill>
                  <a:prstClr val="black"/>
                </a:solidFill>
              </a:rPr>
              <a:pPr/>
              <a:t>50</a:t>
            </a:fld>
            <a:endParaRPr lang="en-US" sz="1100" b="0">
              <a:solidFill>
                <a:prstClr val="black"/>
              </a:solidFill>
            </a:endParaRPr>
          </a:p>
        </p:txBody>
      </p:sp>
      <p:sp>
        <p:nvSpPr>
          <p:cNvPr id="46083" name="Rectangle 2"/>
          <p:cNvSpPr>
            <a:spLocks noGrp="1" noRot="1" noChangeAspect="1" noChangeArrowheads="1" noTextEdit="1"/>
          </p:cNvSpPr>
          <p:nvPr>
            <p:ph type="sldImg"/>
          </p:nvPr>
        </p:nvSpPr>
        <p:spPr>
          <a:xfrm>
            <a:off x="2597150" y="463550"/>
            <a:ext cx="4125913" cy="2320925"/>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250629EA-2B46-4AF8-8594-382BE3B12212}" type="slidenum">
              <a:rPr lang="en-US" sz="1100" b="0">
                <a:solidFill>
                  <a:schemeClr val="tx1"/>
                </a:solidFill>
              </a:rPr>
              <a:pPr/>
              <a:t>136</a:t>
            </a:fld>
            <a:endParaRPr lang="en-US" sz="1100" b="0">
              <a:solidFill>
                <a:schemeClr val="tx1"/>
              </a:solidFill>
            </a:endParaRPr>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006DCE9C-AD37-459D-8977-5DB83CD81DF9}" type="slidenum">
              <a:rPr lang="en-US" sz="1100" b="0">
                <a:solidFill>
                  <a:schemeClr val="tx1"/>
                </a:solidFill>
              </a:rPr>
              <a:pPr/>
              <a:t>137</a:t>
            </a:fld>
            <a:endParaRPr lang="en-US" sz="1100" b="0">
              <a:solidFill>
                <a:schemeClr val="tx1"/>
              </a:solidFill>
            </a:endParaRPr>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006DCE9C-AD37-459D-8977-5DB83CD81DF9}" type="slidenum">
              <a:rPr lang="en-US" sz="1100" b="0">
                <a:solidFill>
                  <a:schemeClr val="tx1"/>
                </a:solidFill>
              </a:rPr>
              <a:pPr/>
              <a:t>138</a:t>
            </a:fld>
            <a:endParaRPr lang="en-US" sz="1100" b="0">
              <a:solidFill>
                <a:schemeClr val="tx1"/>
              </a:solidFill>
            </a:endParaRPr>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9CFEA0AA-11F3-440B-AA56-C1CD51E2135A}" type="slidenum">
              <a:rPr lang="en-US" sz="1100" b="0">
                <a:solidFill>
                  <a:schemeClr val="tx1"/>
                </a:solidFill>
              </a:rPr>
              <a:pPr/>
              <a:t>139</a:t>
            </a:fld>
            <a:endParaRPr lang="en-US" sz="1100" b="0">
              <a:solidFill>
                <a:schemeClr val="tx1"/>
              </a:solidFill>
            </a:endParaRPr>
          </a:p>
        </p:txBody>
      </p:sp>
      <p:sp>
        <p:nvSpPr>
          <p:cNvPr id="49155" name="Rectangle 2"/>
          <p:cNvSpPr>
            <a:spLocks noGrp="1" noRot="1" noChangeAspect="1"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B03F12A5-3BBF-4EA9-A6B6-B35F25D2E1FB}" type="slidenum">
              <a:rPr lang="en-US" sz="1100" b="0">
                <a:solidFill>
                  <a:schemeClr val="tx1"/>
                </a:solidFill>
              </a:rPr>
              <a:pPr/>
              <a:t>140</a:t>
            </a:fld>
            <a:endParaRPr lang="en-US" sz="1100" b="0">
              <a:solidFill>
                <a:schemeClr val="tx1"/>
              </a:solidFill>
            </a:endParaRPr>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62E4124B-CEB4-4EB7-AC14-DE21E20B74FF}" type="slidenum">
              <a:rPr lang="en-US" sz="1100" b="0">
                <a:solidFill>
                  <a:schemeClr val="tx1"/>
                </a:solidFill>
              </a:rPr>
              <a:pPr/>
              <a:t>141</a:t>
            </a:fld>
            <a:endParaRPr lang="en-US" sz="1100" b="0">
              <a:solidFill>
                <a:schemeClr val="tx1"/>
              </a:solidFill>
            </a:endParaRPr>
          </a:p>
        </p:txBody>
      </p:sp>
      <p:sp>
        <p:nvSpPr>
          <p:cNvPr id="51203" name="Rectangle 2"/>
          <p:cNvSpPr>
            <a:spLocks noGrp="1" noRot="1" noChangeAspect="1" noChangeArrowheads="1" noTextEdit="1"/>
          </p:cNvSpPr>
          <p:nvPr>
            <p:ph type="sldImg"/>
          </p:nvPr>
        </p:nvSpPr>
        <p:spPr>
          <a:xfrm>
            <a:off x="381000" y="685800"/>
            <a:ext cx="6096000" cy="34290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701023C6-C910-4CBE-ABA3-49A67E846801}" type="slidenum">
              <a:rPr lang="en-US" sz="1100" b="0">
                <a:solidFill>
                  <a:schemeClr val="tx1"/>
                </a:solidFill>
              </a:rPr>
              <a:pPr/>
              <a:t>142</a:t>
            </a:fld>
            <a:endParaRPr lang="en-US" sz="1100" b="0">
              <a:solidFill>
                <a:schemeClr val="tx1"/>
              </a:solidFill>
            </a:endParaRPr>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E3DEA9D9-474B-4ABB-B414-3C47E96915BA}" type="slidenum">
              <a:rPr lang="en-US" sz="1100" b="0">
                <a:solidFill>
                  <a:schemeClr val="tx1"/>
                </a:solidFill>
              </a:rPr>
              <a:pPr/>
              <a:t>143</a:t>
            </a:fld>
            <a:endParaRPr lang="en-US" sz="1100" b="0">
              <a:solidFill>
                <a:schemeClr val="tx1"/>
              </a:solidFill>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vi-VN">
              <a:latin typeface="Calibri" pitchFamily="34" charset="0"/>
            </a:endParaRPr>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846995B-0B3A-42AA-8046-748434B1156D}" type="slidenum">
              <a:rPr lang="en-US"/>
              <a:pPr eaLnBrk="1" hangingPunct="1"/>
              <a:t>144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052095FB-44D8-48E0-B658-678209484786}" type="slidenum">
              <a:rPr lang="en-US" sz="1100" b="0">
                <a:solidFill>
                  <a:schemeClr val="tx1"/>
                </a:solidFill>
              </a:rPr>
              <a:pPr/>
              <a:t>145</a:t>
            </a:fld>
            <a:endParaRPr lang="en-US" sz="1100" b="0">
              <a:solidFill>
                <a:schemeClr val="tx1"/>
              </a:solidFill>
            </a:endParaRPr>
          </a:p>
        </p:txBody>
      </p:sp>
      <p:sp>
        <p:nvSpPr>
          <p:cNvPr id="59395" name="Rectangle 2"/>
          <p:cNvSpPr>
            <a:spLocks noGrp="1" noRot="1" noChangeAspect="1" noChangeArrowheads="1" noTextEdit="1"/>
          </p:cNvSpPr>
          <p:nvPr>
            <p:ph type="sldImg"/>
          </p:nvPr>
        </p:nvSpPr>
        <p:spPr>
          <a:xfrm>
            <a:off x="381000" y="685800"/>
            <a:ext cx="6096000" cy="342900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FF795C7B-39BF-4C4A-8012-4316D3DF995D}" type="slidenum">
              <a:rPr lang="en-US" sz="1100" b="0">
                <a:solidFill>
                  <a:prstClr val="black"/>
                </a:solidFill>
              </a:rPr>
              <a:pPr/>
              <a:t>54</a:t>
            </a:fld>
            <a:endParaRPr lang="en-US" sz="1100" b="0">
              <a:solidFill>
                <a:prstClr val="black"/>
              </a:solidFill>
            </a:endParaRPr>
          </a:p>
        </p:txBody>
      </p:sp>
      <p:sp>
        <p:nvSpPr>
          <p:cNvPr id="50179" name="Rectangle 2"/>
          <p:cNvSpPr>
            <a:spLocks noGrp="1" noRot="1" noChangeAspect="1" noChangeArrowheads="1" noTextEdit="1"/>
          </p:cNvSpPr>
          <p:nvPr>
            <p:ph type="sldImg"/>
          </p:nvPr>
        </p:nvSpPr>
        <p:spPr>
          <a:xfrm>
            <a:off x="2597150" y="463550"/>
            <a:ext cx="4125913" cy="2320925"/>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C3AF8FA5-8922-4A00-BDCC-92851823B438}" type="slidenum">
              <a:rPr lang="en-US" sz="1100" b="0">
                <a:solidFill>
                  <a:schemeClr val="tx1"/>
                </a:solidFill>
              </a:rPr>
              <a:pPr/>
              <a:t>146</a:t>
            </a:fld>
            <a:endParaRPr lang="en-US" sz="1100" b="0">
              <a:solidFill>
                <a:schemeClr val="tx1"/>
              </a:solidFill>
            </a:endParaRPr>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56BEE131-D4B2-4442-8F3C-8AC53B2C6FA1}" type="slidenum">
              <a:rPr lang="en-US" sz="1100" b="0">
                <a:solidFill>
                  <a:schemeClr val="tx1"/>
                </a:solidFill>
              </a:rPr>
              <a:pPr/>
              <a:t>147</a:t>
            </a:fld>
            <a:endParaRPr lang="en-US" sz="1100" b="0">
              <a:solidFill>
                <a:schemeClr val="tx1"/>
              </a:solidFill>
            </a:endParaRPr>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A66B7736-B72E-42F4-8164-1E3BAE25AE13}" type="slidenum">
              <a:rPr lang="en-US" sz="1100" b="0">
                <a:solidFill>
                  <a:schemeClr val="tx1"/>
                </a:solidFill>
              </a:rPr>
              <a:pPr/>
              <a:t>149</a:t>
            </a:fld>
            <a:endParaRPr lang="en-US" sz="1100" b="0">
              <a:solidFill>
                <a:schemeClr val="tx1"/>
              </a:solidFill>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B397FDB7-BFBF-4810-892D-93CDA813111A}" type="slidenum">
              <a:rPr lang="en-US" sz="1100" b="0">
                <a:solidFill>
                  <a:schemeClr val="tx1"/>
                </a:solidFill>
              </a:rPr>
              <a:pPr/>
              <a:t>152</a:t>
            </a:fld>
            <a:endParaRPr lang="en-US" sz="1100" b="0">
              <a:solidFill>
                <a:schemeClr val="tx1"/>
              </a:solidFill>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1101E63B-134E-43EC-A33B-4B20C95F2EFD}" type="slidenum">
              <a:rPr lang="en-US" sz="1100" b="0">
                <a:solidFill>
                  <a:schemeClr val="tx1"/>
                </a:solidFill>
              </a:rPr>
              <a:pPr/>
              <a:t>155</a:t>
            </a:fld>
            <a:endParaRPr lang="en-US" sz="1100" b="0">
              <a:solidFill>
                <a:schemeClr val="tx1"/>
              </a:solidFill>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93AA1786-D527-4931-93D5-C228C2DDDEFC}" type="slidenum">
              <a:rPr lang="en-US" sz="1100" b="0">
                <a:solidFill>
                  <a:schemeClr val="tx1"/>
                </a:solidFill>
              </a:rPr>
              <a:pPr/>
              <a:t>156</a:t>
            </a:fld>
            <a:endParaRPr lang="en-US" sz="1100" b="0">
              <a:solidFill>
                <a:schemeClr val="tx1"/>
              </a:solidFill>
            </a:endParaRPr>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FAF77-F6C9-4CF6-8547-CDDAD7EB79C9}" type="slidenum">
              <a:rPr lang="en-US" smtClean="0"/>
              <a:t>157</a:t>
            </a:fld>
            <a:endParaRPr lang="en-US"/>
          </a:p>
        </p:txBody>
      </p:sp>
    </p:spTree>
    <p:extLst>
      <p:ext uri="{BB962C8B-B14F-4D97-AF65-F5344CB8AC3E}">
        <p14:creationId xmlns:p14="http://schemas.microsoft.com/office/powerpoint/2010/main" val="3679284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3E514860-8D29-4330-B918-0E29F07238F1}" type="slidenum">
              <a:rPr lang="en-US" sz="1100" b="0">
                <a:solidFill>
                  <a:schemeClr val="tx1"/>
                </a:solidFill>
              </a:rPr>
              <a:pPr/>
              <a:t>158</a:t>
            </a:fld>
            <a:endParaRPr lang="en-US" sz="1100" b="0">
              <a:solidFill>
                <a:schemeClr val="tx1"/>
              </a:solidFill>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F68B6E31-8BA8-401D-9ADC-D243730CF6B1}" type="slidenum">
              <a:rPr lang="en-US" sz="1100" b="0">
                <a:solidFill>
                  <a:schemeClr val="tx1"/>
                </a:solidFill>
              </a:rPr>
              <a:pPr/>
              <a:t>159</a:t>
            </a:fld>
            <a:endParaRPr lang="en-US" sz="1100" b="0">
              <a:solidFill>
                <a:schemeClr val="tx1"/>
              </a:solidFill>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C16A6ECA-709E-4DFD-BB46-58867BB58B4B}" type="slidenum">
              <a:rPr lang="en-US" sz="1100" b="0">
                <a:solidFill>
                  <a:schemeClr val="tx1"/>
                </a:solidFill>
              </a:rPr>
              <a:pPr/>
              <a:t>163</a:t>
            </a:fld>
            <a:endParaRPr lang="en-US" sz="1100" b="0">
              <a:solidFill>
                <a:schemeClr val="tx1"/>
              </a:solidFill>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FF795C7B-39BF-4C4A-8012-4316D3DF995D}" type="slidenum">
              <a:rPr lang="en-US" sz="1100" b="0">
                <a:solidFill>
                  <a:prstClr val="black"/>
                </a:solidFill>
              </a:rPr>
              <a:pPr/>
              <a:t>55</a:t>
            </a:fld>
            <a:endParaRPr lang="en-US" sz="1100" b="0">
              <a:solidFill>
                <a:prstClr val="black"/>
              </a:solidFill>
            </a:endParaRPr>
          </a:p>
        </p:txBody>
      </p:sp>
      <p:sp>
        <p:nvSpPr>
          <p:cNvPr id="50179" name="Rectangle 2"/>
          <p:cNvSpPr>
            <a:spLocks noGrp="1" noRot="1" noChangeAspect="1" noChangeArrowheads="1" noTextEdit="1"/>
          </p:cNvSpPr>
          <p:nvPr>
            <p:ph type="sldImg"/>
          </p:nvPr>
        </p:nvSpPr>
        <p:spPr>
          <a:xfrm>
            <a:off x="2597150" y="463550"/>
            <a:ext cx="4125913" cy="2320925"/>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637A14CC-8FB0-48A6-857D-80290546C047}" type="slidenum">
              <a:rPr lang="en-US" sz="1100" b="0">
                <a:solidFill>
                  <a:schemeClr val="tx1"/>
                </a:solidFill>
              </a:rPr>
              <a:pPr/>
              <a:t>164</a:t>
            </a:fld>
            <a:endParaRPr lang="en-US" sz="1100" b="0">
              <a:solidFill>
                <a:schemeClr val="tx1"/>
              </a:solidFill>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vi-VN" sz="7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62067518-E1AE-475B-A33E-B6F6B8EECA2F}" type="slidenum">
              <a:rPr lang="en-US" sz="1100" b="0">
                <a:solidFill>
                  <a:schemeClr val="tx1"/>
                </a:solidFill>
              </a:rPr>
              <a:pPr/>
              <a:t>165</a:t>
            </a:fld>
            <a:endParaRPr lang="en-US" sz="1100" b="0">
              <a:solidFill>
                <a:schemeClr val="tx1"/>
              </a:solidFill>
            </a:endParaRPr>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A6C30BAD-5F39-4879-8693-917D134991BF}" type="slidenum">
              <a:rPr lang="en-US" sz="1100" b="0">
                <a:solidFill>
                  <a:schemeClr val="tx1"/>
                </a:solidFill>
              </a:rPr>
              <a:pPr/>
              <a:t>166</a:t>
            </a:fld>
            <a:endParaRPr lang="en-US" sz="1100" b="0">
              <a:solidFill>
                <a:schemeClr val="tx1"/>
              </a:solidFill>
            </a:endParaRPr>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06951E1A-663C-4D2E-BC0D-CF7C8F187024}" type="slidenum">
              <a:rPr lang="en-US" sz="1100" b="0">
                <a:solidFill>
                  <a:schemeClr val="tx1"/>
                </a:solidFill>
              </a:rPr>
              <a:pPr/>
              <a:t>167</a:t>
            </a:fld>
            <a:endParaRPr lang="en-US" sz="1100" b="0">
              <a:solidFill>
                <a:schemeClr val="tx1"/>
              </a:solidFill>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7BF78C3D-EF63-4DB4-8989-17ABC5C4E656}" type="slidenum">
              <a:rPr lang="en-US" sz="1100" b="0">
                <a:solidFill>
                  <a:schemeClr val="tx1"/>
                </a:solidFill>
              </a:rPr>
              <a:pPr/>
              <a:t>168</a:t>
            </a:fld>
            <a:endParaRPr lang="en-US" sz="1100" b="0">
              <a:solidFill>
                <a:schemeClr val="tx1"/>
              </a:solidFill>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pitchFamily="18" charset="0"/>
              </a:defRPr>
            </a:lvl1pPr>
            <a:lvl2pPr marL="679725" indent="-261433" defTabSz="851109">
              <a:defRPr sz="1500" b="1">
                <a:solidFill>
                  <a:schemeClr val="tx2"/>
                </a:solidFill>
                <a:latin typeface="Arial" charset="0"/>
                <a:cs typeface="Times New Roman" pitchFamily="18" charset="0"/>
              </a:defRPr>
            </a:lvl2pPr>
            <a:lvl3pPr marL="1045731" indent="-209146" defTabSz="851109">
              <a:defRPr sz="1500" b="1">
                <a:solidFill>
                  <a:schemeClr val="tx2"/>
                </a:solidFill>
                <a:latin typeface="Arial" charset="0"/>
                <a:cs typeface="Times New Roman" pitchFamily="18" charset="0"/>
              </a:defRPr>
            </a:lvl3pPr>
            <a:lvl4pPr marL="1464023" indent="-209146" defTabSz="851109">
              <a:defRPr sz="1500" b="1">
                <a:solidFill>
                  <a:schemeClr val="tx2"/>
                </a:solidFill>
                <a:latin typeface="Arial" charset="0"/>
                <a:cs typeface="Times New Roman" pitchFamily="18" charset="0"/>
              </a:defRPr>
            </a:lvl4pPr>
            <a:lvl5pPr marL="1882315" indent="-209146" defTabSz="851109">
              <a:defRPr sz="1500" b="1">
                <a:solidFill>
                  <a:schemeClr val="tx2"/>
                </a:solidFill>
                <a:latin typeface="Arial" charset="0"/>
                <a:cs typeface="Times New Roman" pitchFamily="18"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pitchFamily="18" charset="0"/>
              </a:defRPr>
            </a:lvl9pPr>
          </a:lstStyle>
          <a:p>
            <a:fld id="{FBB7F44B-E274-43CC-8C5C-4EA3DE55CCCD}" type="slidenum">
              <a:rPr lang="en-US" sz="1100" b="0">
                <a:solidFill>
                  <a:schemeClr val="tx1"/>
                </a:solidFill>
              </a:rPr>
              <a:pPr/>
              <a:t>169</a:t>
            </a:fld>
            <a:endParaRPr lang="en-US" sz="1100" b="0">
              <a:solidFill>
                <a:schemeClr val="tx1"/>
              </a:solidFill>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161740-1273-4372-9D23-6A2672D3A552}" type="slidenum">
              <a:rPr lang="en-US" altLang="en-US" smtClean="0"/>
              <a:pPr/>
              <a:t>179</a:t>
            </a:fld>
            <a:endParaRPr lang="en-US" altLang="en-US"/>
          </a:p>
        </p:txBody>
      </p:sp>
    </p:spTree>
    <p:extLst>
      <p:ext uri="{BB962C8B-B14F-4D97-AF65-F5344CB8AC3E}">
        <p14:creationId xmlns:p14="http://schemas.microsoft.com/office/powerpoint/2010/main" val="2643648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CFE2BF5-76D8-4801-8062-19225C5DEEAC}" type="slidenum">
              <a:rPr lang="en-US" altLang="en-US" smtClean="0"/>
              <a:pPr/>
              <a:t>180</a:t>
            </a:fld>
            <a:endParaRPr lang="en-US" altLang="en-US"/>
          </a:p>
        </p:txBody>
      </p:sp>
    </p:spTree>
    <p:extLst>
      <p:ext uri="{BB962C8B-B14F-4D97-AF65-F5344CB8AC3E}">
        <p14:creationId xmlns:p14="http://schemas.microsoft.com/office/powerpoint/2010/main" val="2372699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61C690-06FC-46AD-B9BC-B8513A935467}" type="slidenum">
              <a:rPr lang="en-US" altLang="en-US" smtClean="0"/>
              <a:pPr/>
              <a:t>181</a:t>
            </a:fld>
            <a:endParaRPr lang="en-US" altLang="en-US"/>
          </a:p>
        </p:txBody>
      </p:sp>
    </p:spTree>
    <p:extLst>
      <p:ext uri="{BB962C8B-B14F-4D97-AF65-F5344CB8AC3E}">
        <p14:creationId xmlns:p14="http://schemas.microsoft.com/office/powerpoint/2010/main" val="3765434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D98D82-AD7C-4D97-BA81-EEB5FEB16EF2}" type="slidenum">
              <a:rPr lang="en-US" altLang="en-US" smtClean="0"/>
              <a:pPr/>
              <a:t>182</a:t>
            </a:fld>
            <a:endParaRPr lang="en-US" altLang="en-US"/>
          </a:p>
        </p:txBody>
      </p:sp>
    </p:spTree>
    <p:extLst>
      <p:ext uri="{BB962C8B-B14F-4D97-AF65-F5344CB8AC3E}">
        <p14:creationId xmlns:p14="http://schemas.microsoft.com/office/powerpoint/2010/main" val="70148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0A65CED8-5220-4D36-B0F3-73BF2FD1CCB0}" type="slidenum">
              <a:rPr lang="en-US" sz="1100" b="0">
                <a:solidFill>
                  <a:prstClr val="black"/>
                </a:solidFill>
              </a:rPr>
              <a:pPr/>
              <a:t>56</a:t>
            </a:fld>
            <a:endParaRPr lang="en-US" sz="1100" b="0">
              <a:solidFill>
                <a:prstClr val="black"/>
              </a:solidFill>
            </a:endParaRPr>
          </a:p>
        </p:txBody>
      </p:sp>
      <p:sp>
        <p:nvSpPr>
          <p:cNvPr id="52227" name="Rectangle 2"/>
          <p:cNvSpPr>
            <a:spLocks noGrp="1" noRot="1" noChangeAspect="1" noChangeArrowheads="1" noTextEdit="1"/>
          </p:cNvSpPr>
          <p:nvPr>
            <p:ph type="sldImg"/>
          </p:nvPr>
        </p:nvSpPr>
        <p:spPr>
          <a:xfrm>
            <a:off x="2597150" y="463550"/>
            <a:ext cx="4125913" cy="2320925"/>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97150" y="463550"/>
            <a:ext cx="4125913" cy="232092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0F9F2F6-4DD6-4500-89BB-92FACE54D19E}" type="slidenum">
              <a:rPr lang="en-GB" smtClean="0"/>
              <a:t>64</a:t>
            </a:fld>
            <a:endParaRPr lang="en-GB"/>
          </a:p>
        </p:txBody>
      </p:sp>
      <p:sp>
        <p:nvSpPr>
          <p:cNvPr id="5" name="Date Placeholder 4"/>
          <p:cNvSpPr>
            <a:spLocks noGrp="1"/>
          </p:cNvSpPr>
          <p:nvPr>
            <p:ph type="dt" idx="11"/>
          </p:nvPr>
        </p:nvSpPr>
        <p:spPr/>
        <p:txBody>
          <a:bodyPr/>
          <a:lstStyle/>
          <a:p>
            <a:endParaRPr lang="en-GB"/>
          </a:p>
        </p:txBody>
      </p:sp>
    </p:spTree>
    <p:extLst>
      <p:ext uri="{BB962C8B-B14F-4D97-AF65-F5344CB8AC3E}">
        <p14:creationId xmlns:p14="http://schemas.microsoft.com/office/powerpoint/2010/main" val="8932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51109">
              <a:defRPr sz="1500" b="1">
                <a:solidFill>
                  <a:schemeClr val="tx2"/>
                </a:solidFill>
                <a:latin typeface="Arial" charset="0"/>
                <a:cs typeface="Times New Roman" charset="0"/>
              </a:defRPr>
            </a:lvl1pPr>
            <a:lvl2pPr marL="679725" indent="-261433" defTabSz="851109">
              <a:defRPr sz="1500" b="1">
                <a:solidFill>
                  <a:schemeClr val="tx2"/>
                </a:solidFill>
                <a:latin typeface="Arial" charset="0"/>
                <a:cs typeface="Times New Roman" charset="0"/>
              </a:defRPr>
            </a:lvl2pPr>
            <a:lvl3pPr marL="1045731" indent="-209146" defTabSz="851109">
              <a:defRPr sz="1500" b="1">
                <a:solidFill>
                  <a:schemeClr val="tx2"/>
                </a:solidFill>
                <a:latin typeface="Arial" charset="0"/>
                <a:cs typeface="Times New Roman" charset="0"/>
              </a:defRPr>
            </a:lvl3pPr>
            <a:lvl4pPr marL="1464023" indent="-209146" defTabSz="851109">
              <a:defRPr sz="1500" b="1">
                <a:solidFill>
                  <a:schemeClr val="tx2"/>
                </a:solidFill>
                <a:latin typeface="Arial" charset="0"/>
                <a:cs typeface="Times New Roman" charset="0"/>
              </a:defRPr>
            </a:lvl4pPr>
            <a:lvl5pPr marL="1882315" indent="-209146" defTabSz="851109">
              <a:defRPr sz="1500" b="1">
                <a:solidFill>
                  <a:schemeClr val="tx2"/>
                </a:solidFill>
                <a:latin typeface="Arial" charset="0"/>
                <a:cs typeface="Times New Roman" charset="0"/>
              </a:defRPr>
            </a:lvl5pPr>
            <a:lvl6pPr marL="2300608" indent="-209146" algn="ctr" defTabSz="851109" eaLnBrk="0" fontAlgn="base" hangingPunct="0">
              <a:spcBef>
                <a:spcPct val="50000"/>
              </a:spcBef>
              <a:spcAft>
                <a:spcPct val="0"/>
              </a:spcAft>
              <a:defRPr sz="1500" b="1">
                <a:solidFill>
                  <a:schemeClr val="tx2"/>
                </a:solidFill>
                <a:latin typeface="Arial" charset="0"/>
                <a:cs typeface="Times New Roman" charset="0"/>
              </a:defRPr>
            </a:lvl6pPr>
            <a:lvl7pPr marL="2718900" indent="-209146" algn="ctr" defTabSz="851109" eaLnBrk="0" fontAlgn="base" hangingPunct="0">
              <a:spcBef>
                <a:spcPct val="50000"/>
              </a:spcBef>
              <a:spcAft>
                <a:spcPct val="0"/>
              </a:spcAft>
              <a:defRPr sz="1500" b="1">
                <a:solidFill>
                  <a:schemeClr val="tx2"/>
                </a:solidFill>
                <a:latin typeface="Arial" charset="0"/>
                <a:cs typeface="Times New Roman" charset="0"/>
              </a:defRPr>
            </a:lvl7pPr>
            <a:lvl8pPr marL="3137192" indent="-209146" algn="ctr" defTabSz="851109" eaLnBrk="0" fontAlgn="base" hangingPunct="0">
              <a:spcBef>
                <a:spcPct val="50000"/>
              </a:spcBef>
              <a:spcAft>
                <a:spcPct val="0"/>
              </a:spcAft>
              <a:defRPr sz="1500" b="1">
                <a:solidFill>
                  <a:schemeClr val="tx2"/>
                </a:solidFill>
                <a:latin typeface="Arial" charset="0"/>
                <a:cs typeface="Times New Roman" charset="0"/>
              </a:defRPr>
            </a:lvl8pPr>
            <a:lvl9pPr marL="3555484" indent="-209146" algn="ctr" defTabSz="851109" eaLnBrk="0" fontAlgn="base" hangingPunct="0">
              <a:spcBef>
                <a:spcPct val="50000"/>
              </a:spcBef>
              <a:spcAft>
                <a:spcPct val="0"/>
              </a:spcAft>
              <a:defRPr sz="1500" b="1">
                <a:solidFill>
                  <a:schemeClr val="tx2"/>
                </a:solidFill>
                <a:latin typeface="Arial" charset="0"/>
                <a:cs typeface="Times New Roman" charset="0"/>
              </a:defRPr>
            </a:lvl9pPr>
          </a:lstStyle>
          <a:p>
            <a:fld id="{A0F10A82-1DEF-489B-9B8D-E356FC2D763B}" type="slidenum">
              <a:rPr lang="en-US" sz="1100" b="0">
                <a:solidFill>
                  <a:prstClr val="black"/>
                </a:solidFill>
              </a:rPr>
              <a:pPr/>
              <a:t>77</a:t>
            </a:fld>
            <a:endParaRPr lang="en-US" sz="1100" b="0">
              <a:solidFill>
                <a:prstClr val="black"/>
              </a:solidFill>
            </a:endParaRPr>
          </a:p>
        </p:txBody>
      </p:sp>
      <p:sp>
        <p:nvSpPr>
          <p:cNvPr id="51203" name="Rectangle 2"/>
          <p:cNvSpPr>
            <a:spLocks noGrp="1" noRot="1" noChangeAspect="1" noChangeArrowheads="1" noTextEdit="1"/>
          </p:cNvSpPr>
          <p:nvPr>
            <p:ph type="sldImg"/>
          </p:nvPr>
        </p:nvSpPr>
        <p:spPr>
          <a:xfrm>
            <a:off x="2597150" y="463550"/>
            <a:ext cx="4125913" cy="2320925"/>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97150" y="463550"/>
            <a:ext cx="4125913" cy="232092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0F9F2F6-4DD6-4500-89BB-92FACE54D19E}" type="slidenum">
              <a:rPr lang="en-GB" smtClean="0"/>
              <a:t>81</a:t>
            </a:fld>
            <a:endParaRPr lang="en-GB"/>
          </a:p>
        </p:txBody>
      </p:sp>
      <p:sp>
        <p:nvSpPr>
          <p:cNvPr id="5" name="Date Placeholder 4"/>
          <p:cNvSpPr>
            <a:spLocks noGrp="1"/>
          </p:cNvSpPr>
          <p:nvPr>
            <p:ph type="dt" idx="11"/>
          </p:nvPr>
        </p:nvSpPr>
        <p:spPr/>
        <p:txBody>
          <a:bodyPr/>
          <a:lstStyle/>
          <a:p>
            <a:endParaRPr lang="en-GB"/>
          </a:p>
        </p:txBody>
      </p:sp>
    </p:spTree>
    <p:extLst>
      <p:ext uri="{BB962C8B-B14F-4D97-AF65-F5344CB8AC3E}">
        <p14:creationId xmlns:p14="http://schemas.microsoft.com/office/powerpoint/2010/main" val="89324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8120" y="3346704"/>
            <a:ext cx="7940040" cy="1993392"/>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vi-VN" noProof="1"/>
              <a:t>Click to edit Master title style</a:t>
            </a:r>
          </a:p>
        </p:txBody>
      </p:sp>
      <p:sp>
        <p:nvSpPr>
          <p:cNvPr id="3" name="Subtitle 2"/>
          <p:cNvSpPr>
            <a:spLocks noGrp="1"/>
          </p:cNvSpPr>
          <p:nvPr>
            <p:ph type="subTitle" idx="1"/>
          </p:nvPr>
        </p:nvSpPr>
        <p:spPr>
          <a:xfrm>
            <a:off x="198120" y="2827325"/>
            <a:ext cx="7730909" cy="519379"/>
          </a:xfrm>
        </p:spPr>
        <p:txBody>
          <a:bodyPr anchor="ctr">
            <a:normAutofit/>
          </a:bodyPr>
          <a:lstStyle>
            <a:lvl1pPr marL="0" indent="0" algn="l">
              <a:buNone/>
              <a:defRPr sz="2800" b="1" i="0">
                <a:solidFill>
                  <a:srgbClr val="00206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vi-VN" noProof="1"/>
              <a:t>Bấm để chỉnh sửa kiểu tiêu đề phụ của Bản cái</a:t>
            </a:r>
          </a:p>
        </p:txBody>
      </p:sp>
      <p:sp>
        <p:nvSpPr>
          <p:cNvPr id="4" name="Date Placeholder 3"/>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fld id="{38AE2AA1-09BC-4BDE-9E6E-7F117C47E55C}" type="datetime1">
              <a:rPr lang="vi-VN" smtClean="0"/>
              <a:t>04/01/2021</a:t>
            </a:fld>
            <a:endParaRPr lang="en-US"/>
          </a:p>
        </p:txBody>
      </p:sp>
      <p:sp>
        <p:nvSpPr>
          <p:cNvPr id="6" name="Slide Number Placeholder 5"/>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796B6B1B-CD97-412B-A8B6-A4AEE95B13DD}" type="slidenum">
              <a:rPr lang="en-US" smtClean="0"/>
              <a:t>‹#›</a:t>
            </a:fld>
            <a:endParaRPr lang="en-US"/>
          </a:p>
        </p:txBody>
      </p:sp>
      <p:sp>
        <p:nvSpPr>
          <p:cNvPr id="8" name="Hộp Văn bản 7">
            <a:extLst>
              <a:ext uri="{FF2B5EF4-FFF2-40B4-BE49-F238E27FC236}">
                <a16:creationId xmlns:a16="http://schemas.microsoft.com/office/drawing/2014/main" id="{AE497C75-52A5-40C3-93BF-714BDD2D2CC7}"/>
              </a:ext>
            </a:extLst>
          </p:cNvPr>
          <p:cNvSpPr txBox="1"/>
          <p:nvPr userDrawn="1"/>
        </p:nvSpPr>
        <p:spPr>
          <a:xfrm>
            <a:off x="4100945" y="6373054"/>
            <a:ext cx="399010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PNPT</a:t>
            </a:r>
            <a:r>
              <a:rPr lang="en-US" b="1" dirty="0">
                <a:solidFill>
                  <a:schemeClr val="bg1"/>
                </a:solidFill>
                <a:effectLst>
                  <a:outerShdw blurRad="38100" dist="38100" dir="2700000" algn="tl">
                    <a:srgbClr val="000000">
                      <a:alpha val="43137"/>
                    </a:srgbClr>
                  </a:outerShdw>
                </a:effectLst>
              </a:rPr>
              <a:t> - Nhóm 14 - Lớp CS112.L12.KHCL</a:t>
            </a:r>
          </a:p>
        </p:txBody>
      </p:sp>
    </p:spTree>
    <p:extLst>
      <p:ext uri="{BB962C8B-B14F-4D97-AF65-F5344CB8AC3E}">
        <p14:creationId xmlns:p14="http://schemas.microsoft.com/office/powerpoint/2010/main" val="142384629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5C2E7D-739F-4EC6-8946-2D7AD0505E9C}"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401666317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2D4253-74E4-416D-BFF8-CD0DD755E602}"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78729182"/>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8AA8E3-9F2F-40BE-9E2C-B336B71FA10E}"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29670971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DA1235-8166-4626-A512-637F847CC8DD}"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244514837"/>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AB5CC8-FDB1-40C5-9E8C-C2ADF62CE334}"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170329577"/>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3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D2673E-2A91-46CD-93BB-DD6672D17653}"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41549469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4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8C699C-7541-44C0-88EA-5DE52D7A9BF1}"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32181734"/>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5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2AD739-66E4-4E7A-B181-3D7E32FB3893}"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202830406"/>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6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7FD692-790C-4F04-8C54-5E0A7CF5B7E9}"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87444045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7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283DEA-66A0-4CA0-8C7A-47F5F01E2D46}"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15750817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êu đề và Nội dun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 y="1554481"/>
            <a:ext cx="11795760" cy="4645152"/>
          </a:xfrm>
        </p:spPr>
        <p:txBody>
          <a:bodyPr/>
          <a:lstStyle>
            <a:lvl1pPr algn="l">
              <a:defRPr sz="27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vi-VN" noProof="1"/>
              <a:t>Bấm để chỉnh sửa kiểu văn bản của Bản cái</a:t>
            </a:r>
          </a:p>
          <a:p>
            <a:pPr lvl="1"/>
            <a:r>
              <a:rPr lang="vi-VN" noProof="1"/>
              <a:t>Mức hai</a:t>
            </a:r>
          </a:p>
          <a:p>
            <a:pPr lvl="2"/>
            <a:r>
              <a:rPr lang="vi-VN" noProof="1"/>
              <a:t>Mức ba</a:t>
            </a:r>
          </a:p>
          <a:p>
            <a:pPr lvl="3"/>
            <a:r>
              <a:rPr lang="vi-VN" noProof="1"/>
              <a:t>Mức bốn</a:t>
            </a:r>
          </a:p>
        </p:txBody>
      </p:sp>
      <p:sp>
        <p:nvSpPr>
          <p:cNvPr id="4" name="Date Placeholder 3"/>
          <p:cNvSpPr>
            <a:spLocks noGrp="1"/>
          </p:cNvSpPr>
          <p:nvPr>
            <p:ph type="dt" sz="half" idx="10"/>
          </p:nvPr>
        </p:nvSpPr>
        <p:spPr/>
        <p:txBody>
          <a:bodyPr/>
          <a:lstStyle/>
          <a:p>
            <a:fld id="{46BBD1BA-E3F0-4AC7-A7CD-A85878BC069E}" type="datetime1">
              <a:rPr lang="vi-VN" smtClean="0"/>
              <a:t>04/01/2021</a:t>
            </a:fld>
            <a:endParaRPr lang="en-US"/>
          </a:p>
        </p:txBody>
      </p:sp>
      <p:sp>
        <p:nvSpPr>
          <p:cNvPr id="6" name="Slide Number Placeholder 5"/>
          <p:cNvSpPr>
            <a:spLocks noGrp="1"/>
          </p:cNvSpPr>
          <p:nvPr>
            <p:ph type="sldNum" sz="quarter" idx="12"/>
          </p:nvPr>
        </p:nvSpPr>
        <p:spPr/>
        <p:txBody>
          <a:bodyPr/>
          <a:lstStyle/>
          <a:p>
            <a:fld id="{796B6B1B-CD97-412B-A8B6-A4AEE95B13DD}" type="slidenum">
              <a:rPr lang="en-US" smtClean="0"/>
              <a:t>‹#›</a:t>
            </a:fld>
            <a:endParaRPr lang="en-US"/>
          </a:p>
        </p:txBody>
      </p:sp>
      <p:sp>
        <p:nvSpPr>
          <p:cNvPr id="7" name="Tiêu đề 6">
            <a:extLst>
              <a:ext uri="{FF2B5EF4-FFF2-40B4-BE49-F238E27FC236}">
                <a16:creationId xmlns:a16="http://schemas.microsoft.com/office/drawing/2014/main" id="{F169C7E7-A81B-429C-AC27-377A4BCA52B6}"/>
              </a:ext>
            </a:extLst>
          </p:cNvPr>
          <p:cNvSpPr>
            <a:spLocks noGrp="1"/>
          </p:cNvSpPr>
          <p:nvPr>
            <p:ph type="title"/>
          </p:nvPr>
        </p:nvSpPr>
        <p:spPr/>
        <p:txBody>
          <a:bodyPr/>
          <a:lstStyle/>
          <a:p>
            <a:r>
              <a:rPr lang="vi-VN" noProof="1"/>
              <a:t>Bấm để sửa kiểu tiêu đề Bản cái</a:t>
            </a:r>
          </a:p>
        </p:txBody>
      </p:sp>
    </p:spTree>
    <p:extLst>
      <p:ext uri="{BB962C8B-B14F-4D97-AF65-F5344CB8AC3E}">
        <p14:creationId xmlns:p14="http://schemas.microsoft.com/office/powerpoint/2010/main" val="635773563"/>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8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4FBB2D-E568-4B88-89AC-02539CF38141}"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818757104"/>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9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356C6F-2185-43A6-8FE6-B700CBE9BE6E}"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02174974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0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39D365-1C78-4D32-B902-39CD3AF0B4C4}"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713902900"/>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1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55F896-BBD3-43A6-A95E-4880AB9CE270}"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518020902"/>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3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9177B0-9D24-4ACD-88F9-674F2C074B63}"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209472333"/>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4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B497DB-7723-46F1-8968-AD6AA4596E86}"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674657198"/>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5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4E676B-942F-44C1-B867-20718EB99E91}"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311320150"/>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6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9C1608-2A5A-4ED1-A3AB-FD8613BBB510}"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85843290"/>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8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6A7F9F-5E4E-4447-8A6F-8B16BD0191C9}"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654124704"/>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9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5D3AB6-9383-458D-8780-73DB776C8F67}"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93495367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Đầu trang của Phần Bố trí">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fld id="{AD9FDEB8-ACC5-4A77-BE87-B2EEF7C81AE6}" type="datetime1">
              <a:rPr lang="vi-VN" smtClean="0"/>
              <a:t>04/01/2021</a:t>
            </a:fld>
            <a:endParaRPr lang="en-US"/>
          </a:p>
        </p:txBody>
      </p:sp>
      <p:sp>
        <p:nvSpPr>
          <p:cNvPr id="6" name="Slide Number Placeholder 5"/>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796B6B1B-CD97-412B-A8B6-A4AEE95B13DD}" type="slidenum">
              <a:rPr lang="en-US" smtClean="0"/>
              <a:t>‹#›</a:t>
            </a:fld>
            <a:endParaRPr lang="en-US"/>
          </a:p>
        </p:txBody>
      </p:sp>
      <p:sp>
        <p:nvSpPr>
          <p:cNvPr id="9" name="Tiêu đề 8">
            <a:extLst>
              <a:ext uri="{FF2B5EF4-FFF2-40B4-BE49-F238E27FC236}">
                <a16:creationId xmlns:a16="http://schemas.microsoft.com/office/drawing/2014/main" id="{9309699B-A6F7-4286-9571-537EF35A11FB}"/>
              </a:ext>
            </a:extLst>
          </p:cNvPr>
          <p:cNvSpPr>
            <a:spLocks noGrp="1"/>
          </p:cNvSpPr>
          <p:nvPr>
            <p:ph type="title"/>
          </p:nvPr>
        </p:nvSpPr>
        <p:spPr>
          <a:xfrm>
            <a:off x="198120" y="3657600"/>
            <a:ext cx="9256776" cy="786384"/>
          </a:xfrm>
        </p:spPr>
        <p:txBody>
          <a:bodyPr>
            <a:normAutofit/>
          </a:bodyPr>
          <a:lstStyle>
            <a:lvl1pPr>
              <a:defRPr sz="4000"/>
            </a:lvl1pPr>
          </a:lstStyle>
          <a:p>
            <a:r>
              <a:rPr lang="vi-VN"/>
              <a:t>Bấm để sửa kiểu tiêu đề Bản cái</a:t>
            </a:r>
            <a:endParaRPr lang="en-US"/>
          </a:p>
        </p:txBody>
      </p:sp>
      <p:sp>
        <p:nvSpPr>
          <p:cNvPr id="2" name="Hộp Văn bản 1">
            <a:extLst>
              <a:ext uri="{FF2B5EF4-FFF2-40B4-BE49-F238E27FC236}">
                <a16:creationId xmlns:a16="http://schemas.microsoft.com/office/drawing/2014/main" id="{2400581A-5F6B-4448-99AB-DE352AAFA432}"/>
              </a:ext>
            </a:extLst>
          </p:cNvPr>
          <p:cNvSpPr txBox="1"/>
          <p:nvPr userDrawn="1"/>
        </p:nvSpPr>
        <p:spPr>
          <a:xfrm>
            <a:off x="4100945" y="6368847"/>
            <a:ext cx="399010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effectLst/>
                <a:latin typeface="Arial" panose="020B0604020202020204" pitchFamily="34" charset="0"/>
                <a:cs typeface="Arial" panose="020B0604020202020204" pitchFamily="34" charset="0"/>
              </a:rPr>
              <a:t>PNPT</a:t>
            </a:r>
            <a:r>
              <a:rPr lang="en-US" b="1" dirty="0">
                <a:solidFill>
                  <a:schemeClr val="bg1"/>
                </a:solidFill>
                <a:effectLst/>
              </a:rPr>
              <a:t> - Nhóm 14 - Lớp CS112.L12.KHCL</a:t>
            </a:r>
          </a:p>
        </p:txBody>
      </p:sp>
    </p:spTree>
    <p:extLst>
      <p:ext uri="{BB962C8B-B14F-4D97-AF65-F5344CB8AC3E}">
        <p14:creationId xmlns:p14="http://schemas.microsoft.com/office/powerpoint/2010/main" val="601817500"/>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30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288C4E-EAD2-448B-93F1-B9B5FC21D41C}"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020976179"/>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31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E2C5FB-67A3-449C-8CD3-1762E5FC555D}"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137657879"/>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2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5B57E8-71F5-4CF9-8786-33F40245C7BC}"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76924592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3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1A1867-ECB0-4F07-AB33-A47E02D91290}"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508755024"/>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4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4DF1E8-ADF8-44D3-86CD-2BD2AF052AEB}"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147772688"/>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5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98EF90-28D6-47B5-BF28-FCC87D43EE54}"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387448905"/>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6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8AEF8F-FAA1-4E62-BEE0-3077D1DF64CD}"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438221163"/>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7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931F14-7392-4739-9D53-35DB2A0CFA20}"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388230864"/>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8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859C88-128C-4624-BE46-519C4462246D}"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2295225"/>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9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A94C66-59F5-43AF-BA2F-98E904FA521A}"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048206046"/>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noProof="1"/>
              <a:t>Bấm để sửa kiểu tiêu đề Bản cái</a:t>
            </a:r>
          </a:p>
        </p:txBody>
      </p:sp>
      <p:sp>
        <p:nvSpPr>
          <p:cNvPr id="5" name="Date Placeholder 4"/>
          <p:cNvSpPr>
            <a:spLocks noGrp="1"/>
          </p:cNvSpPr>
          <p:nvPr>
            <p:ph type="dt" sz="half" idx="10"/>
          </p:nvPr>
        </p:nvSpPr>
        <p:spPr/>
        <p:txBody>
          <a:bodyPr/>
          <a:lstStyle/>
          <a:p>
            <a:fld id="{A5EE88F8-303B-4FE7-9D75-15A6C951697D}" type="datetime1">
              <a:rPr lang="vi-VN" smtClean="0"/>
              <a:t>04/01/2021</a:t>
            </a:fld>
            <a:endParaRPr lang="en-US"/>
          </a:p>
        </p:txBody>
      </p:sp>
      <p:sp>
        <p:nvSpPr>
          <p:cNvPr id="7" name="Slide Number Placeholder 6"/>
          <p:cNvSpPr>
            <a:spLocks noGrp="1"/>
          </p:cNvSpPr>
          <p:nvPr>
            <p:ph type="sldNum" sz="quarter" idx="12"/>
          </p:nvPr>
        </p:nvSpPr>
        <p:spPr/>
        <p:txBody>
          <a:bodyPr/>
          <a:lstStyle/>
          <a:p>
            <a:fld id="{796B6B1B-CD97-412B-A8B6-A4AEE95B13DD}" type="slidenum">
              <a:rPr lang="en-US" smtClean="0"/>
              <a:t>‹#›</a:t>
            </a:fld>
            <a:endParaRPr lang="en-US"/>
          </a:p>
        </p:txBody>
      </p:sp>
      <p:sp>
        <p:nvSpPr>
          <p:cNvPr id="9" name="Chỗ dành sẵn cho Văn bản 8">
            <a:extLst>
              <a:ext uri="{FF2B5EF4-FFF2-40B4-BE49-F238E27FC236}">
                <a16:creationId xmlns:a16="http://schemas.microsoft.com/office/drawing/2014/main" id="{60032850-2601-4AC5-9B97-1E6C5CB32DBE}"/>
              </a:ext>
            </a:extLst>
          </p:cNvPr>
          <p:cNvSpPr>
            <a:spLocks noGrp="1"/>
          </p:cNvSpPr>
          <p:nvPr>
            <p:ph type="body" sz="quarter" idx="13"/>
          </p:nvPr>
        </p:nvSpPr>
        <p:spPr>
          <a:xfrm>
            <a:off x="198120" y="1562668"/>
            <a:ext cx="5772912" cy="4591244"/>
          </a:xfrm>
        </p:spPr>
        <p:txBody>
          <a:bodyPr/>
          <a:lstStyle/>
          <a:p>
            <a:pPr lvl="0"/>
            <a:r>
              <a:rPr lang="vi-VN" noProof="1"/>
              <a:t>Bấm để chỉnh sửa kiểu văn bản của Bản cái</a:t>
            </a:r>
          </a:p>
          <a:p>
            <a:pPr lvl="1"/>
            <a:r>
              <a:rPr lang="vi-VN" noProof="1"/>
              <a:t>Mức hai</a:t>
            </a:r>
          </a:p>
          <a:p>
            <a:pPr lvl="2"/>
            <a:r>
              <a:rPr lang="vi-VN" noProof="1"/>
              <a:t>Mức ba</a:t>
            </a:r>
          </a:p>
          <a:p>
            <a:pPr lvl="3"/>
            <a:r>
              <a:rPr lang="vi-VN" noProof="1"/>
              <a:t>Mức bốn</a:t>
            </a:r>
          </a:p>
        </p:txBody>
      </p:sp>
      <p:sp>
        <p:nvSpPr>
          <p:cNvPr id="11" name="Chỗ dành sẵn cho Văn bản 10">
            <a:extLst>
              <a:ext uri="{FF2B5EF4-FFF2-40B4-BE49-F238E27FC236}">
                <a16:creationId xmlns:a16="http://schemas.microsoft.com/office/drawing/2014/main" id="{B2018C2F-BBB2-4248-8D76-B4BFBD4A2B17}"/>
              </a:ext>
            </a:extLst>
          </p:cNvPr>
          <p:cNvSpPr>
            <a:spLocks noGrp="1"/>
          </p:cNvSpPr>
          <p:nvPr>
            <p:ph type="body" sz="quarter" idx="14"/>
          </p:nvPr>
        </p:nvSpPr>
        <p:spPr>
          <a:xfrm>
            <a:off x="6220968" y="1562668"/>
            <a:ext cx="5772912" cy="4591244"/>
          </a:xfrm>
        </p:spPr>
        <p:txBody>
          <a:bodyPr/>
          <a:lstStyle/>
          <a:p>
            <a:pPr lvl="0"/>
            <a:r>
              <a:rPr lang="vi-VN" noProof="1"/>
              <a:t>Bấm để 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84971276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0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DC791E-BE36-4114-9119-A57B92041715}"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477296041"/>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1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676780-6BA8-4679-A9A4-E9780A090337}"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960098598"/>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42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D63C52-4951-4B8E-A80D-B34264083423}"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148328717"/>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3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B7E111-933C-4425-A0D7-2E9CFB87B18B}"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408997180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4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4DFAF7-09A4-498F-937B-B0BD7146F2E1}"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923686429"/>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5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17CC1D-DE3C-47D9-91C7-553ABD2204A8}"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385883720"/>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6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7E7750-C50D-43BE-95ED-38C1263502CC}"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617269780"/>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7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CC0808-ADDA-447F-BB3B-EEA3DD9823B7}"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673250181"/>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8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F36F6A-4BA5-4BF6-875D-99EA23F4C58B}"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2648470036"/>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9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BBF68A-6250-4697-8A5B-195B9793B0F1}"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422713615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hép so sán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20" y="1572731"/>
            <a:ext cx="5727192" cy="639763"/>
          </a:xfrm>
        </p:spPr>
        <p:txBody>
          <a:bodyPr anchor="ctr">
            <a:normAutofit/>
          </a:bodyPr>
          <a:lstStyle>
            <a:lvl1pPr marL="0" indent="0" algn="ctr">
              <a:buNone/>
              <a:defRPr sz="27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vi-VN" noProof="1"/>
              <a:t>Bấm để chỉnh sửa kiểu văn bản của Bản cái</a:t>
            </a:r>
          </a:p>
        </p:txBody>
      </p:sp>
      <p:sp>
        <p:nvSpPr>
          <p:cNvPr id="5" name="Text Placeholder 4"/>
          <p:cNvSpPr>
            <a:spLocks noGrp="1"/>
          </p:cNvSpPr>
          <p:nvPr>
            <p:ph type="body" sz="quarter" idx="3"/>
          </p:nvPr>
        </p:nvSpPr>
        <p:spPr>
          <a:xfrm>
            <a:off x="6264438" y="1572731"/>
            <a:ext cx="5729442" cy="639763"/>
          </a:xfrm>
        </p:spPr>
        <p:txBody>
          <a:bodyPr anchor="ctr">
            <a:normAutofit/>
          </a:bodyPr>
          <a:lstStyle>
            <a:lvl1pPr marL="0" indent="0" algn="ctr">
              <a:buNone/>
              <a:defRPr sz="27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vi-VN" noProof="1"/>
              <a:t>Bấm để chỉnh sửa kiểu văn bản của Bản cái</a:t>
            </a:r>
          </a:p>
        </p:txBody>
      </p:sp>
      <p:sp>
        <p:nvSpPr>
          <p:cNvPr id="7" name="Date Placeholder 6"/>
          <p:cNvSpPr>
            <a:spLocks noGrp="1"/>
          </p:cNvSpPr>
          <p:nvPr>
            <p:ph type="dt" sz="half" idx="10"/>
          </p:nvPr>
        </p:nvSpPr>
        <p:spPr/>
        <p:txBody>
          <a:bodyPr/>
          <a:lstStyle/>
          <a:p>
            <a:fld id="{52C6F2F2-8165-4E2D-8010-3258173FC0A4}" type="datetime1">
              <a:rPr lang="vi-VN" smtClean="0"/>
              <a:t>04/01/2021</a:t>
            </a:fld>
            <a:endParaRPr lang="en-US"/>
          </a:p>
        </p:txBody>
      </p:sp>
      <p:sp>
        <p:nvSpPr>
          <p:cNvPr id="9" name="Slide Number Placeholder 8"/>
          <p:cNvSpPr>
            <a:spLocks noGrp="1"/>
          </p:cNvSpPr>
          <p:nvPr>
            <p:ph type="sldNum" sz="quarter" idx="12"/>
          </p:nvPr>
        </p:nvSpPr>
        <p:spPr/>
        <p:txBody>
          <a:bodyPr/>
          <a:lstStyle/>
          <a:p>
            <a:fld id="{796B6B1B-CD97-412B-A8B6-A4AEE95B13DD}" type="slidenum">
              <a:rPr lang="en-US" smtClean="0"/>
              <a:t>‹#›</a:t>
            </a:fld>
            <a:endParaRPr lang="en-US"/>
          </a:p>
        </p:txBody>
      </p:sp>
      <p:sp>
        <p:nvSpPr>
          <p:cNvPr id="11" name="Tiêu đề 10">
            <a:extLst>
              <a:ext uri="{FF2B5EF4-FFF2-40B4-BE49-F238E27FC236}">
                <a16:creationId xmlns:a16="http://schemas.microsoft.com/office/drawing/2014/main" id="{250BBAA5-0F23-4F87-A6C3-7219D6A070A9}"/>
              </a:ext>
            </a:extLst>
          </p:cNvPr>
          <p:cNvSpPr>
            <a:spLocks noGrp="1"/>
          </p:cNvSpPr>
          <p:nvPr>
            <p:ph type="title"/>
          </p:nvPr>
        </p:nvSpPr>
        <p:spPr/>
        <p:txBody>
          <a:bodyPr/>
          <a:lstStyle/>
          <a:p>
            <a:r>
              <a:rPr lang="vi-VN" noProof="1"/>
              <a:t>Bấm để sửa kiểu tiêu đề Bản cái</a:t>
            </a:r>
          </a:p>
        </p:txBody>
      </p:sp>
      <p:sp>
        <p:nvSpPr>
          <p:cNvPr id="13" name="Chỗ dành sẵn cho Văn bản 12">
            <a:extLst>
              <a:ext uri="{FF2B5EF4-FFF2-40B4-BE49-F238E27FC236}">
                <a16:creationId xmlns:a16="http://schemas.microsoft.com/office/drawing/2014/main" id="{6F3AC19D-C1F1-4470-BC7E-5691099C6BCF}"/>
              </a:ext>
            </a:extLst>
          </p:cNvPr>
          <p:cNvSpPr>
            <a:spLocks noGrp="1"/>
          </p:cNvSpPr>
          <p:nvPr>
            <p:ph type="body" sz="quarter" idx="13"/>
          </p:nvPr>
        </p:nvSpPr>
        <p:spPr>
          <a:xfrm>
            <a:off x="198120" y="2387372"/>
            <a:ext cx="5727192" cy="3793972"/>
          </a:xfrm>
        </p:spPr>
        <p:txBody>
          <a:bodyPr/>
          <a:lstStyle>
            <a:lvl5pPr marL="2438339" indent="0">
              <a:buNone/>
              <a:defRPr/>
            </a:lvl5pPr>
          </a:lstStyle>
          <a:p>
            <a:pPr lvl="0"/>
            <a:r>
              <a:rPr lang="vi-VN" noProof="1"/>
              <a:t>Bấm để chỉnh sửa kiểu văn bản của Bản cái</a:t>
            </a:r>
          </a:p>
          <a:p>
            <a:pPr lvl="1"/>
            <a:r>
              <a:rPr lang="vi-VN" noProof="1"/>
              <a:t>Mức hai</a:t>
            </a:r>
          </a:p>
          <a:p>
            <a:pPr lvl="2"/>
            <a:r>
              <a:rPr lang="vi-VN" noProof="1"/>
              <a:t>Mức ba</a:t>
            </a:r>
          </a:p>
          <a:p>
            <a:pPr lvl="3"/>
            <a:r>
              <a:rPr lang="vi-VN" noProof="1"/>
              <a:t>Mức bốn</a:t>
            </a:r>
          </a:p>
        </p:txBody>
      </p:sp>
      <p:sp>
        <p:nvSpPr>
          <p:cNvPr id="15" name="Chỗ dành sẵn cho Văn bản 14">
            <a:extLst>
              <a:ext uri="{FF2B5EF4-FFF2-40B4-BE49-F238E27FC236}">
                <a16:creationId xmlns:a16="http://schemas.microsoft.com/office/drawing/2014/main" id="{CB287C74-0BA0-45E0-9350-DBFE329D3B42}"/>
              </a:ext>
            </a:extLst>
          </p:cNvPr>
          <p:cNvSpPr>
            <a:spLocks noGrp="1"/>
          </p:cNvSpPr>
          <p:nvPr>
            <p:ph type="body" sz="quarter" idx="14"/>
          </p:nvPr>
        </p:nvSpPr>
        <p:spPr>
          <a:xfrm>
            <a:off x="6264438" y="2426654"/>
            <a:ext cx="5727193" cy="3754690"/>
          </a:xfrm>
        </p:spPr>
        <p:txBody>
          <a:bodyPr/>
          <a:lstStyle>
            <a:lvl5pPr marL="2438339" indent="0">
              <a:buNone/>
              <a:defRPr/>
            </a:lvl5pPr>
          </a:lstStyle>
          <a:p>
            <a:pPr lvl="0"/>
            <a:r>
              <a:rPr lang="vi-VN" noProof="1"/>
              <a:t>Bấm để 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558549596"/>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0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878178-D2D4-4E7B-8F24-FC06C80C3460}"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491054335"/>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26544-7550-45A7-AFC9-22F5BC5A0D07}"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378087900"/>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7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60A159-5904-472F-A4D6-6143ACA24F59}"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2808003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E35C2A03-B9BC-4FBE-838C-9C1F75FD48AE}" type="datetime1">
              <a:rPr lang="vi-VN" smtClean="0"/>
              <a:t>04/01/2021</a:t>
            </a:fld>
            <a:endParaRPr lang="en-US"/>
          </a:p>
        </p:txBody>
      </p:sp>
      <p:sp>
        <p:nvSpPr>
          <p:cNvPr id="5" name="Slide Number Placeholder 4"/>
          <p:cNvSpPr>
            <a:spLocks noGrp="1"/>
          </p:cNvSpPr>
          <p:nvPr>
            <p:ph type="sldNum" sz="quarter" idx="12"/>
          </p:nvPr>
        </p:nvSpPr>
        <p:spPr/>
        <p:txBody>
          <a:bodyPr/>
          <a:lstStyle/>
          <a:p>
            <a:fld id="{796B6B1B-CD97-412B-A8B6-A4AEE95B13DD}" type="slidenum">
              <a:rPr lang="en-US" smtClean="0"/>
              <a:t>‹#›</a:t>
            </a:fld>
            <a:endParaRPr lang="en-US"/>
          </a:p>
        </p:txBody>
      </p:sp>
    </p:spTree>
    <p:extLst>
      <p:ext uri="{BB962C8B-B14F-4D97-AF65-F5344CB8AC3E}">
        <p14:creationId xmlns:p14="http://schemas.microsoft.com/office/powerpoint/2010/main" val="2821059137"/>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E81F9-DEB1-45E0-A3A1-356FF2458A4F}" type="datetime1">
              <a:rPr lang="vi-VN" smtClean="0"/>
              <a:t>04/01/2021</a:t>
            </a:fld>
            <a:endParaRPr lang="en-US"/>
          </a:p>
        </p:txBody>
      </p:sp>
      <p:sp>
        <p:nvSpPr>
          <p:cNvPr id="4" name="Slide Number Placeholder 3"/>
          <p:cNvSpPr>
            <a:spLocks noGrp="1"/>
          </p:cNvSpPr>
          <p:nvPr>
            <p:ph type="sldNum" sz="quarter" idx="12"/>
          </p:nvPr>
        </p:nvSpPr>
        <p:spPr/>
        <p:txBody>
          <a:bodyPr/>
          <a:lstStyle/>
          <a:p>
            <a:fld id="{796B6B1B-CD97-412B-A8B6-A4AEE95B13DD}" type="slidenum">
              <a:rPr lang="en-US" smtClean="0"/>
              <a:t>‹#›</a:t>
            </a:fld>
            <a:endParaRPr lang="en-US"/>
          </a:p>
        </p:txBody>
      </p:sp>
    </p:spTree>
    <p:extLst>
      <p:ext uri="{BB962C8B-B14F-4D97-AF65-F5344CB8AC3E}">
        <p14:creationId xmlns:p14="http://schemas.microsoft.com/office/powerpoint/2010/main" val="149121076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CD7F85-0908-4D3B-B2C0-451E2E35BCE5}"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143787451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_Tiêu đề và Nội du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B08E6-EEC3-4C24-825A-2C117F1F3F2F}" type="datetime1">
              <a:rPr lang="vi-VN" smtClean="0"/>
              <a:t>04/01/2021</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9" name="Tiêu đề 8">
            <a:extLst>
              <a:ext uri="{FF2B5EF4-FFF2-40B4-BE49-F238E27FC236}">
                <a16:creationId xmlns:a16="http://schemas.microsoft.com/office/drawing/2014/main" id="{B4A0E30B-FDFD-4BC5-A8FC-4B6BBE647AC0}"/>
              </a:ext>
            </a:extLst>
          </p:cNvPr>
          <p:cNvSpPr>
            <a:spLocks noGrp="1"/>
          </p:cNvSpPr>
          <p:nvPr>
            <p:ph type="title"/>
          </p:nvPr>
        </p:nvSpPr>
        <p:spPr/>
        <p:txBody>
          <a:bodyPr/>
          <a:lstStyle/>
          <a:p>
            <a:r>
              <a:rPr lang="vi-VN" noProof="1"/>
              <a:t>Bấm để sửa kiểu tiêu đề Bản cái</a:t>
            </a:r>
          </a:p>
        </p:txBody>
      </p:sp>
      <p:sp>
        <p:nvSpPr>
          <p:cNvPr id="11" name="Chỗ dành sẵn cho Văn bản 10">
            <a:extLst>
              <a:ext uri="{FF2B5EF4-FFF2-40B4-BE49-F238E27FC236}">
                <a16:creationId xmlns:a16="http://schemas.microsoft.com/office/drawing/2014/main" id="{D342D300-D802-4EB3-902D-0E5002D2CBDA}"/>
              </a:ext>
            </a:extLst>
          </p:cNvPr>
          <p:cNvSpPr>
            <a:spLocks noGrp="1"/>
          </p:cNvSpPr>
          <p:nvPr>
            <p:ph type="body" sz="quarter" idx="13"/>
          </p:nvPr>
        </p:nvSpPr>
        <p:spPr>
          <a:xfrm>
            <a:off x="334963" y="1399032"/>
            <a:ext cx="11521440" cy="4818888"/>
          </a:xfrm>
        </p:spPr>
        <p:txBody>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Tree>
    <p:extLst>
      <p:ext uri="{BB962C8B-B14F-4D97-AF65-F5344CB8AC3E}">
        <p14:creationId xmlns:p14="http://schemas.microsoft.com/office/powerpoint/2010/main" val="334978839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 y="566927"/>
            <a:ext cx="7016496" cy="786384"/>
          </a:xfrm>
          <a:prstGeom prst="rect">
            <a:avLst/>
          </a:prstGeom>
        </p:spPr>
        <p:txBody>
          <a:bodyPr vert="horz" lIns="91440" tIns="45720" rIns="91440" bIns="45720" rtlCol="0" anchor="ctr">
            <a:normAutofit/>
          </a:bodyPr>
          <a:lstStyle/>
          <a:p>
            <a:r>
              <a:rPr lang="vi-VN" noProof="1"/>
              <a:t>Bấm để sửa kiểu tiêu đề Bản cái</a:t>
            </a:r>
          </a:p>
        </p:txBody>
      </p:sp>
      <p:sp>
        <p:nvSpPr>
          <p:cNvPr id="3" name="Text Placeholder 2"/>
          <p:cNvSpPr>
            <a:spLocks noGrp="1"/>
          </p:cNvSpPr>
          <p:nvPr>
            <p:ph type="body" idx="1"/>
          </p:nvPr>
        </p:nvSpPr>
        <p:spPr>
          <a:xfrm>
            <a:off x="198120" y="1554480"/>
            <a:ext cx="11795760" cy="4663439"/>
          </a:xfrm>
          <a:prstGeom prst="rect">
            <a:avLst/>
          </a:prstGeom>
        </p:spPr>
        <p:txBody>
          <a:bodyPr vert="horz" lIns="91440" tIns="45720" rIns="91440" bIns="45720" rtlCol="0">
            <a:normAutofit/>
          </a:bodyPr>
          <a:lstStyle/>
          <a:p>
            <a:pPr lvl="0"/>
            <a:r>
              <a:rPr lang="vi-VN" noProof="1"/>
              <a:t>Chỉnh sửa kiểu văn bản của Bản cái</a:t>
            </a:r>
          </a:p>
          <a:p>
            <a:pPr lvl="1"/>
            <a:r>
              <a:rPr lang="vi-VN" noProof="1"/>
              <a:t>Mức hai</a:t>
            </a:r>
          </a:p>
          <a:p>
            <a:pPr lvl="2"/>
            <a:r>
              <a:rPr lang="vi-VN" noProof="1"/>
              <a:t>Mức ba</a:t>
            </a:r>
          </a:p>
          <a:p>
            <a:pPr lvl="3"/>
            <a:r>
              <a:rPr lang="vi-VN" noProof="1"/>
              <a:t>Mức bốn</a:t>
            </a:r>
          </a:p>
        </p:txBody>
      </p:sp>
      <p:sp>
        <p:nvSpPr>
          <p:cNvPr id="4" name="Date Placeholder 3"/>
          <p:cNvSpPr>
            <a:spLocks noGrp="1"/>
          </p:cNvSpPr>
          <p:nvPr>
            <p:ph type="dt" sz="half" idx="2"/>
          </p:nvPr>
        </p:nvSpPr>
        <p:spPr>
          <a:xfrm>
            <a:off x="198120" y="6373054"/>
            <a:ext cx="2844800" cy="365125"/>
          </a:xfrm>
          <a:prstGeom prst="rect">
            <a:avLst/>
          </a:prstGeom>
        </p:spPr>
        <p:txBody>
          <a:bodyPr vert="horz" lIns="91440" tIns="45720" rIns="91440" bIns="45720" rtlCol="0" anchor="ctr"/>
          <a:lstStyle>
            <a:lvl1pPr algn="l">
              <a:defRPr sz="1800" b="1">
                <a:solidFill>
                  <a:srgbClr val="2A8CEF"/>
                </a:solidFill>
                <a:latin typeface="Calibri" panose="020F0502020204030204" pitchFamily="34" charset="0"/>
                <a:cs typeface="Calibri" panose="020F0502020204030204" pitchFamily="34" charset="0"/>
              </a:defRPr>
            </a:lvl1pPr>
          </a:lstStyle>
          <a:p>
            <a:fld id="{E40B24E0-6C69-401E-9E78-9A4571190F4D}" type="datetime1">
              <a:rPr lang="vi-VN" smtClean="0"/>
              <a:t>04/01/2021</a:t>
            </a:fld>
            <a:endParaRPr lang="en-US" dirty="0"/>
          </a:p>
        </p:txBody>
      </p:sp>
      <p:sp>
        <p:nvSpPr>
          <p:cNvPr id="6" name="Slide Number Placeholder 5"/>
          <p:cNvSpPr>
            <a:spLocks noGrp="1"/>
          </p:cNvSpPr>
          <p:nvPr>
            <p:ph type="sldNum" sz="quarter" idx="4"/>
          </p:nvPr>
        </p:nvSpPr>
        <p:spPr>
          <a:xfrm>
            <a:off x="9149080" y="6373054"/>
            <a:ext cx="2844800" cy="365125"/>
          </a:xfrm>
          <a:prstGeom prst="rect">
            <a:avLst/>
          </a:prstGeom>
        </p:spPr>
        <p:txBody>
          <a:bodyPr vert="horz" lIns="91440" tIns="45720" rIns="91440" bIns="45720" rtlCol="0" anchor="ctr"/>
          <a:lstStyle>
            <a:lvl1pPr algn="r">
              <a:defRPr sz="1800" b="1">
                <a:solidFill>
                  <a:srgbClr val="2A8CEF"/>
                </a:solidFill>
                <a:latin typeface="Calibri" panose="020F0502020204030204" pitchFamily="34" charset="0"/>
                <a:cs typeface="Calibri" panose="020F0502020204030204" pitchFamily="34" charset="0"/>
              </a:defRPr>
            </a:lvl1pPr>
          </a:lstStyle>
          <a:p>
            <a:fld id="{796B6B1B-CD97-412B-A8B6-A4AEE95B13DD}" type="slidenum">
              <a:rPr lang="en-US" smtClean="0"/>
              <a:t>‹#›</a:t>
            </a:fld>
            <a:endParaRPr lang="en-US"/>
          </a:p>
        </p:txBody>
      </p:sp>
      <p:sp>
        <p:nvSpPr>
          <p:cNvPr id="11" name="Hộp Văn bản 10">
            <a:extLst>
              <a:ext uri="{FF2B5EF4-FFF2-40B4-BE49-F238E27FC236}">
                <a16:creationId xmlns:a16="http://schemas.microsoft.com/office/drawing/2014/main" id="{B3BBEB5D-7DDD-47B9-9485-A7AFA5370864}"/>
              </a:ext>
            </a:extLst>
          </p:cNvPr>
          <p:cNvSpPr txBox="1"/>
          <p:nvPr userDrawn="1"/>
        </p:nvSpPr>
        <p:spPr>
          <a:xfrm>
            <a:off x="4100945" y="6368847"/>
            <a:ext cx="399010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latin typeface="Arial" panose="020B0604020202020204" pitchFamily="34" charset="0"/>
                <a:cs typeface="Arial" panose="020B0604020202020204" pitchFamily="34" charset="0"/>
              </a:rPr>
              <a:t>PNPT</a:t>
            </a:r>
            <a:r>
              <a:rPr lang="en-US" b="1" dirty="0"/>
              <a:t> </a:t>
            </a:r>
            <a:r>
              <a:rPr lang="en-US" b="1" dirty="0">
                <a:solidFill>
                  <a:srgbClr val="0070C0"/>
                </a:solidFill>
              </a:rPr>
              <a:t>- Nhóm 14 - Lớp CS112.L12.KHCL</a:t>
            </a:r>
          </a:p>
        </p:txBody>
      </p:sp>
    </p:spTree>
    <p:extLst>
      <p:ext uri="{BB962C8B-B14F-4D97-AF65-F5344CB8AC3E}">
        <p14:creationId xmlns:p14="http://schemas.microsoft.com/office/powerpoint/2010/main" val="2797668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3" r:id="rId10"/>
    <p:sldLayoutId id="2147483674" r:id="rId11"/>
    <p:sldLayoutId id="2147483675" r:id="rId12"/>
    <p:sldLayoutId id="2147483676" r:id="rId13"/>
    <p:sldLayoutId id="2147483677"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90" r:id="rId24"/>
    <p:sldLayoutId id="2147483691" r:id="rId25"/>
    <p:sldLayoutId id="2147483692" r:id="rId26"/>
    <p:sldLayoutId id="2147483693"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Lst>
  <p:transition spd="slow">
    <p:fade/>
  </p:transition>
  <p:hf hdr="0" ftr="0"/>
  <p:txStyles>
    <p:titleStyle>
      <a:lvl1pPr algn="l" defTabSz="1219170" rtl="0" eaLnBrk="1" latinLnBrk="0" hangingPunct="1">
        <a:spcBef>
          <a:spcPct val="0"/>
        </a:spcBef>
        <a:buNone/>
        <a:defRPr sz="3600" b="1" kern="1200">
          <a:solidFill>
            <a:schemeClr val="bg1"/>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defRPr>
      </a:lvl1pPr>
    </p:titleStyle>
    <p:bodyStyle>
      <a:lvl1pPr marL="336550" indent="-336550" algn="l" defTabSz="1219170" rtl="0" eaLnBrk="1" latinLnBrk="0" hangingPunct="1">
        <a:spcBef>
          <a:spcPts val="300"/>
        </a:spcBef>
        <a:spcAft>
          <a:spcPts val="300"/>
        </a:spcAft>
        <a:buClr>
          <a:srgbClr val="002060"/>
        </a:buClr>
        <a:buSzPct val="80000"/>
        <a:buFont typeface="Wingdings" panose="05000000000000000000" pitchFamily="2" charset="2"/>
        <a:buChar char="q"/>
        <a:defRPr sz="2700" kern="1200">
          <a:solidFill>
            <a:srgbClr val="002060"/>
          </a:solidFill>
          <a:latin typeface="Calibri" panose="020F0502020204030204" pitchFamily="34" charset="0"/>
          <a:ea typeface="+mn-ea"/>
          <a:cs typeface="Calibri" panose="020F0502020204030204" pitchFamily="34" charset="0"/>
        </a:defRPr>
      </a:lvl1pPr>
      <a:lvl2pPr marL="685800" indent="-338138" algn="l" defTabSz="1219170" rtl="0" eaLnBrk="1" latinLnBrk="0" hangingPunct="1">
        <a:spcBef>
          <a:spcPts val="300"/>
        </a:spcBef>
        <a:spcAft>
          <a:spcPts val="300"/>
        </a:spcAft>
        <a:buClr>
          <a:srgbClr val="002060"/>
        </a:buClr>
        <a:buFont typeface="Wingdings 3" panose="05040102010807070707" pitchFamily="18" charset="2"/>
        <a:buChar char=""/>
        <a:defRPr sz="2400" kern="1200">
          <a:solidFill>
            <a:srgbClr val="002060"/>
          </a:solidFill>
          <a:latin typeface="Calibri" panose="020F0502020204030204" pitchFamily="34" charset="0"/>
          <a:ea typeface="+mn-ea"/>
          <a:cs typeface="Calibri" panose="020F0502020204030204" pitchFamily="34" charset="0"/>
        </a:defRPr>
      </a:lvl2pPr>
      <a:lvl3pPr marL="969963" indent="-284163" algn="l" defTabSz="1219170" rtl="0" eaLnBrk="1" latinLnBrk="0" hangingPunct="1">
        <a:spcBef>
          <a:spcPts val="300"/>
        </a:spcBef>
        <a:spcAft>
          <a:spcPts val="300"/>
        </a:spcAft>
        <a:buClr>
          <a:srgbClr val="002060"/>
        </a:buClr>
        <a:buFont typeface="Calibri" panose="020F0502020204030204" pitchFamily="34" charset="0"/>
        <a:buChar char="●"/>
        <a:defRPr sz="2100" kern="1200">
          <a:solidFill>
            <a:srgbClr val="002060"/>
          </a:solidFill>
          <a:latin typeface="Calibri" panose="020F0502020204030204" pitchFamily="34" charset="0"/>
          <a:ea typeface="+mn-ea"/>
          <a:cs typeface="Calibri" panose="020F0502020204030204" pitchFamily="34" charset="0"/>
        </a:defRPr>
      </a:lvl3pPr>
      <a:lvl4pPr marL="1198563" indent="-228600" algn="l" defTabSz="1219170" rtl="0" eaLnBrk="1" latinLnBrk="0" hangingPunct="1">
        <a:spcBef>
          <a:spcPts val="300"/>
        </a:spcBef>
        <a:spcAft>
          <a:spcPts val="300"/>
        </a:spcAft>
        <a:buFont typeface="Wingdings" panose="05000000000000000000" pitchFamily="2" charset="2"/>
        <a:buChar char="§"/>
        <a:defRPr sz="1800" kern="1200">
          <a:solidFill>
            <a:srgbClr val="002060"/>
          </a:solidFill>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kern="1200">
          <a:solidFill>
            <a:srgbClr val="002060"/>
          </a:solidFill>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0.xml"/></Relationships>
</file>

<file path=ppt/slides/_rels/slide101.xml.rels><?xml version="1.0" encoding="UTF-8" standalone="yes"?>
<Relationships xmlns="http://schemas.openxmlformats.org/package/2006/relationships"><Relationship Id="rId8" Type="http://schemas.openxmlformats.org/officeDocument/2006/relationships/hyperlink" Target="https://vi.wikipedia.org/w/index.php?title=DSPACE&amp;action=edit&amp;redlink=1" TargetMode="External"/><Relationship Id="rId13" Type="http://schemas.openxmlformats.org/officeDocument/2006/relationships/hyperlink" Target="https://vi.wikipedia.org/wiki/NL_(%C4%91%E1%BB%99_ph%E1%BB%A9c_t%E1%BA%A1p)" TargetMode="External"/><Relationship Id="rId3" Type="http://schemas.openxmlformats.org/officeDocument/2006/relationships/hyperlink" Target="https://vi.wikipedia.org/wiki/P_(%C4%91%E1%BB%99_ph%E1%BB%A9c_t%E1%BA%A1p)" TargetMode="External"/><Relationship Id="rId7" Type="http://schemas.openxmlformats.org/officeDocument/2006/relationships/hyperlink" Target="https://vi.wikipedia.org/w/index.php?title=NEXPTIME&amp;action=edit&amp;redlink=1" TargetMode="External"/><Relationship Id="rId12" Type="http://schemas.openxmlformats.org/officeDocument/2006/relationships/hyperlink" Target="https://vi.wikipedia.org/w/index.php?title=NSPACE&amp;action=edit&amp;redlink=1" TargetMode="External"/><Relationship Id="rId2" Type="http://schemas.openxmlformats.org/officeDocument/2006/relationships/hyperlink" Target="https://vi.wikipedia.org/wiki/DTIME" TargetMode="External"/><Relationship Id="rId1" Type="http://schemas.openxmlformats.org/officeDocument/2006/relationships/slideLayout" Target="../slideLayouts/slideLayout50.xml"/><Relationship Id="rId6" Type="http://schemas.openxmlformats.org/officeDocument/2006/relationships/hyperlink" Target="https://vi.wikipedia.org/wiki/NP_(%C4%91%E1%BB%99_ph%E1%BB%A9c_t%E1%BA%A1p)" TargetMode="External"/><Relationship Id="rId11" Type="http://schemas.openxmlformats.org/officeDocument/2006/relationships/hyperlink" Target="https://vi.wikipedia.org/w/index.php?title=EXPSPACE&amp;action=edit&amp;redlink=1" TargetMode="External"/><Relationship Id="rId5" Type="http://schemas.openxmlformats.org/officeDocument/2006/relationships/hyperlink" Target="https://vi.wikipedia.org/w/index.php?title=NTIME&amp;action=edit&amp;redlink=1" TargetMode="External"/><Relationship Id="rId15" Type="http://schemas.openxmlformats.org/officeDocument/2006/relationships/hyperlink" Target="https://vi.wikipedia.org/w/index.php?title=NEXPSPACE&amp;action=edit&amp;redlink=1" TargetMode="External"/><Relationship Id="rId10" Type="http://schemas.openxmlformats.org/officeDocument/2006/relationships/hyperlink" Target="https://vi.wikipedia.org/wiki/PSPACE" TargetMode="External"/><Relationship Id="rId4" Type="http://schemas.openxmlformats.org/officeDocument/2006/relationships/hyperlink" Target="https://vi.wikipedia.org/w/index.php?title=EXPTIME&amp;action=edit&amp;redlink=1" TargetMode="External"/><Relationship Id="rId9" Type="http://schemas.openxmlformats.org/officeDocument/2006/relationships/hyperlink" Target="https://vi.wikipedia.org/wiki/L_(%C4%91%E1%BB%99_ph%E1%BB%A9c_t%E1%BA%A1p)" TargetMode="External"/><Relationship Id="rId14" Type="http://schemas.openxmlformats.org/officeDocument/2006/relationships/hyperlink" Target="https://vi.wikipedia.org/w/index.php?title=NPSPACE&amp;action=edit&amp;redlink=1"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670.png"/><Relationship Id="rId1" Type="http://schemas.openxmlformats.org/officeDocument/2006/relationships/slideLayout" Target="../slideLayouts/slideLayout2.xml"/><Relationship Id="rId5" Type="http://schemas.openxmlformats.org/officeDocument/2006/relationships/image" Target="../media/image490.png"/><Relationship Id="rId4" Type="http://schemas.openxmlformats.org/officeDocument/2006/relationships/image" Target="../media/image480.png"/></Relationships>
</file>

<file path=ppt/slides/_rels/slide18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s://kahoot.it/"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7936D0D-D974-4DC6-B0B5-4D13E45E76FA}"/>
              </a:ext>
            </a:extLst>
          </p:cNvPr>
          <p:cNvSpPr>
            <a:spLocks noGrp="1"/>
          </p:cNvSpPr>
          <p:nvPr>
            <p:ph type="ctrTitle"/>
          </p:nvPr>
        </p:nvSpPr>
        <p:spPr/>
        <p:txBody>
          <a:bodyPr>
            <a:normAutofit fontScale="90000"/>
          </a:bodyPr>
          <a:lstStyle/>
          <a:p>
            <a:r>
              <a:rPr lang="vi-VN" sz="3600" noProof="1"/>
              <a:t>CS112 - Phân tích và thiết kế thuật toán</a:t>
            </a:r>
            <a:r>
              <a:rPr lang="vi-VN" sz="5400" noProof="1"/>
              <a:t/>
            </a:r>
            <a:br>
              <a:rPr lang="vi-VN" sz="5400" noProof="1"/>
            </a:br>
            <a:r>
              <a:rPr lang="vi-VN" sz="6200" noProof="1"/>
              <a:t>PHÂN TÍCH THUẬT TOÁN</a:t>
            </a:r>
          </a:p>
        </p:txBody>
      </p:sp>
      <p:sp>
        <p:nvSpPr>
          <p:cNvPr id="3" name="Tiêu đề phụ 2">
            <a:extLst>
              <a:ext uri="{FF2B5EF4-FFF2-40B4-BE49-F238E27FC236}">
                <a16:creationId xmlns:a16="http://schemas.microsoft.com/office/drawing/2014/main" id="{B29DCCC6-194F-4ABC-A8FD-0D2705B31BE8}"/>
              </a:ext>
            </a:extLst>
          </p:cNvPr>
          <p:cNvSpPr>
            <a:spLocks noGrp="1"/>
          </p:cNvSpPr>
          <p:nvPr>
            <p:ph type="subTitle" idx="1"/>
          </p:nvPr>
        </p:nvSpPr>
        <p:spPr>
          <a:xfrm>
            <a:off x="65314" y="2827325"/>
            <a:ext cx="7863715" cy="519379"/>
          </a:xfrm>
        </p:spPr>
        <p:txBody>
          <a:bodyPr/>
          <a:lstStyle/>
          <a:p>
            <a:r>
              <a:rPr lang="en-US" dirty="0"/>
              <a:t>Nhóm 14 - Lớp CS112.L12.KHCL</a:t>
            </a:r>
          </a:p>
        </p:txBody>
      </p:sp>
      <p:sp>
        <p:nvSpPr>
          <p:cNvPr id="4" name="Chỗ dành sẵn cho Ngày tháng 3">
            <a:extLst>
              <a:ext uri="{FF2B5EF4-FFF2-40B4-BE49-F238E27FC236}">
                <a16:creationId xmlns:a16="http://schemas.microsoft.com/office/drawing/2014/main" id="{AACA40B1-238E-4743-9887-0A4AA6F37F99}"/>
              </a:ext>
            </a:extLst>
          </p:cNvPr>
          <p:cNvSpPr>
            <a:spLocks noGrp="1"/>
          </p:cNvSpPr>
          <p:nvPr>
            <p:ph type="dt" sz="half" idx="10"/>
          </p:nvPr>
        </p:nvSpPr>
        <p:spPr/>
        <p:txBody>
          <a:bodyPr/>
          <a:lstStyle/>
          <a:p>
            <a:fld id="{62EDD086-8839-4A1F-AFEF-2690F5201965}" type="datetime1">
              <a:rPr lang="vi-VN" smtClean="0"/>
              <a:t>04/01/2021</a:t>
            </a:fld>
            <a:endParaRPr lang="en-US"/>
          </a:p>
        </p:txBody>
      </p:sp>
      <p:sp>
        <p:nvSpPr>
          <p:cNvPr id="6" name="Chỗ dành sẵn cho Số hiệu Bản chiếu 5">
            <a:extLst>
              <a:ext uri="{FF2B5EF4-FFF2-40B4-BE49-F238E27FC236}">
                <a16:creationId xmlns:a16="http://schemas.microsoft.com/office/drawing/2014/main" id="{8587A0B7-409E-4F25-93C1-2C78DE3D5A66}"/>
              </a:ext>
            </a:extLst>
          </p:cNvPr>
          <p:cNvSpPr>
            <a:spLocks noGrp="1"/>
          </p:cNvSpPr>
          <p:nvPr>
            <p:ph type="sldNum" sz="quarter" idx="12"/>
          </p:nvPr>
        </p:nvSpPr>
        <p:spPr/>
        <p:txBody>
          <a:bodyPr/>
          <a:lstStyle/>
          <a:p>
            <a:fld id="{796B6B1B-CD97-412B-A8B6-A4AEE95B13DD}" type="slidenum">
              <a:rPr lang="en-US" smtClean="0"/>
              <a:t>1</a:t>
            </a:fld>
            <a:endParaRPr lang="en-US"/>
          </a:p>
        </p:txBody>
      </p:sp>
      <p:sp>
        <p:nvSpPr>
          <p:cNvPr id="7" name="Hộp Văn bản 6">
            <a:extLst>
              <a:ext uri="{FF2B5EF4-FFF2-40B4-BE49-F238E27FC236}">
                <a16:creationId xmlns:a16="http://schemas.microsoft.com/office/drawing/2014/main" id="{A13BCBF0-54AF-4421-8DDD-30AB75650B35}"/>
              </a:ext>
            </a:extLst>
          </p:cNvPr>
          <p:cNvSpPr txBox="1"/>
          <p:nvPr/>
        </p:nvSpPr>
        <p:spPr>
          <a:xfrm>
            <a:off x="198120" y="1283960"/>
            <a:ext cx="7372739" cy="553998"/>
          </a:xfrm>
          <a:prstGeom prst="rect">
            <a:avLst/>
          </a:prstGeom>
          <a:noFill/>
        </p:spPr>
        <p:txBody>
          <a:bodyPr wrap="square" rtlCol="0">
            <a:spAutoFit/>
          </a:bodyPr>
          <a:lstStyle/>
          <a:p>
            <a:r>
              <a:rPr lang="en-US" sz="3000" b="1" dirty="0">
                <a:solidFill>
                  <a:srgbClr val="0070C0"/>
                </a:solidFill>
                <a:effectLst>
                  <a:glow rad="508000">
                    <a:schemeClr val="bg1">
                      <a:alpha val="50000"/>
                    </a:schemeClr>
                  </a:glow>
                </a:effectLst>
              </a:rPr>
              <a:t>TRƯỜNG ĐẠI HỌC CÔNG NGHỆ THÔNG TIN</a:t>
            </a:r>
          </a:p>
        </p:txBody>
      </p:sp>
    </p:spTree>
    <p:extLst>
      <p:ext uri="{BB962C8B-B14F-4D97-AF65-F5344CB8AC3E}">
        <p14:creationId xmlns:p14="http://schemas.microsoft.com/office/powerpoint/2010/main" val="1461004542"/>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F6153C55-0A50-4B2A-9D17-03AAE8543074}"/>
              </a:ext>
            </a:extLst>
          </p:cNvPr>
          <p:cNvSpPr>
            <a:spLocks noGrp="1"/>
          </p:cNvSpPr>
          <p:nvPr>
            <p:ph idx="1"/>
          </p:nvPr>
        </p:nvSpPr>
        <p:spPr>
          <a:xfrm>
            <a:off x="1675447" y="1539971"/>
            <a:ext cx="8841105" cy="4645152"/>
          </a:xfrm>
        </p:spPr>
        <p:txBody>
          <a:bodyPr anchor="ctr">
            <a:normAutofit/>
          </a:bodyPr>
          <a:lstStyle/>
          <a:p>
            <a:pPr marL="0" indent="0" algn="ctr">
              <a:buNone/>
            </a:pPr>
            <a:r>
              <a:rPr lang="vi-VN" sz="3400" b="1" noProof="1">
                <a:solidFill>
                  <a:srgbClr val="C00000"/>
                </a:solidFill>
              </a:rPr>
              <a:t>“Một máy tính siêu hạng vẫn không thể cứu vãn một thuật toán tồi!”</a:t>
            </a:r>
          </a:p>
        </p:txBody>
      </p:sp>
      <p:sp>
        <p:nvSpPr>
          <p:cNvPr id="3" name="Chỗ dành sẵn cho Ngày tháng 2">
            <a:extLst>
              <a:ext uri="{FF2B5EF4-FFF2-40B4-BE49-F238E27FC236}">
                <a16:creationId xmlns:a16="http://schemas.microsoft.com/office/drawing/2014/main" id="{5BE3B184-9FC1-46D2-A814-27DC5A7FFC9E}"/>
              </a:ext>
            </a:extLst>
          </p:cNvPr>
          <p:cNvSpPr>
            <a:spLocks noGrp="1"/>
          </p:cNvSpPr>
          <p:nvPr>
            <p:ph type="dt" sz="half" idx="10"/>
          </p:nvPr>
        </p:nvSpPr>
        <p:spPr/>
        <p:txBody>
          <a:bodyPr/>
          <a:lstStyle/>
          <a:p>
            <a:fld id="{B8E5A452-1315-4289-B7F2-71B50A2BF211}"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C35DD9C8-97E7-4C45-8A25-5B1B17D1B0CF}"/>
              </a:ext>
            </a:extLst>
          </p:cNvPr>
          <p:cNvSpPr>
            <a:spLocks noGrp="1"/>
          </p:cNvSpPr>
          <p:nvPr>
            <p:ph type="sldNum" sz="quarter" idx="12"/>
          </p:nvPr>
        </p:nvSpPr>
        <p:spPr/>
        <p:txBody>
          <a:bodyPr/>
          <a:lstStyle/>
          <a:p>
            <a:fld id="{796B6B1B-CD97-412B-A8B6-A4AEE95B13DD}" type="slidenum">
              <a:rPr lang="en-US" smtClean="0"/>
              <a:t>10</a:t>
            </a:fld>
            <a:endParaRPr lang="en-US"/>
          </a:p>
        </p:txBody>
      </p:sp>
      <p:sp>
        <p:nvSpPr>
          <p:cNvPr id="6" name="Tiêu đề 5">
            <a:extLst>
              <a:ext uri="{FF2B5EF4-FFF2-40B4-BE49-F238E27FC236}">
                <a16:creationId xmlns:a16="http://schemas.microsoft.com/office/drawing/2014/main" id="{A755C6D9-0B3E-4532-AC6F-27F71EE25388}"/>
              </a:ext>
            </a:extLst>
          </p:cNvPr>
          <p:cNvSpPr>
            <a:spLocks noGrp="1"/>
          </p:cNvSpPr>
          <p:nvPr>
            <p:ph type="title"/>
          </p:nvPr>
        </p:nvSpPr>
        <p:spPr/>
        <p:txBody>
          <a:bodyPr/>
          <a:lstStyle/>
          <a:p>
            <a:endParaRPr lang="en-US" dirty="0"/>
          </a:p>
        </p:txBody>
      </p:sp>
      <p:sp>
        <p:nvSpPr>
          <p:cNvPr id="8" name="Chỗ dành sẵn cho Nội dung 1">
            <a:extLst>
              <a:ext uri="{FF2B5EF4-FFF2-40B4-BE49-F238E27FC236}">
                <a16:creationId xmlns:a16="http://schemas.microsoft.com/office/drawing/2014/main" id="{CAB9411F-F5A6-3A45-8C0D-2E1A469D3947}"/>
              </a:ext>
            </a:extLst>
          </p:cNvPr>
          <p:cNvSpPr txBox="1">
            <a:spLocks/>
          </p:cNvSpPr>
          <p:nvPr/>
        </p:nvSpPr>
        <p:spPr>
          <a:xfrm>
            <a:off x="198120" y="1554481"/>
            <a:ext cx="11795760" cy="960119"/>
          </a:xfrm>
          <a:prstGeom prst="rect">
            <a:avLst/>
          </a:prstGeom>
        </p:spPr>
        <p:txBody>
          <a:bodyPr vert="horz" lIns="91440" tIns="45720" rIns="91440" bIns="45720" rtlCol="0">
            <a:normAutofit/>
          </a:bodyPr>
          <a:lstStyle>
            <a:lvl1pPr marL="336550" indent="-336550" algn="l" defTabSz="1219170" rtl="0" eaLnBrk="1" latinLnBrk="0" hangingPunct="1">
              <a:spcBef>
                <a:spcPts val="300"/>
              </a:spcBef>
              <a:spcAft>
                <a:spcPts val="300"/>
              </a:spcAft>
              <a:buClr>
                <a:srgbClr val="002060"/>
              </a:buClr>
              <a:buSzPct val="80000"/>
              <a:buFont typeface="Wingdings" panose="05000000000000000000" pitchFamily="2" charset="2"/>
              <a:buChar char="q"/>
              <a:defRPr sz="2700" kern="1200">
                <a:solidFill>
                  <a:srgbClr val="002060"/>
                </a:solidFill>
                <a:latin typeface="Calibri" panose="020F0502020204030204" pitchFamily="34" charset="0"/>
                <a:ea typeface="+mn-ea"/>
                <a:cs typeface="Calibri" panose="020F0502020204030204" pitchFamily="34" charset="0"/>
              </a:defRPr>
            </a:lvl1pPr>
            <a:lvl2pPr marL="685800" indent="-338138" algn="l" defTabSz="1219170" rtl="0" eaLnBrk="1" latinLnBrk="0" hangingPunct="1">
              <a:spcBef>
                <a:spcPts val="300"/>
              </a:spcBef>
              <a:spcAft>
                <a:spcPts val="300"/>
              </a:spcAft>
              <a:buClr>
                <a:srgbClr val="002060"/>
              </a:buClr>
              <a:buFont typeface="Wingdings 3" panose="05040102010807070707" pitchFamily="18" charset="2"/>
              <a:buChar char=""/>
              <a:defRPr sz="2400" kern="1200">
                <a:solidFill>
                  <a:srgbClr val="002060"/>
                </a:solidFill>
                <a:latin typeface="Calibri" panose="020F0502020204030204" pitchFamily="34" charset="0"/>
                <a:ea typeface="+mn-ea"/>
                <a:cs typeface="Calibri" panose="020F0502020204030204" pitchFamily="34" charset="0"/>
              </a:defRPr>
            </a:lvl2pPr>
            <a:lvl3pPr marL="969963" indent="-284163" algn="l" defTabSz="1219170" rtl="0" eaLnBrk="1" latinLnBrk="0" hangingPunct="1">
              <a:spcBef>
                <a:spcPts val="300"/>
              </a:spcBef>
              <a:spcAft>
                <a:spcPts val="300"/>
              </a:spcAft>
              <a:buClr>
                <a:srgbClr val="002060"/>
              </a:buClr>
              <a:buFont typeface="Calibri" panose="020F0502020204030204" pitchFamily="34" charset="0"/>
              <a:buChar char="●"/>
              <a:defRPr sz="2100" kern="1200">
                <a:solidFill>
                  <a:srgbClr val="002060"/>
                </a:solidFill>
                <a:latin typeface="Calibri" panose="020F0502020204030204" pitchFamily="34" charset="0"/>
                <a:ea typeface="+mn-ea"/>
                <a:cs typeface="Calibri" panose="020F0502020204030204" pitchFamily="34" charset="0"/>
              </a:defRPr>
            </a:lvl3pPr>
            <a:lvl4pPr marL="1198563" indent="-228600" algn="l" defTabSz="1219170" rtl="0" eaLnBrk="1" latinLnBrk="0" hangingPunct="1">
              <a:spcBef>
                <a:spcPts val="300"/>
              </a:spcBef>
              <a:spcAft>
                <a:spcPts val="300"/>
              </a:spcAft>
              <a:buFont typeface="Wingdings" panose="05000000000000000000" pitchFamily="2" charset="2"/>
              <a:buChar char="§"/>
              <a:defRPr sz="1800" kern="1200">
                <a:solidFill>
                  <a:srgbClr val="002060"/>
                </a:solidFill>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kern="1200">
                <a:solidFill>
                  <a:srgbClr val="002060"/>
                </a:solidFill>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vi-VN" noProof="1"/>
              <a:t>Các bạn hãy nêu ý kiến của mình về nhận định sau là đúng hay sai và tại sao ?</a:t>
            </a:r>
          </a:p>
        </p:txBody>
      </p:sp>
    </p:spTree>
    <p:extLst>
      <p:ext uri="{BB962C8B-B14F-4D97-AF65-F5344CB8AC3E}">
        <p14:creationId xmlns:p14="http://schemas.microsoft.com/office/powerpoint/2010/main" val="106579452"/>
      </p:ext>
    </p:extLst>
  </p:cSld>
  <p:clrMapOvr>
    <a:masterClrMapping/>
  </p:clrMapOvr>
  <p:transition spd="slow">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914563F0-6902-4E4F-941A-E05CEB4189B4}"/>
              </a:ext>
            </a:extLst>
          </p:cNvPr>
          <p:cNvSpPr>
            <a:spLocks noGrp="1"/>
          </p:cNvSpPr>
          <p:nvPr>
            <p:ph type="dt" sz="half" idx="10"/>
          </p:nvPr>
        </p:nvSpPr>
        <p:spPr/>
        <p:txBody>
          <a:bodyPr/>
          <a:lstStyle/>
          <a:p>
            <a:fld id="{88CE231C-F54B-4A29-AB53-9418DC21E869}"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25B23CEA-DBED-4746-B52E-599DB8AFEF55}"/>
              </a:ext>
            </a:extLst>
          </p:cNvPr>
          <p:cNvSpPr>
            <a:spLocks noGrp="1"/>
          </p:cNvSpPr>
          <p:nvPr>
            <p:ph type="sldNum" sz="quarter" idx="12"/>
          </p:nvPr>
        </p:nvSpPr>
        <p:spPr/>
        <p:txBody>
          <a:bodyPr/>
          <a:lstStyle/>
          <a:p>
            <a:fld id="{48F63A3B-78C7-47BE-AE5E-E10140E04643}" type="slidenum">
              <a:rPr lang="vi-VN" noProof="1" smtClean="0"/>
              <a:t>100</a:t>
            </a:fld>
            <a:endParaRPr lang="vi-VN" noProof="1"/>
          </a:p>
        </p:txBody>
      </p:sp>
      <p:sp>
        <p:nvSpPr>
          <p:cNvPr id="5" name="Tiêu đề 4">
            <a:extLst>
              <a:ext uri="{FF2B5EF4-FFF2-40B4-BE49-F238E27FC236}">
                <a16:creationId xmlns:a16="http://schemas.microsoft.com/office/drawing/2014/main" id="{236CA941-0894-412D-B4F2-181314D1D566}"/>
              </a:ext>
            </a:extLst>
          </p:cNvPr>
          <p:cNvSpPr>
            <a:spLocks noGrp="1"/>
          </p:cNvSpPr>
          <p:nvPr>
            <p:ph type="title"/>
          </p:nvPr>
        </p:nvSpPr>
        <p:spPr/>
        <p:txBody>
          <a:bodyPr/>
          <a:lstStyle/>
          <a:p>
            <a:r>
              <a:rPr lang="vi-VN" noProof="1"/>
              <a:t>Các lớp độ phức tạp của thuật toán</a:t>
            </a:r>
          </a:p>
        </p:txBody>
      </p:sp>
      <p:sp>
        <p:nvSpPr>
          <p:cNvPr id="6" name="Chỗ dành sẵn cho Văn bản 5">
            <a:extLst>
              <a:ext uri="{FF2B5EF4-FFF2-40B4-BE49-F238E27FC236}">
                <a16:creationId xmlns:a16="http://schemas.microsoft.com/office/drawing/2014/main" id="{3301C2A0-0DFC-442F-85A5-2F68947345D7}"/>
              </a:ext>
            </a:extLst>
          </p:cNvPr>
          <p:cNvSpPr>
            <a:spLocks noGrp="1"/>
          </p:cNvSpPr>
          <p:nvPr>
            <p:ph type="body" sz="quarter" idx="13"/>
          </p:nvPr>
        </p:nvSpPr>
        <p:spPr>
          <a:xfrm>
            <a:off x="334963" y="1399032"/>
            <a:ext cx="7577396" cy="4818888"/>
          </a:xfrm>
        </p:spPr>
        <p:txBody>
          <a:bodyPr/>
          <a:lstStyle/>
          <a:p>
            <a:r>
              <a:rPr lang="en-US" b="1" noProof="1"/>
              <a:t>Máy Turing</a:t>
            </a:r>
            <a:endParaRPr lang="vi-VN" b="1" noProof="1"/>
          </a:p>
          <a:p>
            <a:pPr lvl="1"/>
            <a:r>
              <a:rPr lang="en-US" noProof="1"/>
              <a:t>L</a:t>
            </a:r>
            <a:r>
              <a:rPr lang="vi-VN" noProof="1"/>
              <a:t>à một mô hình toán học cho một máy tính tổng quát. </a:t>
            </a:r>
            <a:endParaRPr lang="en-US" noProof="1"/>
          </a:p>
          <a:p>
            <a:pPr lvl="1"/>
            <a:r>
              <a:rPr lang="en-US" noProof="1"/>
              <a:t>C</a:t>
            </a:r>
            <a:r>
              <a:rPr lang="vi-VN" noProof="1"/>
              <a:t>hỉ là một thiết bị trừu tượng đại diện cho máy tính. </a:t>
            </a:r>
            <a:endParaRPr lang="en-US" noProof="1"/>
          </a:p>
          <a:p>
            <a:pPr lvl="1"/>
            <a:r>
              <a:rPr lang="vi-VN" noProof="1"/>
              <a:t>Tất cả các mô hình tính toán hiện nay</a:t>
            </a:r>
            <a:r>
              <a:rPr lang="en-US" noProof="1"/>
              <a:t> </a:t>
            </a:r>
            <a:r>
              <a:rPr lang="vi-VN" noProof="1"/>
              <a:t>đều có thể tính được trên máy Turing.</a:t>
            </a:r>
            <a:endParaRPr lang="en-US" noProof="1"/>
          </a:p>
          <a:p>
            <a:pPr lvl="1"/>
            <a:r>
              <a:rPr lang="vi-VN" noProof="1"/>
              <a:t>Do máy Turing phù hợp cho việc nghiên cứu bằng toán học, và được xem là mạnh ngang bất kì mô hình tính toán nào, máy Turing là mô hình tính toán phổ biến nhất trong lý thuyết độ phức tạp tính toán.</a:t>
            </a:r>
          </a:p>
        </p:txBody>
      </p:sp>
      <p:pic>
        <p:nvPicPr>
          <p:cNvPr id="6146" name="Picture 2">
            <a:extLst>
              <a:ext uri="{FF2B5EF4-FFF2-40B4-BE49-F238E27FC236}">
                <a16:creationId xmlns:a16="http://schemas.microsoft.com/office/drawing/2014/main" id="{3D3CBCD6-D993-4E6A-9D03-76E75D0A165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63412" y="3913197"/>
            <a:ext cx="4230468" cy="235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83727"/>
      </p:ext>
    </p:extLst>
  </p:cSld>
  <p:clrMapOvr>
    <a:masterClrMapping/>
  </p:clrMapOvr>
  <p:transition spd="slow">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25B23CEA-DBED-4746-B52E-599DB8AFEF55}"/>
              </a:ext>
            </a:extLst>
          </p:cNvPr>
          <p:cNvSpPr>
            <a:spLocks noGrp="1"/>
          </p:cNvSpPr>
          <p:nvPr>
            <p:ph type="sldNum" sz="quarter" idx="12"/>
          </p:nvPr>
        </p:nvSpPr>
        <p:spPr/>
        <p:txBody>
          <a:bodyPr/>
          <a:lstStyle/>
          <a:p>
            <a:fld id="{48F63A3B-78C7-47BE-AE5E-E10140E04643}" type="slidenum">
              <a:rPr lang="vi-VN" noProof="1" smtClean="0"/>
              <a:t>101</a:t>
            </a:fld>
            <a:endParaRPr lang="vi-VN" noProof="1"/>
          </a:p>
        </p:txBody>
      </p:sp>
      <p:sp>
        <p:nvSpPr>
          <p:cNvPr id="5" name="Tiêu đề 4">
            <a:extLst>
              <a:ext uri="{FF2B5EF4-FFF2-40B4-BE49-F238E27FC236}">
                <a16:creationId xmlns:a16="http://schemas.microsoft.com/office/drawing/2014/main" id="{236CA941-0894-412D-B4F2-181314D1D566}"/>
              </a:ext>
            </a:extLst>
          </p:cNvPr>
          <p:cNvSpPr>
            <a:spLocks noGrp="1"/>
          </p:cNvSpPr>
          <p:nvPr>
            <p:ph type="title"/>
          </p:nvPr>
        </p:nvSpPr>
        <p:spPr/>
        <p:txBody>
          <a:bodyPr/>
          <a:lstStyle/>
          <a:p>
            <a:r>
              <a:rPr lang="vi-VN" noProof="1"/>
              <a:t>Các lớp độ phức tạp của thuật toán</a:t>
            </a:r>
          </a:p>
        </p:txBody>
      </p:sp>
      <p:sp>
        <p:nvSpPr>
          <p:cNvPr id="6" name="Chỗ dành sẵn cho Văn bản 5">
            <a:extLst>
              <a:ext uri="{FF2B5EF4-FFF2-40B4-BE49-F238E27FC236}">
                <a16:creationId xmlns:a16="http://schemas.microsoft.com/office/drawing/2014/main" id="{3301C2A0-0DFC-442F-85A5-2F68947345D7}"/>
              </a:ext>
            </a:extLst>
          </p:cNvPr>
          <p:cNvSpPr>
            <a:spLocks noGrp="1"/>
          </p:cNvSpPr>
          <p:nvPr>
            <p:ph type="body" sz="quarter" idx="13"/>
          </p:nvPr>
        </p:nvSpPr>
        <p:spPr>
          <a:xfrm>
            <a:off x="334963" y="1399032"/>
            <a:ext cx="3494087" cy="4818888"/>
          </a:xfrm>
        </p:spPr>
        <p:txBody>
          <a:bodyPr/>
          <a:lstStyle/>
          <a:p>
            <a:r>
              <a:rPr lang="vi-VN" b="1" noProof="1"/>
              <a:t>Các lớp độ phức tạp quan trọng</a:t>
            </a:r>
          </a:p>
        </p:txBody>
      </p:sp>
      <p:sp>
        <p:nvSpPr>
          <p:cNvPr id="2" name="Chỗ dành sẵn cho Ngày tháng 1">
            <a:extLst>
              <a:ext uri="{FF2B5EF4-FFF2-40B4-BE49-F238E27FC236}">
                <a16:creationId xmlns:a16="http://schemas.microsoft.com/office/drawing/2014/main" id="{914563F0-6902-4E4F-941A-E05CEB4189B4}"/>
              </a:ext>
            </a:extLst>
          </p:cNvPr>
          <p:cNvSpPr>
            <a:spLocks noGrp="1"/>
          </p:cNvSpPr>
          <p:nvPr>
            <p:ph type="dt" sz="half" idx="10"/>
          </p:nvPr>
        </p:nvSpPr>
        <p:spPr/>
        <p:txBody>
          <a:bodyPr/>
          <a:lstStyle/>
          <a:p>
            <a:fld id="{1F2DFF24-133A-48EC-8B33-CEAF15534F7E}" type="datetime1">
              <a:rPr lang="vi-VN" noProof="1" smtClean="0"/>
              <a:t>04/01/2021</a:t>
            </a:fld>
            <a:endParaRPr lang="vi-VN" noProof="1"/>
          </a:p>
        </p:txBody>
      </p:sp>
      <p:graphicFrame>
        <p:nvGraphicFramePr>
          <p:cNvPr id="9" name="Bảng 8">
            <a:extLst>
              <a:ext uri="{FF2B5EF4-FFF2-40B4-BE49-F238E27FC236}">
                <a16:creationId xmlns:a16="http://schemas.microsoft.com/office/drawing/2014/main" id="{93F3D970-BFE8-454D-88A0-2C721BA835CE}"/>
              </a:ext>
            </a:extLst>
          </p:cNvPr>
          <p:cNvGraphicFramePr>
            <a:graphicFrameLocks noGrp="1"/>
          </p:cNvGraphicFramePr>
          <p:nvPr>
            <p:extLst>
              <p:ext uri="{D42A27DB-BD31-4B8C-83A1-F6EECF244321}">
                <p14:modId xmlns:p14="http://schemas.microsoft.com/office/powerpoint/2010/main" val="2569119835"/>
              </p:ext>
            </p:extLst>
          </p:nvPr>
        </p:nvGraphicFramePr>
        <p:xfrm>
          <a:off x="3972105" y="1508445"/>
          <a:ext cx="8021775" cy="5139060"/>
        </p:xfrm>
        <a:graphic>
          <a:graphicData uri="http://schemas.openxmlformats.org/drawingml/2006/table">
            <a:tbl>
              <a:tblPr/>
              <a:tblGrid>
                <a:gridCol w="2401162">
                  <a:extLst>
                    <a:ext uri="{9D8B030D-6E8A-4147-A177-3AD203B41FA5}">
                      <a16:colId xmlns:a16="http://schemas.microsoft.com/office/drawing/2014/main" val="121090587"/>
                    </a:ext>
                  </a:extLst>
                </a:gridCol>
                <a:gridCol w="2946688">
                  <a:extLst>
                    <a:ext uri="{9D8B030D-6E8A-4147-A177-3AD203B41FA5}">
                      <a16:colId xmlns:a16="http://schemas.microsoft.com/office/drawing/2014/main" val="3156753999"/>
                    </a:ext>
                  </a:extLst>
                </a:gridCol>
                <a:gridCol w="2673925">
                  <a:extLst>
                    <a:ext uri="{9D8B030D-6E8A-4147-A177-3AD203B41FA5}">
                      <a16:colId xmlns:a16="http://schemas.microsoft.com/office/drawing/2014/main" val="1331524709"/>
                    </a:ext>
                  </a:extLst>
                </a:gridCol>
              </a:tblGrid>
              <a:tr h="310938">
                <a:tc>
                  <a:txBody>
                    <a:bodyPr/>
                    <a:lstStyle/>
                    <a:p>
                      <a:pPr algn="ctr"/>
                      <a:r>
                        <a:rPr lang="vi-VN" sz="2400" b="1" u="none"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Lớp độ phức tạp</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vi-VN" sz="2400" b="1" u="none"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Mô hình tính toán</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vi-VN" sz="2400" b="1" u="none"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Giới hạn tài nguyên</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2900369"/>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2" tooltip="DTIME"/>
                        </a:rPr>
                        <a:t>DTIME</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2608380085"/>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3" tooltip="P (độ phức tạp)"/>
                        </a:rPr>
                        <a:t>P</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poly(</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1424044545"/>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4" tooltip="EXPTIME (trang chưa được viết)"/>
                        </a:rPr>
                        <a:t>EXPTIME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2</a:t>
                      </a:r>
                      <a:r>
                        <a:rPr lang="vi-VN" sz="1800" u="none" baseline="30000" noProof="1">
                          <a:effectLst/>
                          <a:latin typeface="Calibri" panose="020F0502020204030204" pitchFamily="34" charset="0"/>
                          <a:cs typeface="Calibri" panose="020F0502020204030204" pitchFamily="34" charset="0"/>
                        </a:rPr>
                        <a:t>poly(</a:t>
                      </a:r>
                      <a:r>
                        <a:rPr lang="vi-VN" sz="1800" i="1" u="none" baseline="30000" noProof="1">
                          <a:effectLst/>
                          <a:latin typeface="Calibri" panose="020F0502020204030204" pitchFamily="34" charset="0"/>
                          <a:cs typeface="Calibri" panose="020F0502020204030204" pitchFamily="34" charset="0"/>
                        </a:rPr>
                        <a:t>n</a:t>
                      </a:r>
                      <a:r>
                        <a:rPr lang="vi-VN" sz="1800" u="none" baseline="30000" noProof="1">
                          <a:effectLst/>
                          <a:latin typeface="Calibri" panose="020F0502020204030204" pitchFamily="34" charset="0"/>
                          <a:cs typeface="Calibri" panose="020F0502020204030204" pitchFamily="34" charset="0"/>
                        </a:rPr>
                        <a:t>)</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1166807113"/>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5" tooltip="NTIME (trang chưa được viết)"/>
                        </a:rPr>
                        <a:t>NTIME</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671431683"/>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6" tooltip="NP (độ phức tạp)"/>
                        </a:rPr>
                        <a:t>NP</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poly(</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2806459879"/>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7" tooltip="NEXPTIME (trang chưa được viết)"/>
                        </a:rPr>
                        <a:t>NEXPTIME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Thời gian 2</a:t>
                      </a:r>
                      <a:r>
                        <a:rPr lang="vi-VN" sz="1800" u="none" baseline="30000" noProof="1">
                          <a:effectLst/>
                          <a:latin typeface="Calibri" panose="020F0502020204030204" pitchFamily="34" charset="0"/>
                          <a:cs typeface="Calibri" panose="020F0502020204030204" pitchFamily="34" charset="0"/>
                        </a:rPr>
                        <a:t>poly(</a:t>
                      </a:r>
                      <a:r>
                        <a:rPr lang="vi-VN" sz="1800" i="1" u="none" baseline="30000" noProof="1">
                          <a:effectLst/>
                          <a:latin typeface="Calibri" panose="020F0502020204030204" pitchFamily="34" charset="0"/>
                          <a:cs typeface="Calibri" panose="020F0502020204030204" pitchFamily="34" charset="0"/>
                        </a:rPr>
                        <a:t>n</a:t>
                      </a:r>
                      <a:r>
                        <a:rPr lang="vi-VN" sz="1800" u="none" baseline="30000" noProof="1">
                          <a:effectLst/>
                          <a:latin typeface="Calibri" panose="020F0502020204030204" pitchFamily="34" charset="0"/>
                          <a:cs typeface="Calibri" panose="020F0502020204030204" pitchFamily="34" charset="0"/>
                        </a:rPr>
                        <a:t>)</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09090915"/>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8" tooltip="DSPACE (trang chưa được viết)"/>
                        </a:rPr>
                        <a:t>DSPACE</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943231333"/>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9" tooltip="L (độ phức tạp)"/>
                        </a:rPr>
                        <a:t>L</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O(log </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818977275"/>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10" tooltip="PSPACE"/>
                        </a:rPr>
                        <a:t>PSPACE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poly(</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433785767"/>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11" tooltip="EXPSPACE (trang chưa được viết)"/>
                        </a:rPr>
                        <a:t>EXPSPACE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2</a:t>
                      </a:r>
                      <a:r>
                        <a:rPr lang="vi-VN" sz="1800" u="none" baseline="30000" noProof="1">
                          <a:effectLst/>
                          <a:latin typeface="Calibri" panose="020F0502020204030204" pitchFamily="34" charset="0"/>
                          <a:cs typeface="Calibri" panose="020F0502020204030204" pitchFamily="34" charset="0"/>
                        </a:rPr>
                        <a:t>poly(</a:t>
                      </a:r>
                      <a:r>
                        <a:rPr lang="vi-VN" sz="1800" i="1" u="none" baseline="30000" noProof="1">
                          <a:effectLst/>
                          <a:latin typeface="Calibri" panose="020F0502020204030204" pitchFamily="34" charset="0"/>
                          <a:cs typeface="Calibri" panose="020F0502020204030204" pitchFamily="34" charset="0"/>
                        </a:rPr>
                        <a:t>n</a:t>
                      </a:r>
                      <a:r>
                        <a:rPr lang="vi-VN" sz="1800" u="none" baseline="30000" noProof="1">
                          <a:effectLst/>
                          <a:latin typeface="Calibri" panose="020F0502020204030204" pitchFamily="34" charset="0"/>
                          <a:cs typeface="Calibri" panose="020F0502020204030204" pitchFamily="34" charset="0"/>
                        </a:rPr>
                        <a:t>)</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92366946"/>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12" tooltip="NSPACE (trang chưa được viết)"/>
                        </a:rPr>
                        <a:t>NSPACE</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a:t>
                      </a:r>
                      <a:r>
                        <a:rPr lang="vi-VN" sz="1800" i="1" u="none" noProof="1">
                          <a:effectLst/>
                          <a:latin typeface="Calibri" panose="020F0502020204030204" pitchFamily="34" charset="0"/>
                          <a:cs typeface="Calibri" panose="020F0502020204030204" pitchFamily="34" charset="0"/>
                        </a:rPr>
                        <a:t>f</a:t>
                      </a:r>
                      <a:r>
                        <a:rPr lang="vi-VN" sz="1800" u="none" noProof="1">
                          <a:effectLst/>
                          <a:latin typeface="Calibri" panose="020F0502020204030204" pitchFamily="34" charset="0"/>
                          <a:cs typeface="Calibri" panose="020F0502020204030204" pitchFamily="34" charset="0"/>
                        </a:rPr>
                        <a:t>(</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374241628"/>
                  </a:ext>
                </a:extLst>
              </a:tr>
              <a:tr h="310938">
                <a:tc>
                  <a:txBody>
                    <a:bodyPr/>
                    <a:lstStyle/>
                    <a:p>
                      <a:r>
                        <a:rPr lang="vi-VN" sz="1800" u="none" strike="noStrike" noProof="1">
                          <a:solidFill>
                            <a:srgbClr val="0B0080"/>
                          </a:solidFill>
                          <a:effectLst/>
                          <a:latin typeface="Calibri" panose="020F0502020204030204" pitchFamily="34" charset="0"/>
                          <a:cs typeface="Calibri" panose="020F0502020204030204" pitchFamily="34" charset="0"/>
                          <a:hlinkClick r:id="rId13" tooltip="NL (độ phức tạp)"/>
                        </a:rPr>
                        <a:t>NL</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O(log </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3036533971"/>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14" tooltip="NPSPACE (trang chưa được viết)"/>
                        </a:rPr>
                        <a:t>NPSPACE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poly(</a:t>
                      </a:r>
                      <a:r>
                        <a:rPr lang="vi-VN" sz="1800" i="1" u="none" noProof="1">
                          <a:effectLst/>
                          <a:latin typeface="Calibri" panose="020F0502020204030204" pitchFamily="34" charset="0"/>
                          <a:cs typeface="Calibri" panose="020F0502020204030204" pitchFamily="34" charset="0"/>
                        </a:rPr>
                        <a:t>n</a:t>
                      </a:r>
                      <a:r>
                        <a:rPr lang="vi-VN" sz="1800" u="none" noProof="1">
                          <a:effectLst/>
                          <a:latin typeface="Calibri" panose="020F0502020204030204" pitchFamily="34" charset="0"/>
                          <a:cs typeface="Calibri" panose="020F0502020204030204" pitchFamily="34" charset="0"/>
                        </a:rPr>
                        <a:t>)</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502550193"/>
                  </a:ext>
                </a:extLst>
              </a:tr>
              <a:tr h="310938">
                <a:tc>
                  <a:txBody>
                    <a:bodyPr/>
                    <a:lstStyle/>
                    <a:p>
                      <a:r>
                        <a:rPr lang="vi-VN" sz="1800" u="none" strike="noStrike" noProof="1">
                          <a:solidFill>
                            <a:srgbClr val="A55858"/>
                          </a:solidFill>
                          <a:effectLst/>
                          <a:latin typeface="Calibri" panose="020F0502020204030204" pitchFamily="34" charset="0"/>
                          <a:cs typeface="Calibri" panose="020F0502020204030204" pitchFamily="34" charset="0"/>
                          <a:hlinkClick r:id="rId15" tooltip="NEXPSPACE (trang chưa được viết)"/>
                        </a:rPr>
                        <a:t>NEXPSPACE</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Máy Turing không đơn định</a:t>
                      </a: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tc>
                  <a:txBody>
                    <a:bodyPr/>
                    <a:lstStyle/>
                    <a:p>
                      <a:r>
                        <a:rPr lang="vi-VN" sz="1800" u="none" noProof="1">
                          <a:effectLst/>
                          <a:latin typeface="Calibri" panose="020F0502020204030204" pitchFamily="34" charset="0"/>
                          <a:cs typeface="Calibri" panose="020F0502020204030204" pitchFamily="34" charset="0"/>
                        </a:rPr>
                        <a:t>Bộ nhớ 2</a:t>
                      </a:r>
                      <a:r>
                        <a:rPr lang="vi-VN" sz="1800" u="none" baseline="30000" noProof="1">
                          <a:effectLst/>
                          <a:latin typeface="Calibri" panose="020F0502020204030204" pitchFamily="34" charset="0"/>
                          <a:cs typeface="Calibri" panose="020F0502020204030204" pitchFamily="34" charset="0"/>
                        </a:rPr>
                        <a:t>poly(</a:t>
                      </a:r>
                      <a:r>
                        <a:rPr lang="vi-VN" sz="1800" i="1" u="none" baseline="30000" noProof="1">
                          <a:effectLst/>
                          <a:latin typeface="Calibri" panose="020F0502020204030204" pitchFamily="34" charset="0"/>
                          <a:cs typeface="Calibri" panose="020F0502020204030204" pitchFamily="34" charset="0"/>
                        </a:rPr>
                        <a:t>n</a:t>
                      </a:r>
                      <a:r>
                        <a:rPr lang="vi-VN" sz="1800" u="none" baseline="30000" noProof="1">
                          <a:effectLst/>
                          <a:latin typeface="Calibri" panose="020F0502020204030204" pitchFamily="34" charset="0"/>
                          <a:cs typeface="Calibri" panose="020F0502020204030204" pitchFamily="34" charset="0"/>
                        </a:rPr>
                        <a:t>)</a:t>
                      </a:r>
                      <a:endParaRPr lang="vi-VN" sz="1800" u="none" noProof="1">
                        <a:effectLst/>
                        <a:latin typeface="Calibri" panose="020F0502020204030204" pitchFamily="34" charset="0"/>
                        <a:cs typeface="Calibri" panose="020F0502020204030204" pitchFamily="34" charset="0"/>
                      </a:endParaRPr>
                    </a:p>
                  </a:txBody>
                  <a:tcPr marL="62188" marR="62188" marT="31094" marB="310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F9FA"/>
                    </a:solidFill>
                  </a:tcPr>
                </a:tc>
                <a:extLst>
                  <a:ext uri="{0D108BD9-81ED-4DB2-BD59-A6C34878D82A}">
                    <a16:rowId xmlns:a16="http://schemas.microsoft.com/office/drawing/2014/main" val="2111287729"/>
                  </a:ext>
                </a:extLst>
              </a:tr>
            </a:tbl>
          </a:graphicData>
        </a:graphic>
      </p:graphicFrame>
    </p:spTree>
    <p:extLst>
      <p:ext uri="{BB962C8B-B14F-4D97-AF65-F5344CB8AC3E}">
        <p14:creationId xmlns:p14="http://schemas.microsoft.com/office/powerpoint/2010/main" val="3483585485"/>
      </p:ext>
    </p:extLst>
  </p:cSld>
  <p:clrMapOvr>
    <a:masterClrMapping/>
  </p:clrMapOvr>
  <p:transition spd="slow">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7C03598-1F6C-43C7-8239-771F71D4CC4A}"/>
              </a:ext>
            </a:extLst>
          </p:cNvPr>
          <p:cNvSpPr>
            <a:spLocks noGrp="1"/>
          </p:cNvSpPr>
          <p:nvPr>
            <p:ph type="dt" sz="half" idx="10"/>
          </p:nvPr>
        </p:nvSpPr>
        <p:spPr/>
        <p:txBody>
          <a:bodyPr/>
          <a:lstStyle/>
          <a:p>
            <a:fld id="{E24B9B98-0878-4B86-A1A5-DB6D92387285}"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502953A9-F872-4EC5-BFBD-1076D88F0BC5}"/>
              </a:ext>
            </a:extLst>
          </p:cNvPr>
          <p:cNvSpPr>
            <a:spLocks noGrp="1"/>
          </p:cNvSpPr>
          <p:nvPr>
            <p:ph type="sldNum" sz="quarter" idx="12"/>
          </p:nvPr>
        </p:nvSpPr>
        <p:spPr/>
        <p:txBody>
          <a:bodyPr/>
          <a:lstStyle/>
          <a:p>
            <a:fld id="{48F63A3B-78C7-47BE-AE5E-E10140E04643}" type="slidenum">
              <a:rPr lang="vi-VN" noProof="1" smtClean="0"/>
              <a:t>102</a:t>
            </a:fld>
            <a:endParaRPr lang="vi-VN" noProof="1"/>
          </a:p>
        </p:txBody>
      </p:sp>
      <p:sp>
        <p:nvSpPr>
          <p:cNvPr id="5" name="Tiêu đề 4">
            <a:extLst>
              <a:ext uri="{FF2B5EF4-FFF2-40B4-BE49-F238E27FC236}">
                <a16:creationId xmlns:a16="http://schemas.microsoft.com/office/drawing/2014/main" id="{EA6C069C-97E5-44F4-9D1C-3817CD6A2C6B}"/>
              </a:ext>
            </a:extLst>
          </p:cNvPr>
          <p:cNvSpPr>
            <a:spLocks noGrp="1"/>
          </p:cNvSpPr>
          <p:nvPr>
            <p:ph type="title"/>
          </p:nvPr>
        </p:nvSpPr>
        <p:spPr/>
        <p:txBody>
          <a:bodyPr/>
          <a:lstStyle/>
          <a:p>
            <a:r>
              <a:rPr lang="vi-VN" noProof="1"/>
              <a:t>Các lớp độ phức tạp của thuật toán</a:t>
            </a:r>
          </a:p>
        </p:txBody>
      </p:sp>
      <p:sp>
        <p:nvSpPr>
          <p:cNvPr id="6" name="Chỗ dành sẵn cho Văn bản 5">
            <a:extLst>
              <a:ext uri="{FF2B5EF4-FFF2-40B4-BE49-F238E27FC236}">
                <a16:creationId xmlns:a16="http://schemas.microsoft.com/office/drawing/2014/main" id="{9495CB46-6964-4E2E-A1F9-1A3FD4A61F4D}"/>
              </a:ext>
            </a:extLst>
          </p:cNvPr>
          <p:cNvSpPr>
            <a:spLocks noGrp="1"/>
          </p:cNvSpPr>
          <p:nvPr>
            <p:ph type="body" sz="quarter" idx="13"/>
          </p:nvPr>
        </p:nvSpPr>
        <p:spPr/>
        <p:txBody>
          <a:bodyPr/>
          <a:lstStyle/>
          <a:p>
            <a:r>
              <a:rPr lang="vi-VN" b="1" noProof="1"/>
              <a:t>Lớp bài toán P và lớp bài toán NP</a:t>
            </a:r>
          </a:p>
          <a:p>
            <a:pPr lvl="1"/>
            <a:r>
              <a:rPr lang="vi-VN" b="1" noProof="1"/>
              <a:t>Lớp bài toán P </a:t>
            </a:r>
            <a:r>
              <a:rPr lang="vi-VN" noProof="1"/>
              <a:t>là lớp bài toán quyết định giải được trong thời gian đa thức trên máy Turing tất định, hay lớp những bài toán dễ (có lời giải chấp nhận được).</a:t>
            </a:r>
            <a:endParaRPr lang="en-US" noProof="1"/>
          </a:p>
          <a:p>
            <a:pPr lvl="1"/>
            <a:r>
              <a:rPr lang="vi-VN" b="1" noProof="1"/>
              <a:t>Lớp bài toán NP</a:t>
            </a:r>
            <a:r>
              <a:rPr lang="vi-VN" noProof="1"/>
              <a:t> </a:t>
            </a:r>
            <a:r>
              <a:rPr lang="en-US" noProof="1"/>
              <a:t>l</a:t>
            </a:r>
            <a:r>
              <a:rPr lang="vi-VN" noProof="1"/>
              <a:t>à lớp </a:t>
            </a:r>
            <a:r>
              <a:rPr lang="en-US" noProof="1"/>
              <a:t>bài toán</a:t>
            </a:r>
            <a:r>
              <a:rPr lang="vi-VN" noProof="1"/>
              <a:t> quyết định giải được trong thời gian đa thức trên máy Turing không tất định</a:t>
            </a:r>
            <a:r>
              <a:rPr lang="en-US" noProof="1"/>
              <a:t>.</a:t>
            </a:r>
            <a:endParaRPr lang="vi-VN" noProof="1"/>
          </a:p>
        </p:txBody>
      </p:sp>
    </p:spTree>
    <p:extLst>
      <p:ext uri="{BB962C8B-B14F-4D97-AF65-F5344CB8AC3E}">
        <p14:creationId xmlns:p14="http://schemas.microsoft.com/office/powerpoint/2010/main" val="2955923703"/>
      </p:ext>
    </p:extLst>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9DB2380B-8006-4465-9A81-A90EF73EF704}"/>
              </a:ext>
            </a:extLst>
          </p:cNvPr>
          <p:cNvSpPr>
            <a:spLocks noGrp="1"/>
          </p:cNvSpPr>
          <p:nvPr>
            <p:ph type="dt" sz="half" idx="10"/>
          </p:nvPr>
        </p:nvSpPr>
        <p:spPr/>
        <p:txBody>
          <a:bodyPr/>
          <a:lstStyle/>
          <a:p>
            <a:fld id="{DBC4A6DF-76C0-4D69-A8FE-19B51B334D79}"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FB97B0D8-CF85-4375-BE63-D9CBC55388F8}"/>
              </a:ext>
            </a:extLst>
          </p:cNvPr>
          <p:cNvSpPr>
            <a:spLocks noGrp="1"/>
          </p:cNvSpPr>
          <p:nvPr>
            <p:ph type="sldNum" sz="quarter" idx="12"/>
          </p:nvPr>
        </p:nvSpPr>
        <p:spPr/>
        <p:txBody>
          <a:bodyPr/>
          <a:lstStyle/>
          <a:p>
            <a:fld id="{796B6B1B-CD97-412B-A8B6-A4AEE95B13DD}" type="slidenum">
              <a:rPr lang="en-US" smtClean="0"/>
              <a:t>103</a:t>
            </a:fld>
            <a:endParaRPr lang="en-US"/>
          </a:p>
        </p:txBody>
      </p:sp>
      <p:sp>
        <p:nvSpPr>
          <p:cNvPr id="3074" name="Rectangle 2"/>
          <p:cNvSpPr>
            <a:spLocks noGrp="1" noChangeArrowheads="1"/>
          </p:cNvSpPr>
          <p:nvPr>
            <p:ph type="title"/>
          </p:nvPr>
        </p:nvSpPr>
        <p:spPr>
          <a:xfrm>
            <a:off x="198120" y="4831872"/>
            <a:ext cx="9256776" cy="786384"/>
          </a:xfrm>
        </p:spPr>
        <p:txBody>
          <a:bodyPr>
            <a:normAutofit/>
          </a:bodyPr>
          <a:lstStyle/>
          <a:p>
            <a:r>
              <a:rPr lang="en-US" sz="4400" dirty="0"/>
              <a:t>THUẬT TOÁN ĐỆ QUY</a:t>
            </a:r>
          </a:p>
        </p:txBody>
      </p:sp>
      <p:pic>
        <p:nvPicPr>
          <p:cNvPr id="7" name="Picture 2" descr="https://techmaster.vn/fileman/Uploads/users/7946/icon/1_appBwh6_RtvocVxwqpplHA.jpeg">
            <a:extLst>
              <a:ext uri="{FF2B5EF4-FFF2-40B4-BE49-F238E27FC236}">
                <a16:creationId xmlns:a16="http://schemas.microsoft.com/office/drawing/2014/main" id="{DFC5938E-6C68-43AF-B1ED-FD317E33D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259507"/>
            <a:ext cx="5578221" cy="4462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486"/>
      </p:ext>
    </p:extLst>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noProof="1"/>
              <a:t>Ôn tập kiến thức cơ bản về Đệ quy</a:t>
            </a:r>
          </a:p>
          <a:p>
            <a:r>
              <a:rPr lang="vi-VN" noProof="1"/>
              <a:t>Mở rộng về Đệ quy</a:t>
            </a:r>
          </a:p>
          <a:p>
            <a:r>
              <a:rPr lang="vi-VN" noProof="1"/>
              <a:t>Phân tích thuật toán Đệ quy</a:t>
            </a:r>
          </a:p>
        </p:txBody>
      </p:sp>
      <p:sp>
        <p:nvSpPr>
          <p:cNvPr id="2" name="Title 1"/>
          <p:cNvSpPr>
            <a:spLocks noGrp="1"/>
          </p:cNvSpPr>
          <p:nvPr>
            <p:ph type="title"/>
          </p:nvPr>
        </p:nvSpPr>
        <p:spPr/>
        <p:txBody>
          <a:bodyPr/>
          <a:lstStyle/>
          <a:p>
            <a:r>
              <a:rPr lang="vi-VN" noProof="1"/>
              <a:t>Nội dung</a:t>
            </a:r>
          </a:p>
        </p:txBody>
      </p:sp>
      <p:sp>
        <p:nvSpPr>
          <p:cNvPr id="4" name="Chỗ dành sẵn cho Ngày tháng 3">
            <a:extLst>
              <a:ext uri="{FF2B5EF4-FFF2-40B4-BE49-F238E27FC236}">
                <a16:creationId xmlns:a16="http://schemas.microsoft.com/office/drawing/2014/main" id="{9394A3EC-BB00-45B2-A31F-A4AEADCBB69B}"/>
              </a:ext>
            </a:extLst>
          </p:cNvPr>
          <p:cNvSpPr>
            <a:spLocks noGrp="1"/>
          </p:cNvSpPr>
          <p:nvPr>
            <p:ph type="dt" sz="half" idx="10"/>
          </p:nvPr>
        </p:nvSpPr>
        <p:spPr/>
        <p:txBody>
          <a:bodyPr/>
          <a:lstStyle/>
          <a:p>
            <a:fld id="{1D742C03-7EDA-4430-A791-0DA73ECCEE24}"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4F3AAE9B-43EB-4EB7-9E54-2D7624D033FC}"/>
              </a:ext>
            </a:extLst>
          </p:cNvPr>
          <p:cNvSpPr>
            <a:spLocks noGrp="1"/>
          </p:cNvSpPr>
          <p:nvPr>
            <p:ph type="sldNum" sz="quarter" idx="12"/>
          </p:nvPr>
        </p:nvSpPr>
        <p:spPr/>
        <p:txBody>
          <a:bodyPr/>
          <a:lstStyle/>
          <a:p>
            <a:fld id="{796B6B1B-CD97-412B-A8B6-A4AEE95B13DD}" type="slidenum">
              <a:rPr lang="vi-VN" noProof="1" smtClean="0"/>
              <a:t>104</a:t>
            </a:fld>
            <a:endParaRPr lang="vi-VN" noProof="1"/>
          </a:p>
        </p:txBody>
      </p:sp>
    </p:spTree>
    <p:extLst>
      <p:ext uri="{BB962C8B-B14F-4D97-AF65-F5344CB8AC3E}">
        <p14:creationId xmlns:p14="http://schemas.microsoft.com/office/powerpoint/2010/main" val="3256549986"/>
      </p:ext>
    </p:extLst>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Ôn tập kiến thức cơ bản về Đệ quy</a:t>
            </a:r>
          </a:p>
          <a:p>
            <a:pPr lvl="1"/>
            <a:r>
              <a:rPr lang="vi-VN" altLang="en-US" noProof="1"/>
              <a:t>Tổng quan về đệ quy</a:t>
            </a:r>
          </a:p>
          <a:p>
            <a:pPr lvl="1"/>
            <a:r>
              <a:rPr lang="vi-VN" altLang="en-US" noProof="1"/>
              <a:t>Các vấn đề đệ quy thông dụng</a:t>
            </a:r>
          </a:p>
          <a:p>
            <a:pPr lvl="1"/>
            <a:r>
              <a:rPr lang="vi-VN" altLang="en-US" noProof="1"/>
              <a:t>Các bài toán kinh điển</a:t>
            </a:r>
          </a:p>
          <a:p>
            <a:pPr lvl="1"/>
            <a:endParaRPr lang="vi-VN" noProof="1"/>
          </a:p>
          <a:p>
            <a:endParaRPr lang="vi-VN" noProof="1"/>
          </a:p>
          <a:p>
            <a:pPr lvl="0"/>
            <a:endParaRPr lang="vi-VN" noProof="1"/>
          </a:p>
          <a:p>
            <a:endParaRPr lang="vi-VN" noProof="1"/>
          </a:p>
        </p:txBody>
      </p:sp>
      <p:sp>
        <p:nvSpPr>
          <p:cNvPr id="2" name="Title 1"/>
          <p:cNvSpPr>
            <a:spLocks noGrp="1"/>
          </p:cNvSpPr>
          <p:nvPr>
            <p:ph type="title"/>
          </p:nvPr>
        </p:nvSpPr>
        <p:spPr/>
        <p:txBody>
          <a:bodyPr/>
          <a:lstStyle/>
          <a:p>
            <a:r>
              <a:rPr lang="vi-VN" noProof="1"/>
              <a:t>Nội dung</a:t>
            </a:r>
          </a:p>
        </p:txBody>
      </p:sp>
      <p:sp>
        <p:nvSpPr>
          <p:cNvPr id="4" name="Chỗ dành sẵn cho Ngày tháng 3">
            <a:extLst>
              <a:ext uri="{FF2B5EF4-FFF2-40B4-BE49-F238E27FC236}">
                <a16:creationId xmlns:a16="http://schemas.microsoft.com/office/drawing/2014/main" id="{CD001342-BAC8-4F59-B607-1044D2E2C7AA}"/>
              </a:ext>
            </a:extLst>
          </p:cNvPr>
          <p:cNvSpPr>
            <a:spLocks noGrp="1"/>
          </p:cNvSpPr>
          <p:nvPr>
            <p:ph type="dt" sz="half" idx="10"/>
          </p:nvPr>
        </p:nvSpPr>
        <p:spPr/>
        <p:txBody>
          <a:bodyPr/>
          <a:lstStyle/>
          <a:p>
            <a:fld id="{E8BCEBDB-EF12-4600-9E4C-D39AF4B497E4}"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DB939007-A8B6-4A50-9115-1CF705F94DAA}"/>
              </a:ext>
            </a:extLst>
          </p:cNvPr>
          <p:cNvSpPr>
            <a:spLocks noGrp="1"/>
          </p:cNvSpPr>
          <p:nvPr>
            <p:ph type="sldNum" sz="quarter" idx="12"/>
          </p:nvPr>
        </p:nvSpPr>
        <p:spPr/>
        <p:txBody>
          <a:bodyPr/>
          <a:lstStyle/>
          <a:p>
            <a:fld id="{796B6B1B-CD97-412B-A8B6-A4AEE95B13DD}" type="slidenum">
              <a:rPr lang="vi-VN" noProof="1" smtClean="0"/>
              <a:t>105</a:t>
            </a:fld>
            <a:endParaRPr lang="vi-VN" noProof="1"/>
          </a:p>
        </p:txBody>
      </p:sp>
    </p:spTree>
    <p:extLst>
      <p:ext uri="{BB962C8B-B14F-4D97-AF65-F5344CB8AC3E}">
        <p14:creationId xmlns:p14="http://schemas.microsoft.com/office/powerpoint/2010/main" val="1714341252"/>
      </p:ext>
    </p:extLst>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noProof="1"/>
              <a:t>Cho S(n) = 1 + 2 + 3 + … + n</a:t>
            </a:r>
            <a:r>
              <a:rPr lang="en-US" noProof="1"/>
              <a:t> </a:t>
            </a:r>
            <a:r>
              <a:rPr lang="vi-VN" noProof="1">
                <a:sym typeface="Wingdings" pitchFamily="2" charset="2"/>
              </a:rPr>
              <a:t></a:t>
            </a:r>
            <a:r>
              <a:rPr lang="vi-VN" noProof="1"/>
              <a:t> S(10) ? S(11) ?</a:t>
            </a:r>
          </a:p>
        </p:txBody>
      </p:sp>
      <p:sp>
        <p:nvSpPr>
          <p:cNvPr id="21506" name="Title 1"/>
          <p:cNvSpPr>
            <a:spLocks noGrp="1"/>
          </p:cNvSpPr>
          <p:nvPr>
            <p:ph type="title"/>
          </p:nvPr>
        </p:nvSpPr>
        <p:spPr/>
        <p:txBody>
          <a:bodyPr/>
          <a:lstStyle/>
          <a:p>
            <a:r>
              <a:rPr lang="vi-VN" altLang="en-US" noProof="1"/>
              <a:t>Tổng quan về đệ quy</a:t>
            </a:r>
          </a:p>
        </p:txBody>
      </p:sp>
      <p:sp>
        <p:nvSpPr>
          <p:cNvPr id="5" name="AutoShape 6"/>
          <p:cNvSpPr>
            <a:spLocks noChangeArrowheads="1"/>
          </p:cNvSpPr>
          <p:nvPr/>
        </p:nvSpPr>
        <p:spPr bwMode="gray">
          <a:xfrm>
            <a:off x="4114800" y="28237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a:t>
            </a:r>
          </a:p>
        </p:txBody>
      </p:sp>
      <p:sp>
        <p:nvSpPr>
          <p:cNvPr id="7" name="AutoShape 6"/>
          <p:cNvSpPr>
            <a:spLocks noChangeArrowheads="1"/>
          </p:cNvSpPr>
          <p:nvPr/>
        </p:nvSpPr>
        <p:spPr bwMode="gray">
          <a:xfrm>
            <a:off x="45720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8" name="AutoShape 6"/>
          <p:cNvSpPr>
            <a:spLocks noChangeArrowheads="1"/>
          </p:cNvSpPr>
          <p:nvPr/>
        </p:nvSpPr>
        <p:spPr bwMode="gray">
          <a:xfrm>
            <a:off x="5029200" y="28237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2</a:t>
            </a:r>
          </a:p>
        </p:txBody>
      </p:sp>
      <p:sp>
        <p:nvSpPr>
          <p:cNvPr id="9" name="AutoShape 6"/>
          <p:cNvSpPr>
            <a:spLocks noChangeArrowheads="1"/>
          </p:cNvSpPr>
          <p:nvPr/>
        </p:nvSpPr>
        <p:spPr bwMode="gray">
          <a:xfrm>
            <a:off x="54864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10" name="AutoShape 6"/>
          <p:cNvSpPr>
            <a:spLocks noChangeArrowheads="1"/>
          </p:cNvSpPr>
          <p:nvPr/>
        </p:nvSpPr>
        <p:spPr bwMode="gray">
          <a:xfrm>
            <a:off x="59436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11" name="AutoShape 6"/>
          <p:cNvSpPr>
            <a:spLocks noChangeArrowheads="1"/>
          </p:cNvSpPr>
          <p:nvPr/>
        </p:nvSpPr>
        <p:spPr bwMode="gray">
          <a:xfrm>
            <a:off x="64008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12" name="AutoShape 6"/>
          <p:cNvSpPr>
            <a:spLocks noChangeArrowheads="1"/>
          </p:cNvSpPr>
          <p:nvPr/>
        </p:nvSpPr>
        <p:spPr bwMode="gray">
          <a:xfrm>
            <a:off x="6858000" y="28237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10</a:t>
            </a:r>
          </a:p>
        </p:txBody>
      </p:sp>
      <p:sp>
        <p:nvSpPr>
          <p:cNvPr id="16" name="AutoShape 6"/>
          <p:cNvSpPr>
            <a:spLocks noChangeArrowheads="1"/>
          </p:cNvSpPr>
          <p:nvPr/>
        </p:nvSpPr>
        <p:spPr bwMode="gray">
          <a:xfrm>
            <a:off x="41148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a:t>
            </a:r>
          </a:p>
        </p:txBody>
      </p:sp>
      <p:sp>
        <p:nvSpPr>
          <p:cNvPr id="18" name="AutoShape 6"/>
          <p:cNvSpPr>
            <a:spLocks noChangeArrowheads="1"/>
          </p:cNvSpPr>
          <p:nvPr/>
        </p:nvSpPr>
        <p:spPr bwMode="gray">
          <a:xfrm>
            <a:off x="45720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19" name="AutoShape 6"/>
          <p:cNvSpPr>
            <a:spLocks noChangeArrowheads="1"/>
          </p:cNvSpPr>
          <p:nvPr/>
        </p:nvSpPr>
        <p:spPr bwMode="gray">
          <a:xfrm>
            <a:off x="50292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2</a:t>
            </a:r>
          </a:p>
        </p:txBody>
      </p:sp>
      <p:sp>
        <p:nvSpPr>
          <p:cNvPr id="20" name="AutoShape 6"/>
          <p:cNvSpPr>
            <a:spLocks noChangeArrowheads="1"/>
          </p:cNvSpPr>
          <p:nvPr/>
        </p:nvSpPr>
        <p:spPr bwMode="gray">
          <a:xfrm>
            <a:off x="54864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1" name="AutoShape 6"/>
          <p:cNvSpPr>
            <a:spLocks noChangeArrowheads="1"/>
          </p:cNvSpPr>
          <p:nvPr/>
        </p:nvSpPr>
        <p:spPr bwMode="gray">
          <a:xfrm>
            <a:off x="59436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2" name="AutoShape 6"/>
          <p:cNvSpPr>
            <a:spLocks noChangeArrowheads="1"/>
          </p:cNvSpPr>
          <p:nvPr/>
        </p:nvSpPr>
        <p:spPr bwMode="gray">
          <a:xfrm>
            <a:off x="64008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3" name="AutoShape 6"/>
          <p:cNvSpPr>
            <a:spLocks noChangeArrowheads="1"/>
          </p:cNvSpPr>
          <p:nvPr/>
        </p:nvSpPr>
        <p:spPr bwMode="gray">
          <a:xfrm>
            <a:off x="68580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10</a:t>
            </a:r>
          </a:p>
        </p:txBody>
      </p:sp>
      <p:sp>
        <p:nvSpPr>
          <p:cNvPr id="24" name="AutoShape 6"/>
          <p:cNvSpPr>
            <a:spLocks noChangeArrowheads="1"/>
          </p:cNvSpPr>
          <p:nvPr/>
        </p:nvSpPr>
        <p:spPr bwMode="gray">
          <a:xfrm>
            <a:off x="73152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5" name="AutoShape 6"/>
          <p:cNvSpPr>
            <a:spLocks noChangeArrowheads="1"/>
          </p:cNvSpPr>
          <p:nvPr/>
        </p:nvSpPr>
        <p:spPr bwMode="gray">
          <a:xfrm>
            <a:off x="7772400" y="28237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55</a:t>
            </a:r>
          </a:p>
        </p:txBody>
      </p:sp>
      <p:sp>
        <p:nvSpPr>
          <p:cNvPr id="26" name="AutoShape 6"/>
          <p:cNvSpPr>
            <a:spLocks noChangeArrowheads="1"/>
          </p:cNvSpPr>
          <p:nvPr/>
        </p:nvSpPr>
        <p:spPr bwMode="gray">
          <a:xfrm>
            <a:off x="73152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7" name="AutoShape 6"/>
          <p:cNvSpPr>
            <a:spLocks noChangeArrowheads="1"/>
          </p:cNvSpPr>
          <p:nvPr/>
        </p:nvSpPr>
        <p:spPr bwMode="gray">
          <a:xfrm>
            <a:off x="77724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11</a:t>
            </a:r>
          </a:p>
        </p:txBody>
      </p:sp>
      <p:sp>
        <p:nvSpPr>
          <p:cNvPr id="28" name="AutoShape 6"/>
          <p:cNvSpPr>
            <a:spLocks noChangeArrowheads="1"/>
          </p:cNvSpPr>
          <p:nvPr/>
        </p:nvSpPr>
        <p:spPr bwMode="gray">
          <a:xfrm>
            <a:off x="82296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29" name="AutoShape 6"/>
          <p:cNvSpPr>
            <a:spLocks noChangeArrowheads="1"/>
          </p:cNvSpPr>
          <p:nvPr/>
        </p:nvSpPr>
        <p:spPr bwMode="gray">
          <a:xfrm>
            <a:off x="86868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66</a:t>
            </a:r>
          </a:p>
        </p:txBody>
      </p:sp>
      <p:sp>
        <p:nvSpPr>
          <p:cNvPr id="30" name="AutoShape 6"/>
          <p:cNvSpPr>
            <a:spLocks noChangeArrowheads="1"/>
          </p:cNvSpPr>
          <p:nvPr/>
        </p:nvSpPr>
        <p:spPr bwMode="gray">
          <a:xfrm>
            <a:off x="4114800" y="36619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a:t>
            </a:r>
          </a:p>
        </p:txBody>
      </p:sp>
      <p:sp>
        <p:nvSpPr>
          <p:cNvPr id="31" name="AutoShape 6"/>
          <p:cNvSpPr>
            <a:spLocks noChangeArrowheads="1"/>
          </p:cNvSpPr>
          <p:nvPr/>
        </p:nvSpPr>
        <p:spPr bwMode="gray">
          <a:xfrm>
            <a:off x="45720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32" name="AutoShape 6"/>
          <p:cNvSpPr>
            <a:spLocks noChangeArrowheads="1"/>
          </p:cNvSpPr>
          <p:nvPr/>
        </p:nvSpPr>
        <p:spPr bwMode="gray">
          <a:xfrm>
            <a:off x="5029200" y="36619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2</a:t>
            </a:r>
          </a:p>
        </p:txBody>
      </p:sp>
      <p:sp>
        <p:nvSpPr>
          <p:cNvPr id="33" name="AutoShape 6"/>
          <p:cNvSpPr>
            <a:spLocks noChangeArrowheads="1"/>
          </p:cNvSpPr>
          <p:nvPr/>
        </p:nvSpPr>
        <p:spPr bwMode="gray">
          <a:xfrm>
            <a:off x="54864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34" name="AutoShape 6"/>
          <p:cNvSpPr>
            <a:spLocks noChangeArrowheads="1"/>
          </p:cNvSpPr>
          <p:nvPr/>
        </p:nvSpPr>
        <p:spPr bwMode="gray">
          <a:xfrm>
            <a:off x="59436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35" name="AutoShape 6"/>
          <p:cNvSpPr>
            <a:spLocks noChangeArrowheads="1"/>
          </p:cNvSpPr>
          <p:nvPr/>
        </p:nvSpPr>
        <p:spPr bwMode="gray">
          <a:xfrm>
            <a:off x="64008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36" name="AutoShape 6"/>
          <p:cNvSpPr>
            <a:spLocks noChangeArrowheads="1"/>
          </p:cNvSpPr>
          <p:nvPr/>
        </p:nvSpPr>
        <p:spPr bwMode="gray">
          <a:xfrm>
            <a:off x="6858000" y="36619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10</a:t>
            </a:r>
          </a:p>
        </p:txBody>
      </p:sp>
      <p:sp>
        <p:nvSpPr>
          <p:cNvPr id="37" name="AutoShape 6"/>
          <p:cNvSpPr>
            <a:spLocks noChangeArrowheads="1"/>
          </p:cNvSpPr>
          <p:nvPr/>
        </p:nvSpPr>
        <p:spPr bwMode="gray">
          <a:xfrm>
            <a:off x="4038600" y="3585723"/>
            <a:ext cx="3352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700" b="1" noProof="1">
              <a:solidFill>
                <a:schemeClr val="tx1"/>
              </a:solidFill>
              <a:latin typeface="Calibri" panose="020F0502020204030204" pitchFamily="34" charset="0"/>
              <a:cs typeface="Calibri" panose="020F0502020204030204" pitchFamily="34" charset="0"/>
            </a:endParaRPr>
          </a:p>
        </p:txBody>
      </p:sp>
      <p:sp>
        <p:nvSpPr>
          <p:cNvPr id="38" name="AutoShape 6"/>
          <p:cNvSpPr>
            <a:spLocks noChangeArrowheads="1"/>
          </p:cNvSpPr>
          <p:nvPr/>
        </p:nvSpPr>
        <p:spPr bwMode="gray">
          <a:xfrm>
            <a:off x="36576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39" name="AutoShape 6"/>
          <p:cNvSpPr>
            <a:spLocks noChangeArrowheads="1"/>
          </p:cNvSpPr>
          <p:nvPr/>
        </p:nvSpPr>
        <p:spPr bwMode="gray">
          <a:xfrm>
            <a:off x="36576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40" name="AutoShape 6"/>
          <p:cNvSpPr>
            <a:spLocks noChangeArrowheads="1"/>
          </p:cNvSpPr>
          <p:nvPr/>
        </p:nvSpPr>
        <p:spPr bwMode="gray">
          <a:xfrm>
            <a:off x="2514600" y="2823723"/>
            <a:ext cx="1143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S(10)</a:t>
            </a:r>
          </a:p>
        </p:txBody>
      </p:sp>
      <p:sp>
        <p:nvSpPr>
          <p:cNvPr id="41" name="AutoShape 6"/>
          <p:cNvSpPr>
            <a:spLocks noChangeArrowheads="1"/>
          </p:cNvSpPr>
          <p:nvPr/>
        </p:nvSpPr>
        <p:spPr bwMode="gray">
          <a:xfrm>
            <a:off x="2514600" y="3661923"/>
            <a:ext cx="1143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S(11)</a:t>
            </a:r>
          </a:p>
        </p:txBody>
      </p:sp>
      <p:sp>
        <p:nvSpPr>
          <p:cNvPr id="42" name="AutoShape 6"/>
          <p:cNvSpPr>
            <a:spLocks noChangeArrowheads="1"/>
          </p:cNvSpPr>
          <p:nvPr/>
        </p:nvSpPr>
        <p:spPr bwMode="gray">
          <a:xfrm>
            <a:off x="4114800" y="28237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a:t>
            </a:r>
          </a:p>
        </p:txBody>
      </p:sp>
      <p:sp>
        <p:nvSpPr>
          <p:cNvPr id="43" name="AutoShape 6"/>
          <p:cNvSpPr>
            <a:spLocks noChangeArrowheads="1"/>
          </p:cNvSpPr>
          <p:nvPr/>
        </p:nvSpPr>
        <p:spPr bwMode="gray">
          <a:xfrm>
            <a:off x="45720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44" name="AutoShape 6"/>
          <p:cNvSpPr>
            <a:spLocks noChangeArrowheads="1"/>
          </p:cNvSpPr>
          <p:nvPr/>
        </p:nvSpPr>
        <p:spPr bwMode="gray">
          <a:xfrm>
            <a:off x="5029200" y="28237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2</a:t>
            </a:r>
          </a:p>
        </p:txBody>
      </p:sp>
      <p:sp>
        <p:nvSpPr>
          <p:cNvPr id="45" name="AutoShape 6"/>
          <p:cNvSpPr>
            <a:spLocks noChangeArrowheads="1"/>
          </p:cNvSpPr>
          <p:nvPr/>
        </p:nvSpPr>
        <p:spPr bwMode="gray">
          <a:xfrm>
            <a:off x="54864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46" name="AutoShape 6"/>
          <p:cNvSpPr>
            <a:spLocks noChangeArrowheads="1"/>
          </p:cNvSpPr>
          <p:nvPr/>
        </p:nvSpPr>
        <p:spPr bwMode="gray">
          <a:xfrm>
            <a:off x="59436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47" name="AutoShape 6"/>
          <p:cNvSpPr>
            <a:spLocks noChangeArrowheads="1"/>
          </p:cNvSpPr>
          <p:nvPr/>
        </p:nvSpPr>
        <p:spPr bwMode="gray">
          <a:xfrm>
            <a:off x="6400800" y="28237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48" name="AutoShape 6"/>
          <p:cNvSpPr>
            <a:spLocks noChangeArrowheads="1"/>
          </p:cNvSpPr>
          <p:nvPr/>
        </p:nvSpPr>
        <p:spPr bwMode="gray">
          <a:xfrm>
            <a:off x="6858000" y="2823723"/>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10</a:t>
            </a:r>
          </a:p>
        </p:txBody>
      </p:sp>
      <p:sp>
        <p:nvSpPr>
          <p:cNvPr id="49" name="AutoShape 6"/>
          <p:cNvSpPr>
            <a:spLocks noChangeArrowheads="1"/>
          </p:cNvSpPr>
          <p:nvPr/>
        </p:nvSpPr>
        <p:spPr bwMode="gray">
          <a:xfrm>
            <a:off x="5181600" y="4500123"/>
            <a:ext cx="1143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S(10)</a:t>
            </a:r>
          </a:p>
        </p:txBody>
      </p:sp>
      <p:sp>
        <p:nvSpPr>
          <p:cNvPr id="50" name="AutoShape 6"/>
          <p:cNvSpPr>
            <a:spLocks noChangeArrowheads="1"/>
          </p:cNvSpPr>
          <p:nvPr/>
        </p:nvSpPr>
        <p:spPr bwMode="gray">
          <a:xfrm>
            <a:off x="3657600" y="45001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52" name="AutoShape 6"/>
          <p:cNvSpPr>
            <a:spLocks noChangeArrowheads="1"/>
          </p:cNvSpPr>
          <p:nvPr/>
        </p:nvSpPr>
        <p:spPr bwMode="gray">
          <a:xfrm>
            <a:off x="7315200" y="45001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53" name="AutoShape 6"/>
          <p:cNvSpPr>
            <a:spLocks noChangeArrowheads="1"/>
          </p:cNvSpPr>
          <p:nvPr/>
        </p:nvSpPr>
        <p:spPr bwMode="gray">
          <a:xfrm>
            <a:off x="7772400" y="45001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11</a:t>
            </a:r>
          </a:p>
        </p:txBody>
      </p:sp>
      <p:sp>
        <p:nvSpPr>
          <p:cNvPr id="55" name="AutoShape 6"/>
          <p:cNvSpPr>
            <a:spLocks noChangeArrowheads="1"/>
          </p:cNvSpPr>
          <p:nvPr/>
        </p:nvSpPr>
        <p:spPr bwMode="gray">
          <a:xfrm>
            <a:off x="3657600" y="53383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56" name="AutoShape 6"/>
          <p:cNvSpPr>
            <a:spLocks noChangeArrowheads="1"/>
          </p:cNvSpPr>
          <p:nvPr/>
        </p:nvSpPr>
        <p:spPr bwMode="gray">
          <a:xfrm>
            <a:off x="7315200" y="53383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57" name="AutoShape 6"/>
          <p:cNvSpPr>
            <a:spLocks noChangeArrowheads="1"/>
          </p:cNvSpPr>
          <p:nvPr/>
        </p:nvSpPr>
        <p:spPr bwMode="gray">
          <a:xfrm>
            <a:off x="7772400" y="53383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11</a:t>
            </a:r>
          </a:p>
        </p:txBody>
      </p:sp>
      <p:sp>
        <p:nvSpPr>
          <p:cNvPr id="58" name="AutoShape 6"/>
          <p:cNvSpPr>
            <a:spLocks noChangeArrowheads="1"/>
          </p:cNvSpPr>
          <p:nvPr/>
        </p:nvSpPr>
        <p:spPr bwMode="gray">
          <a:xfrm>
            <a:off x="5562600" y="53383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55</a:t>
            </a:r>
          </a:p>
        </p:txBody>
      </p:sp>
      <p:sp>
        <p:nvSpPr>
          <p:cNvPr id="60" name="AutoShape 6"/>
          <p:cNvSpPr>
            <a:spLocks noChangeArrowheads="1"/>
          </p:cNvSpPr>
          <p:nvPr/>
        </p:nvSpPr>
        <p:spPr bwMode="gray">
          <a:xfrm>
            <a:off x="8229600" y="53383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61" name="AutoShape 6"/>
          <p:cNvSpPr>
            <a:spLocks noChangeArrowheads="1"/>
          </p:cNvSpPr>
          <p:nvPr/>
        </p:nvSpPr>
        <p:spPr bwMode="gray">
          <a:xfrm>
            <a:off x="8686800" y="53383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66</a:t>
            </a:r>
          </a:p>
        </p:txBody>
      </p:sp>
      <p:sp>
        <p:nvSpPr>
          <p:cNvPr id="54" name="AutoShape 6"/>
          <p:cNvSpPr>
            <a:spLocks noChangeArrowheads="1"/>
          </p:cNvSpPr>
          <p:nvPr/>
        </p:nvSpPr>
        <p:spPr bwMode="gray">
          <a:xfrm>
            <a:off x="2514600" y="2823723"/>
            <a:ext cx="1143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S(10)</a:t>
            </a:r>
          </a:p>
        </p:txBody>
      </p:sp>
      <p:sp>
        <p:nvSpPr>
          <p:cNvPr id="59" name="AutoShape 6"/>
          <p:cNvSpPr>
            <a:spLocks noChangeArrowheads="1"/>
          </p:cNvSpPr>
          <p:nvPr/>
        </p:nvSpPr>
        <p:spPr bwMode="gray">
          <a:xfrm>
            <a:off x="7315200" y="36619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62" name="AutoShape 6"/>
          <p:cNvSpPr>
            <a:spLocks noChangeArrowheads="1"/>
          </p:cNvSpPr>
          <p:nvPr/>
        </p:nvSpPr>
        <p:spPr bwMode="gray">
          <a:xfrm>
            <a:off x="7772400" y="36619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11</a:t>
            </a:r>
          </a:p>
        </p:txBody>
      </p:sp>
      <p:sp>
        <p:nvSpPr>
          <p:cNvPr id="63" name="AutoShape 6"/>
          <p:cNvSpPr>
            <a:spLocks noChangeArrowheads="1"/>
          </p:cNvSpPr>
          <p:nvPr/>
        </p:nvSpPr>
        <p:spPr bwMode="gray">
          <a:xfrm>
            <a:off x="7772400" y="28237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55</a:t>
            </a:r>
          </a:p>
        </p:txBody>
      </p:sp>
      <p:sp>
        <p:nvSpPr>
          <p:cNvPr id="64" name="AutoShape 6"/>
          <p:cNvSpPr>
            <a:spLocks noChangeArrowheads="1"/>
          </p:cNvSpPr>
          <p:nvPr/>
        </p:nvSpPr>
        <p:spPr bwMode="gray">
          <a:xfrm>
            <a:off x="7315200" y="4500123"/>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a:t>
            </a:r>
          </a:p>
        </p:txBody>
      </p:sp>
      <p:sp>
        <p:nvSpPr>
          <p:cNvPr id="65" name="AutoShape 6"/>
          <p:cNvSpPr>
            <a:spLocks noChangeArrowheads="1"/>
          </p:cNvSpPr>
          <p:nvPr/>
        </p:nvSpPr>
        <p:spPr bwMode="gray">
          <a:xfrm>
            <a:off x="7772400" y="4500123"/>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700" b="1" noProof="1">
                <a:solidFill>
                  <a:schemeClr val="tx1"/>
                </a:solidFill>
                <a:latin typeface="Calibri" panose="020F0502020204030204" pitchFamily="34" charset="0"/>
                <a:cs typeface="Calibri" panose="020F0502020204030204" pitchFamily="34" charset="0"/>
              </a:rPr>
              <a:t>11</a:t>
            </a:r>
          </a:p>
        </p:txBody>
      </p:sp>
      <p:sp>
        <p:nvSpPr>
          <p:cNvPr id="66" name="AutoShape 6"/>
          <p:cNvSpPr>
            <a:spLocks noChangeArrowheads="1"/>
          </p:cNvSpPr>
          <p:nvPr/>
        </p:nvSpPr>
        <p:spPr bwMode="gray">
          <a:xfrm>
            <a:off x="8610600" y="3585723"/>
            <a:ext cx="609600" cy="2286000"/>
          </a:xfrm>
          <a:prstGeom prst="roundRect">
            <a:avLst>
              <a:gd name="adj" fmla="val 16667"/>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700" b="1" noProof="1">
              <a:solidFill>
                <a:schemeClr val="tx1"/>
              </a:solidFill>
              <a:latin typeface="Calibri" panose="020F0502020204030204" pitchFamily="34" charset="0"/>
              <a:cs typeface="Calibri" panose="020F0502020204030204" pitchFamily="34" charset="0"/>
            </a:endParaRPr>
          </a:p>
        </p:txBody>
      </p:sp>
      <p:sp>
        <p:nvSpPr>
          <p:cNvPr id="2" name="Chỗ dành sẵn cho Ngày tháng 1">
            <a:extLst>
              <a:ext uri="{FF2B5EF4-FFF2-40B4-BE49-F238E27FC236}">
                <a16:creationId xmlns:a16="http://schemas.microsoft.com/office/drawing/2014/main" id="{8013960B-D2CF-47DD-9C5B-35CF40D8E286}"/>
              </a:ext>
            </a:extLst>
          </p:cNvPr>
          <p:cNvSpPr>
            <a:spLocks noGrp="1"/>
          </p:cNvSpPr>
          <p:nvPr>
            <p:ph type="dt" sz="half" idx="10"/>
          </p:nvPr>
        </p:nvSpPr>
        <p:spPr/>
        <p:txBody>
          <a:bodyPr/>
          <a:lstStyle/>
          <a:p>
            <a:fld id="{143DDFB7-3CC4-4CAA-848E-3624A7C2843A}"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51FE92E4-D36A-4B59-B730-507B2F0DDBBA}"/>
              </a:ext>
            </a:extLst>
          </p:cNvPr>
          <p:cNvSpPr>
            <a:spLocks noGrp="1"/>
          </p:cNvSpPr>
          <p:nvPr>
            <p:ph type="sldNum" sz="quarter" idx="12"/>
          </p:nvPr>
        </p:nvSpPr>
        <p:spPr/>
        <p:txBody>
          <a:bodyPr/>
          <a:lstStyle/>
          <a:p>
            <a:fld id="{796B6B1B-CD97-412B-A8B6-A4AEE95B13DD}" type="slidenum">
              <a:rPr lang="vi-VN" noProof="1" smtClean="0"/>
              <a:t>106</a:t>
            </a:fld>
            <a:endParaRPr lang="vi-VN" noProof="1"/>
          </a:p>
        </p:txBody>
      </p:sp>
    </p:spTree>
    <p:extLst>
      <p:ext uri="{BB962C8B-B14F-4D97-AF65-F5344CB8AC3E}">
        <p14:creationId xmlns:p14="http://schemas.microsoft.com/office/powerpoint/2010/main" val="38485114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nodeType="afterGroup">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nodeType="afterGroup">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par>
                          <p:cTn id="54" fill="hold" nodeType="afterGroup">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par>
                          <p:cTn id="58" fill="hold" nodeType="afterGroup">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500"/>
                                        <p:tgtEl>
                                          <p:spTgt spid="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0" presetClass="entr" presetSubtype="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wedge">
                                      <p:cBhvr>
                                        <p:cTn id="104" dur="500"/>
                                        <p:tgtEl>
                                          <p:spTgt spid="37"/>
                                        </p:tgtEl>
                                      </p:cBhvr>
                                    </p:animEffect>
                                  </p:childTnLst>
                                </p:cTn>
                              </p:par>
                            </p:childTnLst>
                          </p:cTn>
                        </p:par>
                        <p:par>
                          <p:cTn id="105" fill="hold" nodeType="afterGroup">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500"/>
                                        <p:tgtEl>
                                          <p:spTgt spid="3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500"/>
                                        <p:tgtEl>
                                          <p:spTgt spid="3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500"/>
                                        <p:tgtEl>
                                          <p:spTgt spid="3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fade">
                                      <p:cBhvr>
                                        <p:cTn id="126" dur="500"/>
                                        <p:tgtEl>
                                          <p:spTgt spid="3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500"/>
                                        <p:tgtEl>
                                          <p:spTgt spid="4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500"/>
                                        <p:tgtEl>
                                          <p:spTgt spid="47"/>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Effect transition="in" filter="fade">
                                      <p:cBhvr>
                                        <p:cTn id="147" dur="500"/>
                                        <p:tgtEl>
                                          <p:spTgt spid="48"/>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500"/>
                                        <p:tgtEl>
                                          <p:spTgt spid="50"/>
                                        </p:tgtEl>
                                      </p:cBhvr>
                                    </p:animEffect>
                                  </p:childTnLst>
                                </p:cTn>
                              </p:par>
                            </p:childTnLst>
                          </p:cTn>
                        </p:par>
                        <p:par>
                          <p:cTn id="153" fill="hold" nodeType="afterGroup">
                            <p:stCondLst>
                              <p:cond delay="500"/>
                            </p:stCondLst>
                            <p:childTnLst>
                              <p:par>
                                <p:cTn id="154" presetID="42" presetClass="path" presetSubtype="0" accel="50000" decel="50000" fill="hold" grpId="1" nodeType="afterEffect">
                                  <p:stCondLst>
                                    <p:cond delay="0"/>
                                  </p:stCondLst>
                                  <p:childTnLst>
                                    <p:animMotion origin="layout" path="M 0 3.33333E-6 L 0.29236 0.24537 " pathEditMode="relative" rAng="0" ptsTypes="AA">
                                      <p:cBhvr>
                                        <p:cTn id="155" dur="500" fill="hold"/>
                                        <p:tgtEl>
                                          <p:spTgt spid="54"/>
                                        </p:tgtEl>
                                        <p:attrNameLst>
                                          <p:attrName>ppt_x</p:attrName>
                                          <p:attrName>ppt_y</p:attrName>
                                        </p:attrNameLst>
                                      </p:cBhvr>
                                      <p:rCtr x="14600" y="12300"/>
                                    </p:animMotion>
                                  </p:childTnLst>
                                </p:cTn>
                              </p:par>
                              <p:par>
                                <p:cTn id="156" presetID="42" presetClass="path" presetSubtype="0" accel="50000" decel="50000" fill="hold" grpId="1" nodeType="withEffect">
                                  <p:stCondLst>
                                    <p:cond delay="0"/>
                                  </p:stCondLst>
                                  <p:childTnLst>
                                    <p:animMotion origin="layout" path="M 1.11022E-16 1.11111E-6 L 1.11022E-16 0.12222 " pathEditMode="relative" rAng="0" ptsTypes="AA">
                                      <p:cBhvr>
                                        <p:cTn id="157" dur="500" fill="hold"/>
                                        <p:tgtEl>
                                          <p:spTgt spid="59"/>
                                        </p:tgtEl>
                                        <p:attrNameLst>
                                          <p:attrName>ppt_x</p:attrName>
                                          <p:attrName>ppt_y</p:attrName>
                                        </p:attrNameLst>
                                      </p:cBhvr>
                                      <p:rCtr x="0" y="6100"/>
                                    </p:animMotion>
                                  </p:childTnLst>
                                </p:cTn>
                              </p:par>
                              <p:par>
                                <p:cTn id="158" presetID="42" presetClass="path" presetSubtype="0" accel="50000" decel="50000" fill="hold" grpId="1" nodeType="withEffect">
                                  <p:stCondLst>
                                    <p:cond delay="0"/>
                                  </p:stCondLst>
                                  <p:childTnLst>
                                    <p:animMotion origin="layout" path="M 1.11022E-16 1.11111E-6 L 1.11022E-16 0.12222 " pathEditMode="relative" rAng="0" ptsTypes="AA">
                                      <p:cBhvr>
                                        <p:cTn id="159" dur="500" fill="hold"/>
                                        <p:tgtEl>
                                          <p:spTgt spid="62"/>
                                        </p:tgtEl>
                                        <p:attrNameLst>
                                          <p:attrName>ppt_x</p:attrName>
                                          <p:attrName>ppt_y</p:attrName>
                                        </p:attrNameLst>
                                      </p:cBhvr>
                                      <p:rCtr x="0" y="6100"/>
                                    </p:animMotion>
                                  </p:childTnLst>
                                </p:cTn>
                              </p:par>
                            </p:childTnLst>
                          </p:cTn>
                        </p:par>
                        <p:par>
                          <p:cTn id="160" fill="hold" nodeType="afterGroup">
                            <p:stCondLst>
                              <p:cond delay="1000"/>
                            </p:stCondLst>
                            <p:childTnLst>
                              <p:par>
                                <p:cTn id="161" presetID="10" presetClass="exit" presetSubtype="0" fill="hold" grpId="2" nodeType="afterEffect">
                                  <p:stCondLst>
                                    <p:cond delay="0"/>
                                  </p:stCondLst>
                                  <p:childTnLst>
                                    <p:animEffect transition="out" filter="fade">
                                      <p:cBhvr>
                                        <p:cTn id="162" dur="500"/>
                                        <p:tgtEl>
                                          <p:spTgt spid="54"/>
                                        </p:tgtEl>
                                      </p:cBhvr>
                                    </p:animEffect>
                                    <p:set>
                                      <p:cBhvr>
                                        <p:cTn id="163" dur="1" fill="hold">
                                          <p:stCondLst>
                                            <p:cond delay="499"/>
                                          </p:stCondLst>
                                        </p:cTn>
                                        <p:tgtEl>
                                          <p:spTgt spid="54"/>
                                        </p:tgtEl>
                                        <p:attrNameLst>
                                          <p:attrName>style.visibility</p:attrName>
                                        </p:attrNameLst>
                                      </p:cBhvr>
                                      <p:to>
                                        <p:strVal val="hidden"/>
                                      </p:to>
                                    </p:set>
                                  </p:childTnLst>
                                </p:cTn>
                              </p:par>
                              <p:par>
                                <p:cTn id="164" presetID="10" presetClass="exit" presetSubtype="0" fill="hold" grpId="2" nodeType="withEffect">
                                  <p:stCondLst>
                                    <p:cond delay="0"/>
                                  </p:stCondLst>
                                  <p:childTnLst>
                                    <p:animEffect transition="out" filter="fade">
                                      <p:cBhvr>
                                        <p:cTn id="165" dur="500"/>
                                        <p:tgtEl>
                                          <p:spTgt spid="59"/>
                                        </p:tgtEl>
                                      </p:cBhvr>
                                    </p:animEffect>
                                    <p:set>
                                      <p:cBhvr>
                                        <p:cTn id="166" dur="1" fill="hold">
                                          <p:stCondLst>
                                            <p:cond delay="499"/>
                                          </p:stCondLst>
                                        </p:cTn>
                                        <p:tgtEl>
                                          <p:spTgt spid="59"/>
                                        </p:tgtEl>
                                        <p:attrNameLst>
                                          <p:attrName>style.visibility</p:attrName>
                                        </p:attrNameLst>
                                      </p:cBhvr>
                                      <p:to>
                                        <p:strVal val="hidden"/>
                                      </p:to>
                                    </p:set>
                                  </p:childTnLst>
                                </p:cTn>
                              </p:par>
                              <p:par>
                                <p:cTn id="167" presetID="10" presetClass="exit" presetSubtype="0" fill="hold" grpId="2" nodeType="withEffect">
                                  <p:stCondLst>
                                    <p:cond delay="0"/>
                                  </p:stCondLst>
                                  <p:childTnLst>
                                    <p:animEffect transition="out" filter="fade">
                                      <p:cBhvr>
                                        <p:cTn id="168" dur="500"/>
                                        <p:tgtEl>
                                          <p:spTgt spid="62"/>
                                        </p:tgtEl>
                                      </p:cBhvr>
                                    </p:animEffect>
                                    <p:set>
                                      <p:cBhvr>
                                        <p:cTn id="169" dur="1" fill="hold">
                                          <p:stCondLst>
                                            <p:cond delay="499"/>
                                          </p:stCondLst>
                                        </p:cTn>
                                        <p:tgtEl>
                                          <p:spTgt spid="62"/>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fade">
                                      <p:cBhvr>
                                        <p:cTn id="172" dur="500"/>
                                        <p:tgtEl>
                                          <p:spTgt spid="4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animEffect transition="in" filter="fade">
                                      <p:cBhvr>
                                        <p:cTn id="175" dur="500"/>
                                        <p:tgtEl>
                                          <p:spTgt spid="5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fade">
                                      <p:cBhvr>
                                        <p:cTn id="178" dur="500"/>
                                        <p:tgtEl>
                                          <p:spTgt spid="5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fade">
                                      <p:cBhvr>
                                        <p:cTn id="181" dur="500"/>
                                        <p:tgtEl>
                                          <p:spTgt spid="64"/>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65"/>
                                        </p:tgtEl>
                                        <p:attrNameLst>
                                          <p:attrName>style.visibility</p:attrName>
                                        </p:attrNameLst>
                                      </p:cBhvr>
                                      <p:to>
                                        <p:strVal val="visible"/>
                                      </p:to>
                                    </p:set>
                                    <p:animEffect transition="in" filter="fade">
                                      <p:cBhvr>
                                        <p:cTn id="184" dur="500"/>
                                        <p:tgtEl>
                                          <p:spTgt spid="65"/>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55"/>
                                        </p:tgtEl>
                                        <p:attrNameLst>
                                          <p:attrName>style.visibility</p:attrName>
                                        </p:attrNameLst>
                                      </p:cBhvr>
                                      <p:to>
                                        <p:strVal val="visible"/>
                                      </p:to>
                                    </p:set>
                                    <p:animEffect transition="in" filter="fade">
                                      <p:cBhvr>
                                        <p:cTn id="189" dur="500"/>
                                        <p:tgtEl>
                                          <p:spTgt spid="55"/>
                                        </p:tgtEl>
                                      </p:cBhvr>
                                    </p:animEffect>
                                  </p:childTnLst>
                                </p:cTn>
                              </p:par>
                            </p:childTnLst>
                          </p:cTn>
                        </p:par>
                        <p:par>
                          <p:cTn id="190" fill="hold" nodeType="afterGroup">
                            <p:stCondLst>
                              <p:cond delay="500"/>
                            </p:stCondLst>
                            <p:childTnLst>
                              <p:par>
                                <p:cTn id="191" presetID="42" presetClass="path" presetSubtype="0" accel="50000" decel="50000" fill="hold" grpId="1" nodeType="afterEffect">
                                  <p:stCondLst>
                                    <p:cond delay="0"/>
                                  </p:stCondLst>
                                  <p:childTnLst>
                                    <p:animMotion origin="layout" path="M 1.11022E-16 3.33333E-6 L -0.24167 0.36666 " pathEditMode="relative" rAng="0" ptsTypes="AA">
                                      <p:cBhvr>
                                        <p:cTn id="192" dur="500" fill="hold"/>
                                        <p:tgtEl>
                                          <p:spTgt spid="63"/>
                                        </p:tgtEl>
                                        <p:attrNameLst>
                                          <p:attrName>ppt_x</p:attrName>
                                          <p:attrName>ppt_y</p:attrName>
                                        </p:attrNameLst>
                                      </p:cBhvr>
                                      <p:rCtr x="-12100" y="18300"/>
                                    </p:animMotion>
                                  </p:childTnLst>
                                </p:cTn>
                              </p:par>
                              <p:par>
                                <p:cTn id="193" presetID="42" presetClass="path" presetSubtype="0" accel="50000" decel="50000" fill="hold" grpId="1" nodeType="withEffect">
                                  <p:stCondLst>
                                    <p:cond delay="0"/>
                                  </p:stCondLst>
                                  <p:childTnLst>
                                    <p:animMotion origin="layout" path="M 1.11022E-16 -1.11111E-6 L 1.11022E-16 0.12222 " pathEditMode="relative" rAng="0" ptsTypes="AA">
                                      <p:cBhvr>
                                        <p:cTn id="194" dur="500" fill="hold"/>
                                        <p:tgtEl>
                                          <p:spTgt spid="64"/>
                                        </p:tgtEl>
                                        <p:attrNameLst>
                                          <p:attrName>ppt_x</p:attrName>
                                          <p:attrName>ppt_y</p:attrName>
                                        </p:attrNameLst>
                                      </p:cBhvr>
                                      <p:rCtr x="0" y="6100"/>
                                    </p:animMotion>
                                  </p:childTnLst>
                                </p:cTn>
                              </p:par>
                              <p:par>
                                <p:cTn id="195" presetID="42" presetClass="path" presetSubtype="0" accel="50000" decel="50000" fill="hold" grpId="1" nodeType="withEffect">
                                  <p:stCondLst>
                                    <p:cond delay="0"/>
                                  </p:stCondLst>
                                  <p:childTnLst>
                                    <p:animMotion origin="layout" path="M 1.11022E-16 -1.11111E-6 L 1.11022E-16 0.12222 " pathEditMode="relative" rAng="0" ptsTypes="AA">
                                      <p:cBhvr>
                                        <p:cTn id="196" dur="500" fill="hold"/>
                                        <p:tgtEl>
                                          <p:spTgt spid="65"/>
                                        </p:tgtEl>
                                        <p:attrNameLst>
                                          <p:attrName>ppt_x</p:attrName>
                                          <p:attrName>ppt_y</p:attrName>
                                        </p:attrNameLst>
                                      </p:cBhvr>
                                      <p:rCtr x="0" y="6100"/>
                                    </p:animMotion>
                                  </p:childTnLst>
                                </p:cTn>
                              </p:par>
                            </p:childTnLst>
                          </p:cTn>
                        </p:par>
                        <p:par>
                          <p:cTn id="197" fill="hold" nodeType="afterGroup">
                            <p:stCondLst>
                              <p:cond delay="1000"/>
                            </p:stCondLst>
                            <p:childTnLst>
                              <p:par>
                                <p:cTn id="198" presetID="10" presetClass="exit" presetSubtype="0" fill="hold" grpId="2" nodeType="afterEffect">
                                  <p:stCondLst>
                                    <p:cond delay="0"/>
                                  </p:stCondLst>
                                  <p:childTnLst>
                                    <p:animEffect transition="out" filter="fade">
                                      <p:cBhvr>
                                        <p:cTn id="199" dur="500"/>
                                        <p:tgtEl>
                                          <p:spTgt spid="63"/>
                                        </p:tgtEl>
                                      </p:cBhvr>
                                    </p:animEffect>
                                    <p:set>
                                      <p:cBhvr>
                                        <p:cTn id="200" dur="1" fill="hold">
                                          <p:stCondLst>
                                            <p:cond delay="499"/>
                                          </p:stCondLst>
                                        </p:cTn>
                                        <p:tgtEl>
                                          <p:spTgt spid="63"/>
                                        </p:tgtEl>
                                        <p:attrNameLst>
                                          <p:attrName>style.visibility</p:attrName>
                                        </p:attrNameLst>
                                      </p:cBhvr>
                                      <p:to>
                                        <p:strVal val="hidden"/>
                                      </p:to>
                                    </p:set>
                                  </p:childTnLst>
                                </p:cTn>
                              </p:par>
                              <p:par>
                                <p:cTn id="201" presetID="10" presetClass="exit" presetSubtype="0" fill="hold" grpId="2" nodeType="withEffect">
                                  <p:stCondLst>
                                    <p:cond delay="0"/>
                                  </p:stCondLst>
                                  <p:childTnLst>
                                    <p:animEffect transition="out" filter="fade">
                                      <p:cBhvr>
                                        <p:cTn id="202" dur="500"/>
                                        <p:tgtEl>
                                          <p:spTgt spid="64"/>
                                        </p:tgtEl>
                                      </p:cBhvr>
                                    </p:animEffect>
                                    <p:set>
                                      <p:cBhvr>
                                        <p:cTn id="203" dur="1" fill="hold">
                                          <p:stCondLst>
                                            <p:cond delay="499"/>
                                          </p:stCondLst>
                                        </p:cTn>
                                        <p:tgtEl>
                                          <p:spTgt spid="64"/>
                                        </p:tgtEl>
                                        <p:attrNameLst>
                                          <p:attrName>style.visibility</p:attrName>
                                        </p:attrNameLst>
                                      </p:cBhvr>
                                      <p:to>
                                        <p:strVal val="hidden"/>
                                      </p:to>
                                    </p:set>
                                  </p:childTnLst>
                                </p:cTn>
                              </p:par>
                              <p:par>
                                <p:cTn id="204" presetID="10" presetClass="exit" presetSubtype="0" fill="hold" grpId="2" nodeType="withEffect">
                                  <p:stCondLst>
                                    <p:cond delay="0"/>
                                  </p:stCondLst>
                                  <p:childTnLst>
                                    <p:animEffect transition="out" filter="fade">
                                      <p:cBhvr>
                                        <p:cTn id="205" dur="500"/>
                                        <p:tgtEl>
                                          <p:spTgt spid="65"/>
                                        </p:tgtEl>
                                      </p:cBhvr>
                                    </p:animEffect>
                                    <p:set>
                                      <p:cBhvr>
                                        <p:cTn id="206" dur="1" fill="hold">
                                          <p:stCondLst>
                                            <p:cond delay="499"/>
                                          </p:stCondLst>
                                        </p:cTn>
                                        <p:tgtEl>
                                          <p:spTgt spid="65"/>
                                        </p:tgtEl>
                                        <p:attrNameLst>
                                          <p:attrName>style.visibility</p:attrName>
                                        </p:attrNameLst>
                                      </p:cBhvr>
                                      <p:to>
                                        <p:strVal val="hidden"/>
                                      </p:to>
                                    </p:set>
                                  </p:childTnLst>
                                </p:cTn>
                              </p:par>
                              <p:par>
                                <p:cTn id="207" presetID="10" presetClass="entr" presetSubtype="0" fill="hold" grpId="0" nodeType="withEffect">
                                  <p:stCondLst>
                                    <p:cond delay="0"/>
                                  </p:stCondLst>
                                  <p:childTnLst>
                                    <p:set>
                                      <p:cBhvr>
                                        <p:cTn id="208" dur="1" fill="hold">
                                          <p:stCondLst>
                                            <p:cond delay="0"/>
                                          </p:stCondLst>
                                        </p:cTn>
                                        <p:tgtEl>
                                          <p:spTgt spid="58"/>
                                        </p:tgtEl>
                                        <p:attrNameLst>
                                          <p:attrName>style.visibility</p:attrName>
                                        </p:attrNameLst>
                                      </p:cBhvr>
                                      <p:to>
                                        <p:strVal val="visible"/>
                                      </p:to>
                                    </p:set>
                                    <p:animEffect transition="in" filter="fade">
                                      <p:cBhvr>
                                        <p:cTn id="209" dur="500"/>
                                        <p:tgtEl>
                                          <p:spTgt spid="58"/>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56"/>
                                        </p:tgtEl>
                                        <p:attrNameLst>
                                          <p:attrName>style.visibility</p:attrName>
                                        </p:attrNameLst>
                                      </p:cBhvr>
                                      <p:to>
                                        <p:strVal val="visible"/>
                                      </p:to>
                                    </p:set>
                                    <p:animEffect transition="in" filter="fade">
                                      <p:cBhvr>
                                        <p:cTn id="212" dur="500"/>
                                        <p:tgtEl>
                                          <p:spTgt spid="5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500"/>
                                        <p:tgtEl>
                                          <p:spTgt spid="57"/>
                                        </p:tgtEl>
                                      </p:cBhvr>
                                    </p:animEffect>
                                  </p:childTnLst>
                                </p:cTn>
                              </p:par>
                            </p:childTnLst>
                          </p:cTn>
                        </p:par>
                        <p:par>
                          <p:cTn id="216" fill="hold" nodeType="afterGroup">
                            <p:stCondLst>
                              <p:cond delay="1500"/>
                            </p:stCondLst>
                            <p:childTnLst>
                              <p:par>
                                <p:cTn id="217" presetID="10" presetClass="entr" presetSubtype="0" fill="hold" grpId="0" nodeType="afterEffect">
                                  <p:stCondLst>
                                    <p:cond delay="0"/>
                                  </p:stCondLst>
                                  <p:childTnLst>
                                    <p:set>
                                      <p:cBhvr>
                                        <p:cTn id="218" dur="1" fill="hold">
                                          <p:stCondLst>
                                            <p:cond delay="0"/>
                                          </p:stCondLst>
                                        </p:cTn>
                                        <p:tgtEl>
                                          <p:spTgt spid="60"/>
                                        </p:tgtEl>
                                        <p:attrNameLst>
                                          <p:attrName>style.visibility</p:attrName>
                                        </p:attrNameLst>
                                      </p:cBhvr>
                                      <p:to>
                                        <p:strVal val="visible"/>
                                      </p:to>
                                    </p:set>
                                    <p:animEffect transition="in" filter="fade">
                                      <p:cBhvr>
                                        <p:cTn id="219" dur="500"/>
                                        <p:tgtEl>
                                          <p:spTgt spid="60"/>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61"/>
                                        </p:tgtEl>
                                        <p:attrNameLst>
                                          <p:attrName>style.visibility</p:attrName>
                                        </p:attrNameLst>
                                      </p:cBhvr>
                                      <p:to>
                                        <p:strVal val="visible"/>
                                      </p:to>
                                    </p:set>
                                    <p:animEffect transition="in" filter="fade">
                                      <p:cBhvr>
                                        <p:cTn id="222" dur="500"/>
                                        <p:tgtEl>
                                          <p:spTgt spid="61"/>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66"/>
                                        </p:tgtEl>
                                        <p:attrNameLst>
                                          <p:attrName>style.visibility</p:attrName>
                                        </p:attrNameLst>
                                      </p:cBhvr>
                                      <p:to>
                                        <p:strVal val="visible"/>
                                      </p:to>
                                    </p:set>
                                    <p:animEffect transition="in" filter="fade">
                                      <p:cBhvr>
                                        <p:cTn id="2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p:bldP spid="11" grpId="0"/>
      <p:bldP spid="12" grpId="0" animBg="1"/>
      <p:bldP spid="16" grpId="0" animBg="1"/>
      <p:bldP spid="18" grpId="0"/>
      <p:bldP spid="19" grpId="0" animBg="1"/>
      <p:bldP spid="20" grpId="0"/>
      <p:bldP spid="21" grpId="0"/>
      <p:bldP spid="22" grpId="0"/>
      <p:bldP spid="23" grpId="0" animBg="1"/>
      <p:bldP spid="24" grpId="0"/>
      <p:bldP spid="25" grpId="0" animBg="1"/>
      <p:bldP spid="26" grpId="0"/>
      <p:bldP spid="27" grpId="0" animBg="1"/>
      <p:bldP spid="28" grpId="0"/>
      <p:bldP spid="29" grpId="0" animBg="1"/>
      <p:bldP spid="30" grpId="0" animBg="1"/>
      <p:bldP spid="31" grpId="0"/>
      <p:bldP spid="32" grpId="0" animBg="1"/>
      <p:bldP spid="33" grpId="0"/>
      <p:bldP spid="34" grpId="0"/>
      <p:bldP spid="35" grpId="0"/>
      <p:bldP spid="36" grpId="0" animBg="1"/>
      <p:bldP spid="37" grpId="0" animBg="1"/>
      <p:bldP spid="38" grpId="0"/>
      <p:bldP spid="39" grpId="0"/>
      <p:bldP spid="40" grpId="0" animBg="1"/>
      <p:bldP spid="41" grpId="0" animBg="1"/>
      <p:bldP spid="42" grpId="0" animBg="1"/>
      <p:bldP spid="43" grpId="0"/>
      <p:bldP spid="44" grpId="0" animBg="1"/>
      <p:bldP spid="45" grpId="0"/>
      <p:bldP spid="46" grpId="0"/>
      <p:bldP spid="47" grpId="0"/>
      <p:bldP spid="48" grpId="0" animBg="1"/>
      <p:bldP spid="49" grpId="0" animBg="1"/>
      <p:bldP spid="50" grpId="0"/>
      <p:bldP spid="52" grpId="0"/>
      <p:bldP spid="53" grpId="0" animBg="1"/>
      <p:bldP spid="55" grpId="0"/>
      <p:bldP spid="56" grpId="0"/>
      <p:bldP spid="57" grpId="0" animBg="1"/>
      <p:bldP spid="58" grpId="0" animBg="1"/>
      <p:bldP spid="60" grpId="0"/>
      <p:bldP spid="61" grpId="0" animBg="1"/>
      <p:bldP spid="54" grpId="0" animBg="1"/>
      <p:bldP spid="54" grpId="1" animBg="1"/>
      <p:bldP spid="54" grpId="2" animBg="1"/>
      <p:bldP spid="59" grpId="0"/>
      <p:bldP spid="59" grpId="1"/>
      <p:bldP spid="59" grpId="2"/>
      <p:bldP spid="62" grpId="0" animBg="1"/>
      <p:bldP spid="62" grpId="1" animBg="1"/>
      <p:bldP spid="62" grpId="2" animBg="1"/>
      <p:bldP spid="63" grpId="0" animBg="1"/>
      <p:bldP spid="63" grpId="1" animBg="1"/>
      <p:bldP spid="63" grpId="2" animBg="1"/>
      <p:bldP spid="64" grpId="0"/>
      <p:bldP spid="64" grpId="1"/>
      <p:bldP spid="64" grpId="2"/>
      <p:bldP spid="65" grpId="0" animBg="1"/>
      <p:bldP spid="65" grpId="1" animBg="1"/>
      <p:bldP spid="65" grpId="2" animBg="1"/>
      <p:bldP spid="6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vi-VN" altLang="en-US" noProof="1"/>
              <a:t>Các bước giải bài toán</a:t>
            </a:r>
          </a:p>
        </p:txBody>
      </p:sp>
      <p:sp>
        <p:nvSpPr>
          <p:cNvPr id="6" name="AutoShape 6"/>
          <p:cNvSpPr>
            <a:spLocks noChangeArrowheads="1"/>
          </p:cNvSpPr>
          <p:nvPr/>
        </p:nvSpPr>
        <p:spPr bwMode="gray">
          <a:xfrm>
            <a:off x="3619500" y="2447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7" name="AutoShape 6"/>
          <p:cNvSpPr>
            <a:spLocks noChangeArrowheads="1"/>
          </p:cNvSpPr>
          <p:nvPr/>
        </p:nvSpPr>
        <p:spPr bwMode="gray">
          <a:xfrm>
            <a:off x="2705100" y="2447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a:t>
            </a:r>
          </a:p>
        </p:txBody>
      </p:sp>
      <p:sp>
        <p:nvSpPr>
          <p:cNvPr id="8" name="AutoShape 6"/>
          <p:cNvSpPr>
            <a:spLocks noChangeArrowheads="1"/>
          </p:cNvSpPr>
          <p:nvPr/>
        </p:nvSpPr>
        <p:spPr bwMode="gray">
          <a:xfrm>
            <a:off x="4991100" y="2447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9" name="AutoShape 6"/>
          <p:cNvSpPr>
            <a:spLocks noChangeArrowheads="1"/>
          </p:cNvSpPr>
          <p:nvPr/>
        </p:nvSpPr>
        <p:spPr bwMode="gray">
          <a:xfrm>
            <a:off x="5448300" y="2447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n</a:t>
            </a:r>
          </a:p>
        </p:txBody>
      </p:sp>
      <p:sp>
        <p:nvSpPr>
          <p:cNvPr id="10" name="AutoShape 6"/>
          <p:cNvSpPr>
            <a:spLocks noChangeArrowheads="1"/>
          </p:cNvSpPr>
          <p:nvPr/>
        </p:nvSpPr>
        <p:spPr bwMode="gray">
          <a:xfrm>
            <a:off x="4076700" y="2447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S(n-1)</a:t>
            </a:r>
          </a:p>
        </p:txBody>
      </p:sp>
      <p:sp>
        <p:nvSpPr>
          <p:cNvPr id="29" name="AutoShape 6"/>
          <p:cNvSpPr>
            <a:spLocks noChangeArrowheads="1"/>
          </p:cNvSpPr>
          <p:nvPr/>
        </p:nvSpPr>
        <p:spPr bwMode="gray">
          <a:xfrm>
            <a:off x="4991100" y="3209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0" name="AutoShape 6"/>
          <p:cNvSpPr>
            <a:spLocks noChangeArrowheads="1"/>
          </p:cNvSpPr>
          <p:nvPr/>
        </p:nvSpPr>
        <p:spPr bwMode="gray">
          <a:xfrm>
            <a:off x="4076700" y="3209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S(n-1)</a:t>
            </a:r>
          </a:p>
        </p:txBody>
      </p:sp>
      <p:sp>
        <p:nvSpPr>
          <p:cNvPr id="31" name="AutoShape 6"/>
          <p:cNvSpPr>
            <a:spLocks noChangeArrowheads="1"/>
          </p:cNvSpPr>
          <p:nvPr/>
        </p:nvSpPr>
        <p:spPr bwMode="gray">
          <a:xfrm>
            <a:off x="6362700" y="3209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2" name="AutoShape 6"/>
          <p:cNvSpPr>
            <a:spLocks noChangeArrowheads="1"/>
          </p:cNvSpPr>
          <p:nvPr/>
        </p:nvSpPr>
        <p:spPr bwMode="gray">
          <a:xfrm>
            <a:off x="6819900" y="3209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n-1</a:t>
            </a:r>
          </a:p>
        </p:txBody>
      </p:sp>
      <p:sp>
        <p:nvSpPr>
          <p:cNvPr id="33" name="AutoShape 6"/>
          <p:cNvSpPr>
            <a:spLocks noChangeArrowheads="1"/>
          </p:cNvSpPr>
          <p:nvPr/>
        </p:nvSpPr>
        <p:spPr bwMode="gray">
          <a:xfrm>
            <a:off x="5448300" y="3209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S(n-2)</a:t>
            </a:r>
          </a:p>
        </p:txBody>
      </p:sp>
      <p:sp>
        <p:nvSpPr>
          <p:cNvPr id="34" name="AutoShape 6"/>
          <p:cNvSpPr>
            <a:spLocks noChangeArrowheads="1"/>
          </p:cNvSpPr>
          <p:nvPr/>
        </p:nvSpPr>
        <p:spPr bwMode="gray">
          <a:xfrm>
            <a:off x="6362700" y="3971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5" name="AutoShape 6"/>
          <p:cNvSpPr>
            <a:spLocks noChangeArrowheads="1"/>
          </p:cNvSpPr>
          <p:nvPr/>
        </p:nvSpPr>
        <p:spPr bwMode="gray">
          <a:xfrm>
            <a:off x="5448300" y="3971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6" name="AutoShape 6"/>
          <p:cNvSpPr>
            <a:spLocks noChangeArrowheads="1"/>
          </p:cNvSpPr>
          <p:nvPr/>
        </p:nvSpPr>
        <p:spPr bwMode="gray">
          <a:xfrm>
            <a:off x="7734300" y="3971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7" name="AutoShape 6"/>
          <p:cNvSpPr>
            <a:spLocks noChangeArrowheads="1"/>
          </p:cNvSpPr>
          <p:nvPr/>
        </p:nvSpPr>
        <p:spPr bwMode="gray">
          <a:xfrm>
            <a:off x="8191500" y="3971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8" name="AutoShape 6"/>
          <p:cNvSpPr>
            <a:spLocks noChangeArrowheads="1"/>
          </p:cNvSpPr>
          <p:nvPr/>
        </p:nvSpPr>
        <p:spPr bwMode="gray">
          <a:xfrm>
            <a:off x="6819900" y="3971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9" name="AutoShape 6"/>
          <p:cNvSpPr>
            <a:spLocks noChangeArrowheads="1"/>
          </p:cNvSpPr>
          <p:nvPr/>
        </p:nvSpPr>
        <p:spPr bwMode="gray">
          <a:xfrm>
            <a:off x="7734300" y="4733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0" name="AutoShape 6"/>
          <p:cNvSpPr>
            <a:spLocks noChangeArrowheads="1"/>
          </p:cNvSpPr>
          <p:nvPr/>
        </p:nvSpPr>
        <p:spPr bwMode="gray">
          <a:xfrm>
            <a:off x="6819900" y="4733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S(1)</a:t>
            </a:r>
          </a:p>
        </p:txBody>
      </p:sp>
      <p:sp>
        <p:nvSpPr>
          <p:cNvPr id="41" name="AutoShape 6"/>
          <p:cNvSpPr>
            <a:spLocks noChangeArrowheads="1"/>
          </p:cNvSpPr>
          <p:nvPr/>
        </p:nvSpPr>
        <p:spPr bwMode="gray">
          <a:xfrm>
            <a:off x="9105900" y="4733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2" name="AutoShape 6"/>
          <p:cNvSpPr>
            <a:spLocks noChangeArrowheads="1"/>
          </p:cNvSpPr>
          <p:nvPr/>
        </p:nvSpPr>
        <p:spPr bwMode="gray">
          <a:xfrm>
            <a:off x="9563100" y="4733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1</a:t>
            </a:r>
          </a:p>
        </p:txBody>
      </p:sp>
      <p:sp>
        <p:nvSpPr>
          <p:cNvPr id="43" name="AutoShape 6"/>
          <p:cNvSpPr>
            <a:spLocks noChangeArrowheads="1"/>
          </p:cNvSpPr>
          <p:nvPr/>
        </p:nvSpPr>
        <p:spPr bwMode="gray">
          <a:xfrm>
            <a:off x="8191500" y="4733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S(0)</a:t>
            </a:r>
          </a:p>
        </p:txBody>
      </p:sp>
      <p:sp>
        <p:nvSpPr>
          <p:cNvPr id="44" name="AutoShape 6"/>
          <p:cNvSpPr>
            <a:spLocks noChangeArrowheads="1"/>
          </p:cNvSpPr>
          <p:nvPr/>
        </p:nvSpPr>
        <p:spPr bwMode="gray">
          <a:xfrm>
            <a:off x="9105900" y="5495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5" name="AutoShape 6"/>
          <p:cNvSpPr>
            <a:spLocks noChangeArrowheads="1"/>
          </p:cNvSpPr>
          <p:nvPr/>
        </p:nvSpPr>
        <p:spPr bwMode="gray">
          <a:xfrm>
            <a:off x="8191500" y="5495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S(0)</a:t>
            </a:r>
          </a:p>
        </p:txBody>
      </p:sp>
      <p:sp>
        <p:nvSpPr>
          <p:cNvPr id="47" name="AutoShape 6"/>
          <p:cNvSpPr>
            <a:spLocks noChangeArrowheads="1"/>
          </p:cNvSpPr>
          <p:nvPr/>
        </p:nvSpPr>
        <p:spPr bwMode="gray">
          <a:xfrm>
            <a:off x="9563100" y="5495925"/>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0</a:t>
            </a:r>
          </a:p>
        </p:txBody>
      </p:sp>
      <p:cxnSp>
        <p:nvCxnSpPr>
          <p:cNvPr id="59" name="Straight Arrow Connector 58"/>
          <p:cNvCxnSpPr/>
          <p:nvPr/>
        </p:nvCxnSpPr>
        <p:spPr>
          <a:xfrm rot="10800000">
            <a:off x="9105900" y="51911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3619500" y="2981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95700" y="3438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a:off x="6362700" y="4505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438900" y="4962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a:off x="7734300" y="5267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810500" y="5724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3" name="AutoShape 6"/>
          <p:cNvSpPr>
            <a:spLocks noChangeArrowheads="1"/>
          </p:cNvSpPr>
          <p:nvPr/>
        </p:nvSpPr>
        <p:spPr bwMode="gray">
          <a:xfrm>
            <a:off x="8191500" y="4657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85" name="AutoShape 6"/>
          <p:cNvSpPr>
            <a:spLocks noChangeArrowheads="1"/>
          </p:cNvSpPr>
          <p:nvPr/>
        </p:nvSpPr>
        <p:spPr bwMode="gray">
          <a:xfrm>
            <a:off x="6819900" y="3895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86" name="AutoShape 6"/>
          <p:cNvSpPr>
            <a:spLocks noChangeArrowheads="1"/>
          </p:cNvSpPr>
          <p:nvPr/>
        </p:nvSpPr>
        <p:spPr bwMode="gray">
          <a:xfrm>
            <a:off x="5448300" y="3133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cxnSp>
        <p:nvCxnSpPr>
          <p:cNvPr id="92" name="Straight Arrow Connector 91"/>
          <p:cNvCxnSpPr/>
          <p:nvPr/>
        </p:nvCxnSpPr>
        <p:spPr>
          <a:xfrm rot="10800000">
            <a:off x="7734300" y="4352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0800000">
            <a:off x="6362700" y="3590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10800000">
            <a:off x="4991100" y="2828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5" name="Text Box 12"/>
          <p:cNvSpPr txBox="1">
            <a:spLocks noChangeArrowheads="1"/>
          </p:cNvSpPr>
          <p:nvPr/>
        </p:nvSpPr>
        <p:spPr bwMode="auto">
          <a:xfrm>
            <a:off x="1415546" y="4376175"/>
            <a:ext cx="2329484" cy="430887"/>
          </a:xfrm>
          <a:prstGeom prst="rect">
            <a:avLst/>
          </a:prstGeom>
          <a:noFill/>
          <a:ln w="9525" algn="ctr">
            <a:noFill/>
            <a:miter lim="800000"/>
            <a:headEnd/>
            <a:tailEnd/>
          </a:ln>
          <a:effectLst/>
        </p:spPr>
        <p:txBody>
          <a:bodyPr wrap="none">
            <a:spAutoFit/>
          </a:bodyPr>
          <a:lstStyle/>
          <a:p>
            <a:pPr marL="457200" indent="-457200">
              <a:defRPr/>
            </a:pPr>
            <a:r>
              <a:rPr lang="vi-VN" sz="2200" b="1" kern="0" noProof="1">
                <a:solidFill>
                  <a:srgbClr val="FF0000"/>
                </a:solidFill>
                <a:latin typeface="Calibri" panose="020F0502020204030204" pitchFamily="34" charset="0"/>
                <a:cs typeface="Calibri" panose="020F0502020204030204" pitchFamily="34" charset="0"/>
              </a:rPr>
              <a:t>Bước 1. </a:t>
            </a:r>
            <a:r>
              <a:rPr lang="vi-VN" sz="2200" b="1" kern="0" noProof="1">
                <a:solidFill>
                  <a:srgbClr val="0070C0"/>
                </a:solidFill>
                <a:latin typeface="Calibri" panose="020F0502020204030204" pitchFamily="34" charset="0"/>
                <a:cs typeface="Calibri" panose="020F0502020204030204" pitchFamily="34" charset="0"/>
              </a:rPr>
              <a:t>Phân tích</a:t>
            </a:r>
          </a:p>
        </p:txBody>
      </p:sp>
      <p:cxnSp>
        <p:nvCxnSpPr>
          <p:cNvPr id="99" name="Straight Arrow Connector 98"/>
          <p:cNvCxnSpPr>
            <a:cxnSpLocks noChangeShapeType="1"/>
          </p:cNvCxnSpPr>
          <p:nvPr/>
        </p:nvCxnSpPr>
        <p:spPr bwMode="auto">
          <a:xfrm flipV="1">
            <a:off x="1533917" y="4783799"/>
            <a:ext cx="4680320" cy="13063"/>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106" name="Text Box 12"/>
          <p:cNvSpPr txBox="1">
            <a:spLocks noChangeArrowheads="1"/>
          </p:cNvSpPr>
          <p:nvPr/>
        </p:nvSpPr>
        <p:spPr bwMode="auto">
          <a:xfrm>
            <a:off x="1453328" y="4849042"/>
            <a:ext cx="484650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182563">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algn="just">
              <a:spcBef>
                <a:spcPct val="0"/>
              </a:spcBef>
              <a:buClrTx/>
              <a:buFont typeface="Wingdings" panose="05000000000000000000" pitchFamily="2" charset="2"/>
              <a:buChar char="§"/>
            </a:pPr>
            <a:r>
              <a:rPr lang="vi-VN" altLang="en-US" sz="2000" b="0" noProof="1">
                <a:latin typeface="Calibri" panose="020F0502020204030204" pitchFamily="34" charset="0"/>
                <a:cs typeface="Calibri" panose="020F0502020204030204" pitchFamily="34" charset="0"/>
              </a:rPr>
              <a:t>Phân tích thành bài toán đồng dạng nhưng đơn giản hơn.</a:t>
            </a:r>
          </a:p>
          <a:p>
            <a:pPr algn="just">
              <a:spcBef>
                <a:spcPct val="0"/>
              </a:spcBef>
              <a:buClrTx/>
              <a:buFont typeface="Wingdings" panose="05000000000000000000" pitchFamily="2" charset="2"/>
              <a:buChar char="§"/>
            </a:pPr>
            <a:r>
              <a:rPr lang="vi-VN" altLang="en-US" sz="2000" b="0" noProof="1">
                <a:latin typeface="Calibri" panose="020F0502020204030204" pitchFamily="34" charset="0"/>
                <a:cs typeface="Calibri" panose="020F0502020204030204" pitchFamily="34" charset="0"/>
              </a:rPr>
              <a:t>Dừng lại ở bài toán đồng dạng đơn giản nhất có thể xác định ngay kết quả.</a:t>
            </a:r>
          </a:p>
        </p:txBody>
      </p:sp>
      <p:cxnSp>
        <p:nvCxnSpPr>
          <p:cNvPr id="108" name="Straight Arrow Connector 107"/>
          <p:cNvCxnSpPr/>
          <p:nvPr/>
        </p:nvCxnSpPr>
        <p:spPr>
          <a:xfrm rot="5400000">
            <a:off x="4991100" y="3743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067300" y="4200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0" name="Text Box 12"/>
          <p:cNvSpPr txBox="1">
            <a:spLocks noChangeArrowheads="1"/>
          </p:cNvSpPr>
          <p:nvPr/>
        </p:nvSpPr>
        <p:spPr bwMode="auto">
          <a:xfrm>
            <a:off x="6173273" y="1818086"/>
            <a:ext cx="2464136" cy="430887"/>
          </a:xfrm>
          <a:prstGeom prst="rect">
            <a:avLst/>
          </a:prstGeom>
          <a:noFill/>
          <a:ln w="9525" algn="ctr">
            <a:noFill/>
            <a:miter lim="800000"/>
            <a:headEnd/>
            <a:tailEnd/>
          </a:ln>
          <a:effectLst/>
        </p:spPr>
        <p:txBody>
          <a:bodyPr wrap="none">
            <a:spAutoFit/>
          </a:bodyPr>
          <a:lstStyle/>
          <a:p>
            <a:pPr marL="457200" indent="-457200">
              <a:defRPr/>
            </a:pPr>
            <a:r>
              <a:rPr lang="vi-VN" sz="2200" b="1" kern="0" noProof="1">
                <a:solidFill>
                  <a:srgbClr val="FF0000"/>
                </a:solidFill>
                <a:latin typeface="Calibri" panose="020F0502020204030204" pitchFamily="34" charset="0"/>
                <a:cs typeface="Calibri" panose="020F0502020204030204" pitchFamily="34" charset="0"/>
              </a:rPr>
              <a:t>Bước 2. </a:t>
            </a:r>
            <a:r>
              <a:rPr lang="vi-VN" sz="2200" b="1" kern="0" noProof="1">
                <a:solidFill>
                  <a:srgbClr val="0070C0"/>
                </a:solidFill>
                <a:latin typeface="Calibri" panose="020F0502020204030204" pitchFamily="34" charset="0"/>
                <a:cs typeface="Calibri" panose="020F0502020204030204" pitchFamily="34" charset="0"/>
              </a:rPr>
              <a:t>Thế ngược</a:t>
            </a:r>
          </a:p>
        </p:txBody>
      </p:sp>
      <p:cxnSp>
        <p:nvCxnSpPr>
          <p:cNvPr id="111" name="Straight Arrow Connector 110"/>
          <p:cNvCxnSpPr>
            <a:cxnSpLocks noChangeShapeType="1"/>
          </p:cNvCxnSpPr>
          <p:nvPr/>
        </p:nvCxnSpPr>
        <p:spPr bwMode="auto">
          <a:xfrm>
            <a:off x="6309360" y="2199086"/>
            <a:ext cx="4754880" cy="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112" name="Text Box 12"/>
          <p:cNvSpPr txBox="1">
            <a:spLocks noChangeArrowheads="1"/>
          </p:cNvSpPr>
          <p:nvPr/>
        </p:nvSpPr>
        <p:spPr bwMode="auto">
          <a:xfrm>
            <a:off x="6233160" y="2275286"/>
            <a:ext cx="4831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182563">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indent="0" algn="just">
              <a:spcBef>
                <a:spcPct val="0"/>
              </a:spcBef>
              <a:buClrTx/>
              <a:buNone/>
            </a:pPr>
            <a:r>
              <a:rPr lang="vi-VN" altLang="en-US" sz="2000" b="0" noProof="1">
                <a:latin typeface="Calibri" panose="020F0502020204030204" pitchFamily="34" charset="0"/>
                <a:cs typeface="Calibri" panose="020F0502020204030204" pitchFamily="34" charset="0"/>
              </a:rPr>
              <a:t>Xác định kết quả bài toán đồng dạng từ đơn giản đến phức tạp </a:t>
            </a:r>
            <a:r>
              <a:rPr lang="vi-VN" altLang="en-US" sz="2000" b="0" noProof="1">
                <a:latin typeface="Calibri" panose="020F0502020204030204" pitchFamily="34" charset="0"/>
                <a:cs typeface="Calibri" panose="020F0502020204030204" pitchFamily="34" charset="0"/>
                <a:sym typeface="Wingdings" panose="05000000000000000000" pitchFamily="2" charset="2"/>
              </a:rPr>
              <a:t> Kết quả cuối cùng.</a:t>
            </a:r>
            <a:endParaRPr lang="vi-VN" altLang="en-US" sz="2000" b="0" noProof="1">
              <a:latin typeface="Calibri" panose="020F0502020204030204" pitchFamily="34" charset="0"/>
              <a:cs typeface="Calibri" panose="020F0502020204030204" pitchFamily="34" charset="0"/>
            </a:endParaRPr>
          </a:p>
        </p:txBody>
      </p:sp>
      <p:sp>
        <p:nvSpPr>
          <p:cNvPr id="49" name="AutoShape 6"/>
          <p:cNvSpPr>
            <a:spLocks noChangeArrowheads="1"/>
          </p:cNvSpPr>
          <p:nvPr/>
        </p:nvSpPr>
        <p:spPr bwMode="gray">
          <a:xfrm>
            <a:off x="4076700" y="2371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cxnSp>
        <p:nvCxnSpPr>
          <p:cNvPr id="50" name="Straight Arrow Connector 49"/>
          <p:cNvCxnSpPr/>
          <p:nvPr/>
        </p:nvCxnSpPr>
        <p:spPr>
          <a:xfrm rot="5400000" flipH="1" flipV="1">
            <a:off x="4838701" y="2219326"/>
            <a:ext cx="304800" cy="3175"/>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0800000">
            <a:off x="3162300" y="2066925"/>
            <a:ext cx="1828800" cy="1588"/>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7" idx="0"/>
          </p:cNvCxnSpPr>
          <p:nvPr/>
        </p:nvCxnSpPr>
        <p:spPr>
          <a:xfrm rot="5400000">
            <a:off x="2971801" y="2257426"/>
            <a:ext cx="381000" cy="3175"/>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1081853" y="4749236"/>
            <a:ext cx="53498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flipH="1" flipV="1">
            <a:off x="5891054" y="2160191"/>
            <a:ext cx="533400" cy="1588"/>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Chỗ dành sẵn cho Ngày tháng 1">
            <a:extLst>
              <a:ext uri="{FF2B5EF4-FFF2-40B4-BE49-F238E27FC236}">
                <a16:creationId xmlns:a16="http://schemas.microsoft.com/office/drawing/2014/main" id="{565D8DA8-2B36-4143-ADB1-E9B44FE91CB9}"/>
              </a:ext>
            </a:extLst>
          </p:cNvPr>
          <p:cNvSpPr>
            <a:spLocks noGrp="1"/>
          </p:cNvSpPr>
          <p:nvPr>
            <p:ph type="dt" sz="half" idx="10"/>
          </p:nvPr>
        </p:nvSpPr>
        <p:spPr/>
        <p:txBody>
          <a:bodyPr/>
          <a:lstStyle/>
          <a:p>
            <a:fld id="{CB0115EE-479F-4513-AC27-F7072E04B76E}"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A566B08A-E600-471A-9D84-8D252BA9CCAA}"/>
              </a:ext>
            </a:extLst>
          </p:cNvPr>
          <p:cNvSpPr>
            <a:spLocks noGrp="1"/>
          </p:cNvSpPr>
          <p:nvPr>
            <p:ph type="sldNum" sz="quarter" idx="12"/>
          </p:nvPr>
        </p:nvSpPr>
        <p:spPr/>
        <p:txBody>
          <a:bodyPr/>
          <a:lstStyle/>
          <a:p>
            <a:fld id="{796B6B1B-CD97-412B-A8B6-A4AEE95B13DD}" type="slidenum">
              <a:rPr lang="vi-VN" noProof="1" dirty="0" smtClean="0"/>
              <a:t>107</a:t>
            </a:fld>
            <a:endParaRPr lang="vi-VN" noProof="1"/>
          </a:p>
        </p:txBody>
      </p:sp>
    </p:spTree>
    <p:extLst>
      <p:ext uri="{BB962C8B-B14F-4D97-AF65-F5344CB8AC3E}">
        <p14:creationId xmlns:p14="http://schemas.microsoft.com/office/powerpoint/2010/main" val="26114951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500"/>
                                        <p:tgtEl>
                                          <p:spTgt spid="95">
                                            <p:txEl>
                                              <p:pRg st="0" end="0"/>
                                            </p:txEl>
                                          </p:spTgt>
                                        </p:tgtEl>
                                      </p:cBhvr>
                                    </p:animEffect>
                                    <p:anim calcmode="lin" valueType="num">
                                      <p:cBhvr>
                                        <p:cTn id="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left)">
                                      <p:cBhvr>
                                        <p:cTn id="12" dur="500"/>
                                        <p:tgtEl>
                                          <p:spTgt spid="99"/>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0" end="0"/>
                                            </p:txEl>
                                          </p:spTgt>
                                        </p:tgtEl>
                                        <p:attrNameLst>
                                          <p:attrName>style.visibility</p:attrName>
                                        </p:attrNameLst>
                                      </p:cBhvr>
                                      <p:to>
                                        <p:strVal val="visible"/>
                                      </p:to>
                                    </p:set>
                                    <p:animEffect transition="in" filter="fade">
                                      <p:cBhvr>
                                        <p:cTn id="21" dur="500"/>
                                        <p:tgtEl>
                                          <p:spTgt spid="106">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06">
                                            <p:txEl>
                                              <p:pRg st="1" end="1"/>
                                            </p:txEl>
                                          </p:spTgt>
                                        </p:tgtEl>
                                        <p:attrNameLst>
                                          <p:attrName>style.visibility</p:attrName>
                                        </p:attrNameLst>
                                      </p:cBhvr>
                                      <p:to>
                                        <p:strVal val="visible"/>
                                      </p:to>
                                    </p:set>
                                    <p:animEffect transition="in" filter="fade">
                                      <p:cBhvr>
                                        <p:cTn id="26" dur="500"/>
                                        <p:tgtEl>
                                          <p:spTgt spid="106">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up)">
                                      <p:cBhvr>
                                        <p:cTn id="48" dur="500"/>
                                        <p:tgtEl>
                                          <p:spTgt spid="64"/>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par>
                          <p:cTn id="53" fill="hold" nodeType="afterGroup">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up)">
                                      <p:cBhvr>
                                        <p:cTn id="73" dur="500"/>
                                        <p:tgtEl>
                                          <p:spTgt spid="108"/>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wipe(left)">
                                      <p:cBhvr>
                                        <p:cTn id="77" dur="500"/>
                                        <p:tgtEl>
                                          <p:spTgt spid="109"/>
                                        </p:tgtEl>
                                      </p:cBhvr>
                                    </p:animEffect>
                                  </p:childTnLst>
                                </p:cTn>
                              </p:par>
                            </p:childTnLst>
                          </p:cTn>
                        </p:par>
                        <p:par>
                          <p:cTn id="78" fill="hold" nodeType="afterGroup">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par>
                          <p:cTn id="94" fill="hold" nodeType="afterGroup">
                            <p:stCondLst>
                              <p:cond delay="1500"/>
                            </p:stCondLst>
                            <p:childTnLst>
                              <p:par>
                                <p:cTn id="95" presetID="22" presetClass="entr" presetSubtype="1"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up)">
                                      <p:cBhvr>
                                        <p:cTn id="97" dur="500"/>
                                        <p:tgtEl>
                                          <p:spTgt spid="79"/>
                                        </p:tgtEl>
                                      </p:cBhvr>
                                    </p:animEffect>
                                  </p:childTnLst>
                                </p:cTn>
                              </p:par>
                            </p:childTnLst>
                          </p:cTn>
                        </p:par>
                        <p:par>
                          <p:cTn id="98" fill="hold" nodeType="afterGroup">
                            <p:stCondLst>
                              <p:cond delay="2000"/>
                            </p:stCondLst>
                            <p:childTnLst>
                              <p:par>
                                <p:cTn id="99" presetID="22" presetClass="entr" presetSubtype="8"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wipe(left)">
                                      <p:cBhvr>
                                        <p:cTn id="101" dur="500"/>
                                        <p:tgtEl>
                                          <p:spTgt spid="80"/>
                                        </p:tgtEl>
                                      </p:cBhvr>
                                    </p:animEffect>
                                  </p:childTnLst>
                                </p:cTn>
                              </p:par>
                            </p:childTnLst>
                          </p:cTn>
                        </p:par>
                        <p:par>
                          <p:cTn id="102" fill="hold" nodeType="afterGroup">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par>
                          <p:cTn id="118" fill="hold" nodeType="afterGroup">
                            <p:stCondLst>
                              <p:cond delay="3000"/>
                            </p:stCondLst>
                            <p:childTnLst>
                              <p:par>
                                <p:cTn id="119" presetID="22" presetClass="entr" presetSubtype="1" fill="hold" nodeType="after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up)">
                                      <p:cBhvr>
                                        <p:cTn id="121" dur="500"/>
                                        <p:tgtEl>
                                          <p:spTgt spid="81"/>
                                        </p:tgtEl>
                                      </p:cBhvr>
                                    </p:animEffect>
                                  </p:childTnLst>
                                </p:cTn>
                              </p:par>
                            </p:childTnLst>
                          </p:cTn>
                        </p:par>
                        <p:par>
                          <p:cTn id="122" fill="hold" nodeType="afterGroup">
                            <p:stCondLst>
                              <p:cond delay="3500"/>
                            </p:stCondLst>
                            <p:childTnLst>
                              <p:par>
                                <p:cTn id="123" presetID="22" presetClass="entr" presetSubtype="8" fill="hold" nodeType="after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wipe(left)">
                                      <p:cBhvr>
                                        <p:cTn id="125" dur="500"/>
                                        <p:tgtEl>
                                          <p:spTgt spid="82"/>
                                        </p:tgtEl>
                                      </p:cBhvr>
                                    </p:animEffect>
                                  </p:childTnLst>
                                </p:cTn>
                              </p:par>
                            </p:childTnLst>
                          </p:cTn>
                        </p:par>
                        <p:par>
                          <p:cTn id="126" fill="hold" nodeType="afterGroup">
                            <p:stCondLst>
                              <p:cond delay="4000"/>
                            </p:stCondLst>
                            <p:childTnLst>
                              <p:par>
                                <p:cTn id="127" presetID="10" presetClass="entr" presetSubtype="0"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fade">
                                      <p:cBhvr>
                                        <p:cTn id="135" dur="500"/>
                                        <p:tgtEl>
                                          <p:spTgt spid="47"/>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47" presetClass="entr" presetSubtype="0" fill="hold" grpId="0" nodeType="clickEffect">
                                  <p:stCondLst>
                                    <p:cond delay="0"/>
                                  </p:stCondLst>
                                  <p:childTnLst>
                                    <p:set>
                                      <p:cBhvr>
                                        <p:cTn id="139" dur="1" fill="hold">
                                          <p:stCondLst>
                                            <p:cond delay="0"/>
                                          </p:stCondLst>
                                        </p:cTn>
                                        <p:tgtEl>
                                          <p:spTgt spid="110"/>
                                        </p:tgtEl>
                                        <p:attrNameLst>
                                          <p:attrName>style.visibility</p:attrName>
                                        </p:attrNameLst>
                                      </p:cBhvr>
                                      <p:to>
                                        <p:strVal val="visible"/>
                                      </p:to>
                                    </p:set>
                                    <p:animEffect transition="in" filter="fade">
                                      <p:cBhvr>
                                        <p:cTn id="140" dur="500"/>
                                        <p:tgtEl>
                                          <p:spTgt spid="110"/>
                                        </p:tgtEl>
                                      </p:cBhvr>
                                    </p:animEffect>
                                    <p:anim calcmode="lin" valueType="num">
                                      <p:cBhvr>
                                        <p:cTn id="141" dur="500" fill="hold"/>
                                        <p:tgtEl>
                                          <p:spTgt spid="110"/>
                                        </p:tgtEl>
                                        <p:attrNameLst>
                                          <p:attrName>ppt_x</p:attrName>
                                        </p:attrNameLst>
                                      </p:cBhvr>
                                      <p:tavLst>
                                        <p:tav tm="0">
                                          <p:val>
                                            <p:strVal val="#ppt_x"/>
                                          </p:val>
                                        </p:tav>
                                        <p:tav tm="100000">
                                          <p:val>
                                            <p:strVal val="#ppt_x"/>
                                          </p:val>
                                        </p:tav>
                                      </p:tavLst>
                                    </p:anim>
                                    <p:anim calcmode="lin" valueType="num">
                                      <p:cBhvr>
                                        <p:cTn id="142" dur="500" fill="hold"/>
                                        <p:tgtEl>
                                          <p:spTgt spid="110"/>
                                        </p:tgtEl>
                                        <p:attrNameLst>
                                          <p:attrName>ppt_y</p:attrName>
                                        </p:attrNameLst>
                                      </p:cBhvr>
                                      <p:tavLst>
                                        <p:tav tm="0">
                                          <p:val>
                                            <p:strVal val="#ppt_y-.1"/>
                                          </p:val>
                                        </p:tav>
                                        <p:tav tm="100000">
                                          <p:val>
                                            <p:strVal val="#ppt_y"/>
                                          </p:val>
                                        </p:tav>
                                      </p:tavLst>
                                    </p:anim>
                                  </p:childTnLst>
                                </p:cTn>
                              </p:par>
                              <p:par>
                                <p:cTn id="143" presetID="22" presetClass="entr" presetSubtype="8"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animEffect transition="in" filter="wipe(left)">
                                      <p:cBhvr>
                                        <p:cTn id="145" dur="500"/>
                                        <p:tgtEl>
                                          <p:spTgt spid="111"/>
                                        </p:tgtEl>
                                      </p:cBhvr>
                                    </p:animEffect>
                                  </p:childTnLst>
                                </p:cTn>
                              </p:par>
                            </p:childTnLst>
                          </p:cTn>
                        </p:par>
                        <p:par>
                          <p:cTn id="146" fill="hold" nodeType="afterGroup">
                            <p:stCondLst>
                              <p:cond delay="500"/>
                            </p:stCondLst>
                            <p:childTnLst>
                              <p:par>
                                <p:cTn id="147" presetID="22" presetClass="entr" presetSubtype="4" fill="hold" nodeType="after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wipe(down)">
                                      <p:cBhvr>
                                        <p:cTn id="149" dur="500"/>
                                        <p:tgtEl>
                                          <p:spTgt spid="63"/>
                                        </p:tgtEl>
                                      </p:cBhvr>
                                    </p:animEffect>
                                  </p:childTnLst>
                                </p:cTn>
                              </p:par>
                            </p:childTnLst>
                          </p:cTn>
                        </p:par>
                        <p:par>
                          <p:cTn id="150" fill="hold" nodeType="afterGroup">
                            <p:stCondLst>
                              <p:cond delay="1000"/>
                            </p:stCondLst>
                            <p:childTnLst>
                              <p:par>
                                <p:cTn id="151" presetID="10" presetClass="entr" presetSubtype="0" fill="hold" grpId="0" nodeType="afterEffect">
                                  <p:stCondLst>
                                    <p:cond delay="0"/>
                                  </p:stCondLst>
                                  <p:childTnLst>
                                    <p:set>
                                      <p:cBhvr>
                                        <p:cTn id="152" dur="1" fill="hold">
                                          <p:stCondLst>
                                            <p:cond delay="0"/>
                                          </p:stCondLst>
                                        </p:cTn>
                                        <p:tgtEl>
                                          <p:spTgt spid="112"/>
                                        </p:tgtEl>
                                        <p:attrNameLst>
                                          <p:attrName>style.visibility</p:attrName>
                                        </p:attrNameLst>
                                      </p:cBhvr>
                                      <p:to>
                                        <p:strVal val="visible"/>
                                      </p:to>
                                    </p:set>
                                    <p:animEffect transition="in" filter="fade">
                                      <p:cBhvr>
                                        <p:cTn id="153" dur="500"/>
                                        <p:tgtEl>
                                          <p:spTgt spid="11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2" fill="hold" nodeType="click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wipe(right)">
                                      <p:cBhvr>
                                        <p:cTn id="158" dur="500"/>
                                        <p:tgtEl>
                                          <p:spTgt spid="59"/>
                                        </p:tgtEl>
                                      </p:cBhvr>
                                    </p:animEffect>
                                  </p:childTnLst>
                                </p:cTn>
                              </p:par>
                            </p:childTnLst>
                          </p:cTn>
                        </p:par>
                        <p:par>
                          <p:cTn id="159" fill="hold" nodeType="afterGroup">
                            <p:stCondLst>
                              <p:cond delay="500"/>
                            </p:stCondLst>
                            <p:childTnLst>
                              <p:par>
                                <p:cTn id="160" presetID="20" presetClass="entr" presetSubtype="0" fill="hold" grpId="0" nodeType="afterEffect">
                                  <p:stCondLst>
                                    <p:cond delay="0"/>
                                  </p:stCondLst>
                                  <p:childTnLst>
                                    <p:set>
                                      <p:cBhvr>
                                        <p:cTn id="161" dur="1" fill="hold">
                                          <p:stCondLst>
                                            <p:cond delay="0"/>
                                          </p:stCondLst>
                                        </p:cTn>
                                        <p:tgtEl>
                                          <p:spTgt spid="83"/>
                                        </p:tgtEl>
                                        <p:attrNameLst>
                                          <p:attrName>style.visibility</p:attrName>
                                        </p:attrNameLst>
                                      </p:cBhvr>
                                      <p:to>
                                        <p:strVal val="visible"/>
                                      </p:to>
                                    </p:set>
                                    <p:animEffect transition="in" filter="wedge">
                                      <p:cBhvr>
                                        <p:cTn id="162" dur="500"/>
                                        <p:tgtEl>
                                          <p:spTgt spid="83"/>
                                        </p:tgtEl>
                                      </p:cBhvr>
                                    </p:animEffect>
                                  </p:childTnLst>
                                </p:cTn>
                              </p:par>
                            </p:childTnLst>
                          </p:cTn>
                        </p:par>
                        <p:par>
                          <p:cTn id="163" fill="hold" nodeType="afterGroup">
                            <p:stCondLst>
                              <p:cond delay="1000"/>
                            </p:stCondLst>
                            <p:childTnLst>
                              <p:par>
                                <p:cTn id="164" presetID="22" presetClass="entr" presetSubtype="2" fill="hold" nodeType="after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wipe(right)">
                                      <p:cBhvr>
                                        <p:cTn id="166" dur="500"/>
                                        <p:tgtEl>
                                          <p:spTgt spid="92"/>
                                        </p:tgtEl>
                                      </p:cBhvr>
                                    </p:animEffect>
                                  </p:childTnLst>
                                </p:cTn>
                              </p:par>
                            </p:childTnLst>
                          </p:cTn>
                        </p:par>
                        <p:par>
                          <p:cTn id="167" fill="hold" nodeType="afterGroup">
                            <p:stCondLst>
                              <p:cond delay="1500"/>
                            </p:stCondLst>
                            <p:childTnLst>
                              <p:par>
                                <p:cTn id="168" presetID="20" presetClass="entr" presetSubtype="0" fill="hold" grpId="0" nodeType="after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wedge">
                                      <p:cBhvr>
                                        <p:cTn id="170" dur="500"/>
                                        <p:tgtEl>
                                          <p:spTgt spid="85"/>
                                        </p:tgtEl>
                                      </p:cBhvr>
                                    </p:animEffect>
                                  </p:childTnLst>
                                </p:cTn>
                              </p:par>
                            </p:childTnLst>
                          </p:cTn>
                        </p:par>
                        <p:par>
                          <p:cTn id="171" fill="hold" nodeType="afterGroup">
                            <p:stCondLst>
                              <p:cond delay="2000"/>
                            </p:stCondLst>
                            <p:childTnLst>
                              <p:par>
                                <p:cTn id="172" presetID="22" presetClass="entr" presetSubtype="2" fill="hold" nodeType="afterEffect">
                                  <p:stCondLst>
                                    <p:cond delay="0"/>
                                  </p:stCondLst>
                                  <p:childTnLst>
                                    <p:set>
                                      <p:cBhvr>
                                        <p:cTn id="173" dur="1" fill="hold">
                                          <p:stCondLst>
                                            <p:cond delay="0"/>
                                          </p:stCondLst>
                                        </p:cTn>
                                        <p:tgtEl>
                                          <p:spTgt spid="93"/>
                                        </p:tgtEl>
                                        <p:attrNameLst>
                                          <p:attrName>style.visibility</p:attrName>
                                        </p:attrNameLst>
                                      </p:cBhvr>
                                      <p:to>
                                        <p:strVal val="visible"/>
                                      </p:to>
                                    </p:set>
                                    <p:animEffect transition="in" filter="wipe(right)">
                                      <p:cBhvr>
                                        <p:cTn id="174" dur="500"/>
                                        <p:tgtEl>
                                          <p:spTgt spid="93"/>
                                        </p:tgtEl>
                                      </p:cBhvr>
                                    </p:animEffect>
                                  </p:childTnLst>
                                </p:cTn>
                              </p:par>
                            </p:childTnLst>
                          </p:cTn>
                        </p:par>
                        <p:par>
                          <p:cTn id="175" fill="hold" nodeType="afterGroup">
                            <p:stCondLst>
                              <p:cond delay="2500"/>
                            </p:stCondLst>
                            <p:childTnLst>
                              <p:par>
                                <p:cTn id="176" presetID="20" presetClass="entr" presetSubtype="0" fill="hold" grpId="0" nodeType="afterEffect">
                                  <p:stCondLst>
                                    <p:cond delay="0"/>
                                  </p:stCondLst>
                                  <p:childTnLst>
                                    <p:set>
                                      <p:cBhvr>
                                        <p:cTn id="177" dur="1" fill="hold">
                                          <p:stCondLst>
                                            <p:cond delay="0"/>
                                          </p:stCondLst>
                                        </p:cTn>
                                        <p:tgtEl>
                                          <p:spTgt spid="86"/>
                                        </p:tgtEl>
                                        <p:attrNameLst>
                                          <p:attrName>style.visibility</p:attrName>
                                        </p:attrNameLst>
                                      </p:cBhvr>
                                      <p:to>
                                        <p:strVal val="visible"/>
                                      </p:to>
                                    </p:set>
                                    <p:animEffect transition="in" filter="wedge">
                                      <p:cBhvr>
                                        <p:cTn id="178" dur="500"/>
                                        <p:tgtEl>
                                          <p:spTgt spid="86"/>
                                        </p:tgtEl>
                                      </p:cBhvr>
                                    </p:animEffect>
                                  </p:childTnLst>
                                </p:cTn>
                              </p:par>
                            </p:childTnLst>
                          </p:cTn>
                        </p:par>
                        <p:par>
                          <p:cTn id="179" fill="hold" nodeType="afterGroup">
                            <p:stCondLst>
                              <p:cond delay="3000"/>
                            </p:stCondLst>
                            <p:childTnLst>
                              <p:par>
                                <p:cTn id="180" presetID="22" presetClass="entr" presetSubtype="2" fill="hold" nodeType="afterEffect">
                                  <p:stCondLst>
                                    <p:cond delay="0"/>
                                  </p:stCondLst>
                                  <p:childTnLst>
                                    <p:set>
                                      <p:cBhvr>
                                        <p:cTn id="181" dur="1" fill="hold">
                                          <p:stCondLst>
                                            <p:cond delay="0"/>
                                          </p:stCondLst>
                                        </p:cTn>
                                        <p:tgtEl>
                                          <p:spTgt spid="94"/>
                                        </p:tgtEl>
                                        <p:attrNameLst>
                                          <p:attrName>style.visibility</p:attrName>
                                        </p:attrNameLst>
                                      </p:cBhvr>
                                      <p:to>
                                        <p:strVal val="visible"/>
                                      </p:to>
                                    </p:set>
                                    <p:animEffect transition="in" filter="wipe(right)">
                                      <p:cBhvr>
                                        <p:cTn id="182" dur="500"/>
                                        <p:tgtEl>
                                          <p:spTgt spid="94"/>
                                        </p:tgtEl>
                                      </p:cBhvr>
                                    </p:animEffect>
                                  </p:childTnLst>
                                </p:cTn>
                              </p:par>
                            </p:childTnLst>
                          </p:cTn>
                        </p:par>
                        <p:par>
                          <p:cTn id="183" fill="hold" nodeType="afterGroup">
                            <p:stCondLst>
                              <p:cond delay="3500"/>
                            </p:stCondLst>
                            <p:childTnLst>
                              <p:par>
                                <p:cTn id="184" presetID="20" presetClass="entr" presetSubtype="0" fill="hold" grpId="0" nodeType="afterEffect">
                                  <p:stCondLst>
                                    <p:cond delay="0"/>
                                  </p:stCondLst>
                                  <p:childTnLst>
                                    <p:set>
                                      <p:cBhvr>
                                        <p:cTn id="185" dur="1" fill="hold">
                                          <p:stCondLst>
                                            <p:cond delay="0"/>
                                          </p:stCondLst>
                                        </p:cTn>
                                        <p:tgtEl>
                                          <p:spTgt spid="49"/>
                                        </p:tgtEl>
                                        <p:attrNameLst>
                                          <p:attrName>style.visibility</p:attrName>
                                        </p:attrNameLst>
                                      </p:cBhvr>
                                      <p:to>
                                        <p:strVal val="visible"/>
                                      </p:to>
                                    </p:set>
                                    <p:animEffect transition="in" filter="wedge">
                                      <p:cBhvr>
                                        <p:cTn id="186" dur="500"/>
                                        <p:tgtEl>
                                          <p:spTgt spid="49"/>
                                        </p:tgtEl>
                                      </p:cBhvr>
                                    </p:animEffect>
                                  </p:childTnLst>
                                </p:cTn>
                              </p:par>
                            </p:childTnLst>
                          </p:cTn>
                        </p:par>
                        <p:par>
                          <p:cTn id="187" fill="hold" nodeType="afterGroup">
                            <p:stCondLst>
                              <p:cond delay="4000"/>
                            </p:stCondLst>
                            <p:childTnLst>
                              <p:par>
                                <p:cTn id="188" presetID="22" presetClass="entr" presetSubtype="4" fill="hold" nodeType="after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down)">
                                      <p:cBhvr>
                                        <p:cTn id="190" dur="500"/>
                                        <p:tgtEl>
                                          <p:spTgt spid="50"/>
                                        </p:tgtEl>
                                      </p:cBhvr>
                                    </p:animEffect>
                                  </p:childTnLst>
                                </p:cTn>
                              </p:par>
                            </p:childTnLst>
                          </p:cTn>
                        </p:par>
                        <p:par>
                          <p:cTn id="191" fill="hold" nodeType="afterGroup">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wipe(right)">
                                      <p:cBhvr>
                                        <p:cTn id="194" dur="500"/>
                                        <p:tgtEl>
                                          <p:spTgt spid="52"/>
                                        </p:tgtEl>
                                      </p:cBhvr>
                                    </p:animEffect>
                                  </p:childTnLst>
                                </p:cTn>
                              </p:par>
                            </p:childTnLst>
                          </p:cTn>
                        </p:par>
                        <p:par>
                          <p:cTn id="195" fill="hold" nodeType="afterGroup">
                            <p:stCondLst>
                              <p:cond delay="5000"/>
                            </p:stCondLst>
                            <p:childTnLst>
                              <p:par>
                                <p:cTn id="196" presetID="22" presetClass="entr" presetSubtype="1" fill="hold" nodeType="afterEffect">
                                  <p:stCondLst>
                                    <p:cond delay="0"/>
                                  </p:stCondLst>
                                  <p:childTnLst>
                                    <p:set>
                                      <p:cBhvr>
                                        <p:cTn id="197" dur="1" fill="hold">
                                          <p:stCondLst>
                                            <p:cond delay="0"/>
                                          </p:stCondLst>
                                        </p:cTn>
                                        <p:tgtEl>
                                          <p:spTgt spid="54"/>
                                        </p:tgtEl>
                                        <p:attrNameLst>
                                          <p:attrName>style.visibility</p:attrName>
                                        </p:attrNameLst>
                                      </p:cBhvr>
                                      <p:to>
                                        <p:strVal val="visible"/>
                                      </p:to>
                                    </p:set>
                                    <p:animEffect transition="in" filter="wipe(up)">
                                      <p:cBhvr>
                                        <p:cTn id="19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animBg="1"/>
      <p:bldP spid="29" grpId="0"/>
      <p:bldP spid="30" grpId="0" animBg="1"/>
      <p:bldP spid="31" grpId="0"/>
      <p:bldP spid="32" grpId="0" animBg="1"/>
      <p:bldP spid="33" grpId="0" animBg="1"/>
      <p:bldP spid="34" grpId="0"/>
      <p:bldP spid="35" grpId="0" animBg="1"/>
      <p:bldP spid="36" grpId="0"/>
      <p:bldP spid="37" grpId="0" animBg="1"/>
      <p:bldP spid="38" grpId="0" animBg="1"/>
      <p:bldP spid="39" grpId="0"/>
      <p:bldP spid="40" grpId="0" animBg="1"/>
      <p:bldP spid="41" grpId="0"/>
      <p:bldP spid="42" grpId="0" animBg="1"/>
      <p:bldP spid="43" grpId="0" animBg="1"/>
      <p:bldP spid="44" grpId="0"/>
      <p:bldP spid="45" grpId="0" animBg="1"/>
      <p:bldP spid="47" grpId="0" animBg="1"/>
      <p:bldP spid="83" grpId="0" animBg="1"/>
      <p:bldP spid="85" grpId="0" animBg="1"/>
      <p:bldP spid="86" grpId="0" animBg="1"/>
      <p:bldP spid="110" grpId="0"/>
      <p:bldP spid="112" grpId="0"/>
      <p:bldP spid="4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2"/>
          <p:cNvSpPr>
            <a:spLocks noGrp="1"/>
          </p:cNvSpPr>
          <p:nvPr>
            <p:ph type="title"/>
          </p:nvPr>
        </p:nvSpPr>
        <p:spPr/>
        <p:txBody>
          <a:bodyPr/>
          <a:lstStyle/>
          <a:p>
            <a:r>
              <a:rPr lang="en-US" altLang="en-US" noProof="1"/>
              <a:t>Khái niệm đệ quy</a:t>
            </a:r>
          </a:p>
        </p:txBody>
      </p:sp>
      <p:sp>
        <p:nvSpPr>
          <p:cNvPr id="9" name="AutoShape 4"/>
          <p:cNvSpPr>
            <a:spLocks noChangeArrowheads="1"/>
          </p:cNvSpPr>
          <p:nvPr/>
        </p:nvSpPr>
        <p:spPr bwMode="gray">
          <a:xfrm>
            <a:off x="534461" y="1733230"/>
            <a:ext cx="2743200" cy="4419600"/>
          </a:xfrm>
          <a:prstGeom prst="rightArrow">
            <a:avLst>
              <a:gd name="adj1" fmla="val 62787"/>
              <a:gd name="adj2" fmla="val 41259"/>
            </a:avLst>
          </a:prstGeom>
          <a:gradFill rotWithShape="1">
            <a:gsLst>
              <a:gs pos="0">
                <a:srgbClr val="D6ECFF"/>
              </a:gs>
              <a:gs pos="100000">
                <a:srgbClr val="D6ECFF"/>
              </a:gs>
            </a:gsLst>
            <a:lin ang="0" scaled="1"/>
          </a:gradFill>
          <a:ln w="19050" cap="rnd" algn="ctr">
            <a:solidFill>
              <a:srgbClr val="B2B2B2"/>
            </a:solidFill>
            <a:prstDash val="sysDot"/>
            <a:miter lim="800000"/>
            <a:headEnd/>
            <a:tailEnd/>
          </a:ln>
          <a:effectLst/>
        </p:spPr>
        <p:txBody>
          <a:bodyPr wrap="none" anchor="ctr"/>
          <a:lstStyle/>
          <a:p>
            <a:pPr algn="just">
              <a:defRPr/>
            </a:pPr>
            <a:endParaRPr lang="en-US" sz="2400" kern="0" noProof="1">
              <a:solidFill>
                <a:sysClr val="windowText" lastClr="000000"/>
              </a:solidFill>
              <a:latin typeface="Arial" charset="0"/>
            </a:endParaRPr>
          </a:p>
        </p:txBody>
      </p:sp>
      <p:sp>
        <p:nvSpPr>
          <p:cNvPr id="11" name="AutoShape 6"/>
          <p:cNvSpPr>
            <a:spLocks noChangeArrowheads="1"/>
          </p:cNvSpPr>
          <p:nvPr/>
        </p:nvSpPr>
        <p:spPr bwMode="auto">
          <a:xfrm>
            <a:off x="3713283" y="1733229"/>
            <a:ext cx="7821492" cy="4324671"/>
          </a:xfrm>
          <a:prstGeom prst="roundRect">
            <a:avLst>
              <a:gd name="adj" fmla="val 3481"/>
            </a:avLst>
          </a:prstGeom>
          <a:noFill/>
          <a:ln w="57150" cap="rnd">
            <a:solidFill>
              <a:srgbClr val="B2B2B2"/>
            </a:solidFill>
            <a:prstDash val="sysDot"/>
            <a:round/>
            <a:headEnd/>
            <a:tailEnd/>
          </a:ln>
          <a:effectLst/>
        </p:spPr>
        <p:txBody>
          <a:bodyPr wrap="none" anchor="ctr"/>
          <a:lstStyle/>
          <a:p>
            <a:pPr>
              <a:defRPr/>
            </a:pPr>
            <a:endParaRPr lang="en-US" kern="0" noProof="1">
              <a:solidFill>
                <a:sysClr val="windowText" lastClr="000000"/>
              </a:solidFill>
              <a:latin typeface="Arial" charset="0"/>
            </a:endParaRPr>
          </a:p>
        </p:txBody>
      </p:sp>
      <p:sp>
        <p:nvSpPr>
          <p:cNvPr id="12" name="Rectangle 11"/>
          <p:cNvSpPr/>
          <p:nvPr/>
        </p:nvSpPr>
        <p:spPr>
          <a:xfrm>
            <a:off x="3808820" y="1911704"/>
            <a:ext cx="7598268" cy="4062651"/>
          </a:xfrm>
          <a:prstGeom prst="rect">
            <a:avLst/>
          </a:prstGeom>
        </p:spPr>
        <p:txBody>
          <a:bodyPr wrap="square">
            <a:spAutoFit/>
          </a:bodyPr>
          <a:lstStyle/>
          <a:p>
            <a:pPr>
              <a:buFont typeface="Wingdings" pitchFamily="2" charset="2"/>
              <a:buChar char="v"/>
              <a:defRPr/>
            </a:pPr>
            <a:r>
              <a:rPr lang="en-US" sz="2600" kern="0" noProof="1">
                <a:solidFill>
                  <a:srgbClr val="0070C0"/>
                </a:solidFill>
                <a:latin typeface="+mj-lt"/>
                <a:cs typeface="Tahoma" pitchFamily="34" charset="0"/>
              </a:rPr>
              <a:t> </a:t>
            </a:r>
            <a:r>
              <a:rPr lang="en-US" sz="2600" b="1" kern="0" noProof="1">
                <a:solidFill>
                  <a:srgbClr val="0070C0"/>
                </a:solidFill>
                <a:latin typeface="+mj-lt"/>
                <a:cs typeface="Tahoma" pitchFamily="34" charset="0"/>
              </a:rPr>
              <a:t>Khái niệm</a:t>
            </a:r>
          </a:p>
          <a:p>
            <a:pPr lvl="1" algn="just">
              <a:defRPr/>
            </a:pPr>
            <a:r>
              <a:rPr lang="en-US" sz="2600" noProof="1">
                <a:latin typeface="+mj-lt"/>
                <a:cs typeface="Tahoma" pitchFamily="34" charset="0"/>
              </a:rPr>
              <a:t>Một vấn đề mang tính đệ quy nếu như nó có thể được giải quyết thông qua kết quả của chính vấn đề đó nhưng với đầu vào đơn giản hơn.</a:t>
            </a:r>
          </a:p>
          <a:p>
            <a:pPr lvl="1" algn="just">
              <a:defRPr/>
            </a:pPr>
            <a:endParaRPr lang="en-US" sz="1200" noProof="1">
              <a:latin typeface="+mj-lt"/>
              <a:cs typeface="Tahoma" pitchFamily="34" charset="0"/>
            </a:endParaRPr>
          </a:p>
          <a:p>
            <a:pPr>
              <a:buFont typeface="Wingdings" pitchFamily="2" charset="2"/>
              <a:buChar char="v"/>
              <a:defRPr/>
            </a:pPr>
            <a:r>
              <a:rPr lang="en-US" sz="2600" kern="0" noProof="1">
                <a:solidFill>
                  <a:srgbClr val="0070C0"/>
                </a:solidFill>
                <a:latin typeface="+mj-lt"/>
                <a:cs typeface="Tahoma" pitchFamily="34" charset="0"/>
              </a:rPr>
              <a:t> </a:t>
            </a:r>
            <a:r>
              <a:rPr lang="en-US" sz="2600" b="1" kern="0" noProof="1">
                <a:solidFill>
                  <a:srgbClr val="0070C0"/>
                </a:solidFill>
                <a:latin typeface="+mj-lt"/>
                <a:cs typeface="Tahoma" pitchFamily="34" charset="0"/>
              </a:rPr>
              <a:t>Ví dụ</a:t>
            </a:r>
          </a:p>
          <a:p>
            <a:pPr lvl="1" algn="just">
              <a:defRPr/>
            </a:pPr>
            <a:r>
              <a:rPr lang="en-US" sz="2600" noProof="1">
                <a:latin typeface="+mj-lt"/>
                <a:cs typeface="Tahoma" pitchFamily="34" charset="0"/>
              </a:rPr>
              <a:t>Tổng </a:t>
            </a:r>
            <a:r>
              <a:rPr lang="en-US" sz="2600" noProof="1">
                <a:solidFill>
                  <a:srgbClr val="FF0000"/>
                </a:solidFill>
                <a:latin typeface="+mj-lt"/>
                <a:cs typeface="Tahoma" pitchFamily="34" charset="0"/>
              </a:rPr>
              <a:t>S(n)</a:t>
            </a:r>
            <a:r>
              <a:rPr lang="en-US" sz="2600" noProof="1">
                <a:latin typeface="+mj-lt"/>
                <a:cs typeface="Tahoma" pitchFamily="34" charset="0"/>
              </a:rPr>
              <a:t> được tính thông qua tổng </a:t>
            </a:r>
            <a:r>
              <a:rPr lang="en-US" sz="2600" noProof="1">
                <a:solidFill>
                  <a:srgbClr val="FF0000"/>
                </a:solidFill>
                <a:latin typeface="+mj-lt"/>
                <a:cs typeface="Tahoma" pitchFamily="34" charset="0"/>
              </a:rPr>
              <a:t>S(n–1)</a:t>
            </a:r>
            <a:r>
              <a:rPr lang="en-US" sz="2600" noProof="1">
                <a:latin typeface="+mj-lt"/>
                <a:cs typeface="Tahoma" pitchFamily="34" charset="0"/>
              </a:rPr>
              <a:t>.</a:t>
            </a:r>
          </a:p>
          <a:p>
            <a:pPr lvl="1" algn="just">
              <a:defRPr/>
            </a:pPr>
            <a:endParaRPr lang="en-US" sz="1200" noProof="1">
              <a:latin typeface="+mj-lt"/>
              <a:cs typeface="Tahoma" pitchFamily="34" charset="0"/>
            </a:endParaRPr>
          </a:p>
          <a:p>
            <a:pPr>
              <a:buFont typeface="Wingdings" pitchFamily="2" charset="2"/>
              <a:buChar char="v"/>
              <a:defRPr/>
            </a:pPr>
            <a:r>
              <a:rPr lang="en-US" sz="2600" kern="0" noProof="1">
                <a:solidFill>
                  <a:srgbClr val="0070C0"/>
                </a:solidFill>
                <a:latin typeface="+mj-lt"/>
                <a:cs typeface="Tahoma" pitchFamily="34" charset="0"/>
              </a:rPr>
              <a:t> </a:t>
            </a:r>
            <a:r>
              <a:rPr lang="en-US" sz="2600" b="1" kern="0" noProof="1">
                <a:solidFill>
                  <a:srgbClr val="0070C0"/>
                </a:solidFill>
                <a:latin typeface="+mj-lt"/>
                <a:cs typeface="Tahoma" pitchFamily="34" charset="0"/>
              </a:rPr>
              <a:t>2 điều kiện quan trọng</a:t>
            </a:r>
          </a:p>
          <a:p>
            <a:pPr lvl="1">
              <a:buFont typeface="Wingdings" pitchFamily="2" charset="2"/>
              <a:buChar char="Ø"/>
              <a:defRPr/>
            </a:pPr>
            <a:r>
              <a:rPr lang="en-US" sz="2600" noProof="1">
                <a:latin typeface="+mj-lt"/>
                <a:cs typeface="Tahoma" pitchFamily="34" charset="0"/>
              </a:rPr>
              <a:t> Tồn tại bước đệ quy.</a:t>
            </a:r>
          </a:p>
          <a:p>
            <a:pPr lvl="1">
              <a:buFont typeface="Wingdings" pitchFamily="2" charset="2"/>
              <a:buChar char="Ø"/>
              <a:defRPr/>
            </a:pPr>
            <a:r>
              <a:rPr lang="en-US" sz="2600" noProof="1">
                <a:latin typeface="+mj-lt"/>
                <a:cs typeface="Tahoma" pitchFamily="34" charset="0"/>
              </a:rPr>
              <a:t> Điều kiện dừng.</a:t>
            </a:r>
          </a:p>
        </p:txBody>
      </p:sp>
      <p:sp>
        <p:nvSpPr>
          <p:cNvPr id="67" name="Freeform 5"/>
          <p:cNvSpPr>
            <a:spLocks/>
          </p:cNvSpPr>
          <p:nvPr/>
        </p:nvSpPr>
        <p:spPr bwMode="gray">
          <a:xfrm>
            <a:off x="831646" y="3394385"/>
            <a:ext cx="758825" cy="1108075"/>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339966"/>
              </a:gs>
              <a:gs pos="100000">
                <a:srgbClr val="339966">
                  <a:gamma/>
                  <a:shade val="46275"/>
                  <a:invGamma/>
                </a:srgbClr>
              </a:gs>
            </a:gsLst>
            <a:lin ang="5400000" scaled="1"/>
          </a:gradFill>
          <a:ln w="0">
            <a:noFill/>
            <a:prstDash val="solid"/>
            <a:round/>
            <a:headEnd/>
            <a:tailEnd/>
          </a:ln>
        </p:spPr>
        <p:txBody>
          <a:bodyPr/>
          <a:lstStyle/>
          <a:p>
            <a:pPr>
              <a:defRPr/>
            </a:pPr>
            <a:endParaRPr lang="en-US" kern="0" noProof="1">
              <a:solidFill>
                <a:sysClr val="windowText" lastClr="000000"/>
              </a:solidFill>
              <a:latin typeface="Arial" charset="0"/>
            </a:endParaRPr>
          </a:p>
        </p:txBody>
      </p:sp>
      <p:sp>
        <p:nvSpPr>
          <p:cNvPr id="68" name="Freeform 6"/>
          <p:cNvSpPr>
            <a:spLocks/>
          </p:cNvSpPr>
          <p:nvPr/>
        </p:nvSpPr>
        <p:spPr bwMode="gray">
          <a:xfrm rot="7200000">
            <a:off x="1669845" y="2824472"/>
            <a:ext cx="774700" cy="1085850"/>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92C331"/>
              </a:gs>
              <a:gs pos="100000">
                <a:srgbClr val="92C331">
                  <a:gamma/>
                  <a:shade val="46275"/>
                  <a:invGamma/>
                </a:srgbClr>
              </a:gs>
            </a:gsLst>
            <a:lin ang="5400000" scaled="1"/>
          </a:gradFill>
          <a:ln w="0">
            <a:noFill/>
            <a:prstDash val="solid"/>
            <a:round/>
            <a:headEnd/>
            <a:tailEnd/>
          </a:ln>
        </p:spPr>
        <p:txBody>
          <a:bodyPr/>
          <a:lstStyle/>
          <a:p>
            <a:pPr>
              <a:defRPr/>
            </a:pPr>
            <a:endParaRPr lang="en-US" kern="0" noProof="1">
              <a:solidFill>
                <a:sysClr val="windowText" lastClr="000000"/>
              </a:solidFill>
              <a:latin typeface="Arial" charset="0"/>
            </a:endParaRPr>
          </a:p>
        </p:txBody>
      </p:sp>
      <p:grpSp>
        <p:nvGrpSpPr>
          <p:cNvPr id="2" name="Group 83"/>
          <p:cNvGrpSpPr>
            <a:grpSpLocks/>
          </p:cNvGrpSpPr>
          <p:nvPr/>
        </p:nvGrpSpPr>
        <p:grpSpPr bwMode="auto">
          <a:xfrm>
            <a:off x="858634" y="2794310"/>
            <a:ext cx="1247775" cy="1173163"/>
            <a:chOff x="567355" y="4280966"/>
            <a:chExt cx="1247210" cy="1172908"/>
          </a:xfrm>
        </p:grpSpPr>
        <p:sp>
          <p:nvSpPr>
            <p:cNvPr id="70" name="AutoShape 8"/>
            <p:cNvSpPr>
              <a:spLocks noChangeArrowheads="1"/>
            </p:cNvSpPr>
            <p:nvPr/>
          </p:nvSpPr>
          <p:spPr bwMode="gray">
            <a:xfrm rot="12600000">
              <a:off x="567355" y="5111049"/>
              <a:ext cx="756894" cy="342825"/>
            </a:xfrm>
            <a:prstGeom prst="triangle">
              <a:avLst>
                <a:gd name="adj" fmla="val 50000"/>
              </a:avLst>
            </a:prstGeom>
            <a:solidFill>
              <a:srgbClr val="92C331"/>
            </a:solidFill>
            <a:ln w="9525" algn="ctr">
              <a:noFill/>
              <a:miter lim="800000"/>
              <a:headEnd/>
              <a:tailEnd/>
            </a:ln>
            <a:effectLst/>
          </p:spPr>
          <p:txBody>
            <a:bodyPr wrap="none" anchor="ctr"/>
            <a:lstStyle/>
            <a:p>
              <a:pPr>
                <a:defRPr/>
              </a:pPr>
              <a:endParaRPr lang="en-US" kern="0" noProof="1">
                <a:solidFill>
                  <a:sysClr val="windowText" lastClr="000000"/>
                </a:solidFill>
                <a:latin typeface="Arial" charset="0"/>
              </a:endParaRPr>
            </a:p>
          </p:txBody>
        </p:sp>
        <p:sp>
          <p:nvSpPr>
            <p:cNvPr id="71" name="Freeform 9"/>
            <p:cNvSpPr>
              <a:spLocks/>
            </p:cNvSpPr>
            <p:nvPr/>
          </p:nvSpPr>
          <p:spPr bwMode="gray">
            <a:xfrm rot="7200000">
              <a:off x="744180" y="4677011"/>
              <a:ext cx="853889" cy="423671"/>
            </a:xfrm>
            <a:custGeom>
              <a:avLst/>
              <a:gdLst/>
              <a:ahLst/>
              <a:cxnLst>
                <a:cxn ang="0">
                  <a:pos x="750" y="0"/>
                </a:cxn>
                <a:cxn ang="0">
                  <a:pos x="0" y="0"/>
                </a:cxn>
                <a:cxn ang="0">
                  <a:pos x="2" y="194"/>
                </a:cxn>
                <a:cxn ang="0">
                  <a:pos x="28" y="378"/>
                </a:cxn>
                <a:cxn ang="0">
                  <a:pos x="750" y="378"/>
                </a:cxn>
                <a:cxn ang="0">
                  <a:pos x="750" y="0"/>
                </a:cxn>
                <a:cxn ang="0">
                  <a:pos x="750" y="0"/>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92C331"/>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sp>
          <p:nvSpPr>
            <p:cNvPr id="72" name="Freeform 10"/>
            <p:cNvSpPr>
              <a:spLocks/>
            </p:cNvSpPr>
            <p:nvPr/>
          </p:nvSpPr>
          <p:spPr bwMode="gray">
            <a:xfrm rot="7200000">
              <a:off x="1339282" y="4158032"/>
              <a:ext cx="352348" cy="598217"/>
            </a:xfrm>
            <a:custGeom>
              <a:avLst/>
              <a:gdLst/>
              <a:ahLst/>
              <a:cxnLst>
                <a:cxn ang="0">
                  <a:pos x="495" y="285"/>
                </a:cxn>
                <a:cxn ang="0">
                  <a:pos x="495" y="971"/>
                </a:cxn>
                <a:cxn ang="0">
                  <a:pos x="462" y="964"/>
                </a:cxn>
                <a:cxn ang="0">
                  <a:pos x="430" y="953"/>
                </a:cxn>
                <a:cxn ang="0">
                  <a:pos x="401" y="931"/>
                </a:cxn>
                <a:cxn ang="0">
                  <a:pos x="372" y="898"/>
                </a:cxn>
                <a:cxn ang="0">
                  <a:pos x="339" y="855"/>
                </a:cxn>
                <a:cxn ang="0">
                  <a:pos x="306" y="801"/>
                </a:cxn>
                <a:cxn ang="0">
                  <a:pos x="270" y="732"/>
                </a:cxn>
                <a:cxn ang="0">
                  <a:pos x="227" y="648"/>
                </a:cxn>
                <a:cxn ang="0">
                  <a:pos x="183" y="554"/>
                </a:cxn>
                <a:cxn ang="0">
                  <a:pos x="129" y="438"/>
                </a:cxn>
                <a:cxn ang="0">
                  <a:pos x="96" y="369"/>
                </a:cxn>
                <a:cxn ang="0">
                  <a:pos x="29" y="211"/>
                </a:cxn>
                <a:cxn ang="0">
                  <a:pos x="2" y="127"/>
                </a:cxn>
                <a:cxn ang="0">
                  <a:pos x="0" y="60"/>
                </a:cxn>
                <a:cxn ang="0">
                  <a:pos x="15" y="0"/>
                </a:cxn>
                <a:cxn ang="0">
                  <a:pos x="15" y="43"/>
                </a:cxn>
                <a:cxn ang="0">
                  <a:pos x="15" y="72"/>
                </a:cxn>
                <a:cxn ang="0">
                  <a:pos x="15" y="99"/>
                </a:cxn>
                <a:cxn ang="0">
                  <a:pos x="18" y="126"/>
                </a:cxn>
                <a:cxn ang="0">
                  <a:pos x="29" y="162"/>
                </a:cxn>
                <a:cxn ang="0">
                  <a:pos x="53" y="198"/>
                </a:cxn>
                <a:cxn ang="0">
                  <a:pos x="85" y="231"/>
                </a:cxn>
                <a:cxn ang="0">
                  <a:pos x="125" y="260"/>
                </a:cxn>
                <a:cxn ang="0">
                  <a:pos x="180" y="278"/>
                </a:cxn>
                <a:cxn ang="0">
                  <a:pos x="245" y="282"/>
                </a:cxn>
                <a:cxn ang="0">
                  <a:pos x="495" y="28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92C331"/>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grpSp>
      <p:sp>
        <p:nvSpPr>
          <p:cNvPr id="73" name="Freeform 11"/>
          <p:cNvSpPr>
            <a:spLocks/>
          </p:cNvSpPr>
          <p:nvPr/>
        </p:nvSpPr>
        <p:spPr bwMode="gray">
          <a:xfrm rot="14400000">
            <a:off x="1735728" y="3884129"/>
            <a:ext cx="776287" cy="1089025"/>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7E88E4"/>
              </a:gs>
              <a:gs pos="100000">
                <a:srgbClr val="7E88E4">
                  <a:gamma/>
                  <a:shade val="46275"/>
                  <a:invGamma/>
                </a:srgbClr>
              </a:gs>
            </a:gsLst>
            <a:lin ang="5400000" scaled="1"/>
          </a:gradFill>
          <a:ln w="0">
            <a:noFill/>
            <a:prstDash val="solid"/>
            <a:round/>
            <a:headEnd/>
            <a:tailEnd/>
          </a:ln>
        </p:spPr>
        <p:txBody>
          <a:bodyPr/>
          <a:lstStyle/>
          <a:p>
            <a:pPr>
              <a:defRPr/>
            </a:pPr>
            <a:endParaRPr lang="en-US" kern="0" noProof="1">
              <a:solidFill>
                <a:sysClr val="windowText" lastClr="000000"/>
              </a:solidFill>
              <a:latin typeface="Arial" charset="0"/>
            </a:endParaRPr>
          </a:p>
        </p:txBody>
      </p:sp>
      <p:grpSp>
        <p:nvGrpSpPr>
          <p:cNvPr id="3" name="Group 100"/>
          <p:cNvGrpSpPr>
            <a:grpSpLocks/>
          </p:cNvGrpSpPr>
          <p:nvPr/>
        </p:nvGrpSpPr>
        <p:grpSpPr bwMode="auto">
          <a:xfrm>
            <a:off x="1827008" y="3327709"/>
            <a:ext cx="1085850" cy="1244600"/>
            <a:chOff x="1242197" y="3126131"/>
            <a:chExt cx="1085034" cy="1243653"/>
          </a:xfrm>
        </p:grpSpPr>
        <p:sp>
          <p:nvSpPr>
            <p:cNvPr id="75" name="AutoShape 13"/>
            <p:cNvSpPr>
              <a:spLocks noChangeArrowheads="1"/>
            </p:cNvSpPr>
            <p:nvPr/>
          </p:nvSpPr>
          <p:spPr bwMode="gray">
            <a:xfrm rot="19800000">
              <a:off x="1242197" y="3126131"/>
              <a:ext cx="753495" cy="341053"/>
            </a:xfrm>
            <a:prstGeom prst="triangle">
              <a:avLst>
                <a:gd name="adj" fmla="val 50000"/>
              </a:avLst>
            </a:prstGeom>
            <a:solidFill>
              <a:srgbClr val="7E88E4"/>
            </a:solidFill>
            <a:ln w="9525" algn="ctr">
              <a:noFill/>
              <a:miter lim="800000"/>
              <a:headEnd/>
              <a:tailEnd/>
            </a:ln>
            <a:effectLst/>
          </p:spPr>
          <p:txBody>
            <a:bodyPr wrap="none" anchor="ctr"/>
            <a:lstStyle/>
            <a:p>
              <a:pPr>
                <a:defRPr/>
              </a:pPr>
              <a:endParaRPr lang="en-US" kern="0" noProof="1">
                <a:solidFill>
                  <a:sysClr val="windowText" lastClr="000000"/>
                </a:solidFill>
                <a:latin typeface="Arial" charset="0"/>
              </a:endParaRPr>
            </a:p>
          </p:txBody>
        </p:sp>
        <p:sp>
          <p:nvSpPr>
            <p:cNvPr id="76" name="Freeform 14"/>
            <p:cNvSpPr>
              <a:spLocks/>
            </p:cNvSpPr>
            <p:nvPr/>
          </p:nvSpPr>
          <p:spPr bwMode="gray">
            <a:xfrm rot="14400000">
              <a:off x="1403211" y="3482252"/>
              <a:ext cx="855012" cy="421958"/>
            </a:xfrm>
            <a:custGeom>
              <a:avLst/>
              <a:gdLst/>
              <a:ahLst/>
              <a:cxnLst>
                <a:cxn ang="0">
                  <a:pos x="750" y="0"/>
                </a:cxn>
                <a:cxn ang="0">
                  <a:pos x="0" y="0"/>
                </a:cxn>
                <a:cxn ang="0">
                  <a:pos x="2" y="194"/>
                </a:cxn>
                <a:cxn ang="0">
                  <a:pos x="28" y="378"/>
                </a:cxn>
                <a:cxn ang="0">
                  <a:pos x="750" y="378"/>
                </a:cxn>
                <a:cxn ang="0">
                  <a:pos x="750" y="0"/>
                </a:cxn>
                <a:cxn ang="0">
                  <a:pos x="750" y="0"/>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7E88E4"/>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sp>
          <p:nvSpPr>
            <p:cNvPr id="77" name="Freeform 15"/>
            <p:cNvSpPr>
              <a:spLocks/>
            </p:cNvSpPr>
            <p:nvPr/>
          </p:nvSpPr>
          <p:spPr bwMode="gray">
            <a:xfrm rot="14400000">
              <a:off x="1873549" y="3916102"/>
              <a:ext cx="309326" cy="598038"/>
            </a:xfrm>
            <a:custGeom>
              <a:avLst/>
              <a:gdLst/>
              <a:ahLst/>
              <a:cxnLst>
                <a:cxn ang="0">
                  <a:pos x="495" y="285"/>
                </a:cxn>
                <a:cxn ang="0">
                  <a:pos x="495" y="971"/>
                </a:cxn>
                <a:cxn ang="0">
                  <a:pos x="462" y="964"/>
                </a:cxn>
                <a:cxn ang="0">
                  <a:pos x="430" y="953"/>
                </a:cxn>
                <a:cxn ang="0">
                  <a:pos x="401" y="931"/>
                </a:cxn>
                <a:cxn ang="0">
                  <a:pos x="372" y="898"/>
                </a:cxn>
                <a:cxn ang="0">
                  <a:pos x="339" y="855"/>
                </a:cxn>
                <a:cxn ang="0">
                  <a:pos x="306" y="801"/>
                </a:cxn>
                <a:cxn ang="0">
                  <a:pos x="270" y="732"/>
                </a:cxn>
                <a:cxn ang="0">
                  <a:pos x="227" y="648"/>
                </a:cxn>
                <a:cxn ang="0">
                  <a:pos x="183" y="554"/>
                </a:cxn>
                <a:cxn ang="0">
                  <a:pos x="129" y="438"/>
                </a:cxn>
                <a:cxn ang="0">
                  <a:pos x="96" y="369"/>
                </a:cxn>
                <a:cxn ang="0">
                  <a:pos x="29" y="211"/>
                </a:cxn>
                <a:cxn ang="0">
                  <a:pos x="2" y="127"/>
                </a:cxn>
                <a:cxn ang="0">
                  <a:pos x="0" y="60"/>
                </a:cxn>
                <a:cxn ang="0">
                  <a:pos x="15" y="0"/>
                </a:cxn>
                <a:cxn ang="0">
                  <a:pos x="15" y="43"/>
                </a:cxn>
                <a:cxn ang="0">
                  <a:pos x="15" y="72"/>
                </a:cxn>
                <a:cxn ang="0">
                  <a:pos x="15" y="99"/>
                </a:cxn>
                <a:cxn ang="0">
                  <a:pos x="18" y="126"/>
                </a:cxn>
                <a:cxn ang="0">
                  <a:pos x="29" y="162"/>
                </a:cxn>
                <a:cxn ang="0">
                  <a:pos x="53" y="198"/>
                </a:cxn>
                <a:cxn ang="0">
                  <a:pos x="85" y="231"/>
                </a:cxn>
                <a:cxn ang="0">
                  <a:pos x="125" y="260"/>
                </a:cxn>
                <a:cxn ang="0">
                  <a:pos x="180" y="278"/>
                </a:cxn>
                <a:cxn ang="0">
                  <a:pos x="245" y="282"/>
                </a:cxn>
                <a:cxn ang="0">
                  <a:pos x="495" y="28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7E88E4"/>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grpSp>
      <p:grpSp>
        <p:nvGrpSpPr>
          <p:cNvPr id="5" name="Group 99"/>
          <p:cNvGrpSpPr>
            <a:grpSpLocks/>
          </p:cNvGrpSpPr>
          <p:nvPr/>
        </p:nvGrpSpPr>
        <p:grpSpPr bwMode="auto">
          <a:xfrm>
            <a:off x="826883" y="4077010"/>
            <a:ext cx="1308100" cy="792163"/>
            <a:chOff x="223600" y="3882606"/>
            <a:chExt cx="1308248" cy="792153"/>
          </a:xfrm>
        </p:grpSpPr>
        <p:sp>
          <p:nvSpPr>
            <p:cNvPr id="79" name="Freeform 17"/>
            <p:cNvSpPr>
              <a:spLocks/>
            </p:cNvSpPr>
            <p:nvPr/>
          </p:nvSpPr>
          <p:spPr bwMode="gray">
            <a:xfrm>
              <a:off x="223600" y="3882606"/>
              <a:ext cx="304834" cy="623880"/>
            </a:xfrm>
            <a:custGeom>
              <a:avLst/>
              <a:gdLst/>
              <a:ahLst/>
              <a:cxnLst>
                <a:cxn ang="0">
                  <a:pos x="495" y="285"/>
                </a:cxn>
                <a:cxn ang="0">
                  <a:pos x="495" y="971"/>
                </a:cxn>
                <a:cxn ang="0">
                  <a:pos x="462" y="964"/>
                </a:cxn>
                <a:cxn ang="0">
                  <a:pos x="430" y="953"/>
                </a:cxn>
                <a:cxn ang="0">
                  <a:pos x="401" y="931"/>
                </a:cxn>
                <a:cxn ang="0">
                  <a:pos x="372" y="898"/>
                </a:cxn>
                <a:cxn ang="0">
                  <a:pos x="339" y="855"/>
                </a:cxn>
                <a:cxn ang="0">
                  <a:pos x="306" y="801"/>
                </a:cxn>
                <a:cxn ang="0">
                  <a:pos x="270" y="732"/>
                </a:cxn>
                <a:cxn ang="0">
                  <a:pos x="227" y="648"/>
                </a:cxn>
                <a:cxn ang="0">
                  <a:pos x="183" y="554"/>
                </a:cxn>
                <a:cxn ang="0">
                  <a:pos x="129" y="438"/>
                </a:cxn>
                <a:cxn ang="0">
                  <a:pos x="96" y="369"/>
                </a:cxn>
                <a:cxn ang="0">
                  <a:pos x="29" y="211"/>
                </a:cxn>
                <a:cxn ang="0">
                  <a:pos x="2" y="127"/>
                </a:cxn>
                <a:cxn ang="0">
                  <a:pos x="0" y="60"/>
                </a:cxn>
                <a:cxn ang="0">
                  <a:pos x="15" y="0"/>
                </a:cxn>
                <a:cxn ang="0">
                  <a:pos x="15" y="43"/>
                </a:cxn>
                <a:cxn ang="0">
                  <a:pos x="15" y="72"/>
                </a:cxn>
                <a:cxn ang="0">
                  <a:pos x="15" y="99"/>
                </a:cxn>
                <a:cxn ang="0">
                  <a:pos x="18" y="126"/>
                </a:cxn>
                <a:cxn ang="0">
                  <a:pos x="29" y="162"/>
                </a:cxn>
                <a:cxn ang="0">
                  <a:pos x="53" y="198"/>
                </a:cxn>
                <a:cxn ang="0">
                  <a:pos x="85" y="231"/>
                </a:cxn>
                <a:cxn ang="0">
                  <a:pos x="125" y="260"/>
                </a:cxn>
                <a:cxn ang="0">
                  <a:pos x="180" y="278"/>
                </a:cxn>
                <a:cxn ang="0">
                  <a:pos x="245" y="282"/>
                </a:cxn>
                <a:cxn ang="0">
                  <a:pos x="495" y="28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339966"/>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sp>
          <p:nvSpPr>
            <p:cNvPr id="80" name="AutoShape 18"/>
            <p:cNvSpPr>
              <a:spLocks noChangeArrowheads="1"/>
            </p:cNvSpPr>
            <p:nvPr/>
          </p:nvSpPr>
          <p:spPr bwMode="gray">
            <a:xfrm rot="5400000">
              <a:off x="971446" y="4114357"/>
              <a:ext cx="785803" cy="335001"/>
            </a:xfrm>
            <a:prstGeom prst="triangle">
              <a:avLst>
                <a:gd name="adj" fmla="val 50000"/>
              </a:avLst>
            </a:prstGeom>
            <a:solidFill>
              <a:srgbClr val="339966"/>
            </a:solidFill>
            <a:ln w="9525" algn="ctr">
              <a:noFill/>
              <a:miter lim="800000"/>
              <a:headEnd/>
              <a:tailEnd/>
            </a:ln>
            <a:effectLst/>
          </p:spPr>
          <p:txBody>
            <a:bodyPr wrap="none" anchor="ctr"/>
            <a:lstStyle/>
            <a:p>
              <a:pPr>
                <a:defRPr/>
              </a:pPr>
              <a:endParaRPr lang="en-US" kern="0" noProof="1">
                <a:solidFill>
                  <a:sysClr val="windowText" lastClr="000000"/>
                </a:solidFill>
                <a:latin typeface="Arial" charset="0"/>
              </a:endParaRPr>
            </a:p>
          </p:txBody>
        </p:sp>
        <p:sp>
          <p:nvSpPr>
            <p:cNvPr id="81" name="Freeform 19"/>
            <p:cNvSpPr>
              <a:spLocks/>
            </p:cNvSpPr>
            <p:nvPr/>
          </p:nvSpPr>
          <p:spPr bwMode="gray">
            <a:xfrm>
              <a:off x="498268" y="4066754"/>
              <a:ext cx="838295" cy="441319"/>
            </a:xfrm>
            <a:custGeom>
              <a:avLst/>
              <a:gdLst/>
              <a:ahLst/>
              <a:cxnLst>
                <a:cxn ang="0">
                  <a:pos x="750" y="0"/>
                </a:cxn>
                <a:cxn ang="0">
                  <a:pos x="0" y="0"/>
                </a:cxn>
                <a:cxn ang="0">
                  <a:pos x="2" y="194"/>
                </a:cxn>
                <a:cxn ang="0">
                  <a:pos x="28" y="378"/>
                </a:cxn>
                <a:cxn ang="0">
                  <a:pos x="750" y="378"/>
                </a:cxn>
                <a:cxn ang="0">
                  <a:pos x="750" y="0"/>
                </a:cxn>
                <a:cxn ang="0">
                  <a:pos x="750" y="0"/>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339966"/>
            </a:solidFill>
            <a:ln w="0">
              <a:noFill/>
              <a:prstDash val="solid"/>
              <a:round/>
              <a:headEnd/>
              <a:tailEnd/>
            </a:ln>
          </p:spPr>
          <p:txBody>
            <a:bodyPr/>
            <a:lstStyle/>
            <a:p>
              <a:pPr>
                <a:defRPr/>
              </a:pPr>
              <a:endParaRPr lang="en-US" kern="0" noProof="1">
                <a:solidFill>
                  <a:sysClr val="windowText" lastClr="000000"/>
                </a:solidFill>
                <a:latin typeface="Arial" charset="0"/>
              </a:endParaRPr>
            </a:p>
          </p:txBody>
        </p:sp>
      </p:grpSp>
      <p:sp>
        <p:nvSpPr>
          <p:cNvPr id="20" name="AutoShape 6"/>
          <p:cNvSpPr>
            <a:spLocks noChangeArrowheads="1"/>
          </p:cNvSpPr>
          <p:nvPr/>
        </p:nvSpPr>
        <p:spPr bwMode="gray">
          <a:xfrm>
            <a:off x="1365045" y="3622984"/>
            <a:ext cx="914400" cy="457200"/>
          </a:xfrm>
          <a:prstGeom prst="roundRect">
            <a:avLst>
              <a:gd name="adj" fmla="val 16667"/>
            </a:avLst>
          </a:prstGeom>
          <a:noFill/>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3600" b="1" noProof="1">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Đệ quy</a:t>
            </a:r>
          </a:p>
        </p:txBody>
      </p:sp>
      <p:sp>
        <p:nvSpPr>
          <p:cNvPr id="4" name="Chỗ dành sẵn cho Ngày tháng 3">
            <a:extLst>
              <a:ext uri="{FF2B5EF4-FFF2-40B4-BE49-F238E27FC236}">
                <a16:creationId xmlns:a16="http://schemas.microsoft.com/office/drawing/2014/main" id="{588DD352-C79C-4913-B6FE-75FCA52AF612}"/>
              </a:ext>
            </a:extLst>
          </p:cNvPr>
          <p:cNvSpPr>
            <a:spLocks noGrp="1"/>
          </p:cNvSpPr>
          <p:nvPr>
            <p:ph type="dt" sz="half" idx="10"/>
          </p:nvPr>
        </p:nvSpPr>
        <p:spPr/>
        <p:txBody>
          <a:bodyPr/>
          <a:lstStyle/>
          <a:p>
            <a:fld id="{290AB339-696D-4DD4-8A32-7CA9E6FAA2FA}" type="datetime1">
              <a:rPr lang="vi-VN" noProof="1" smtClean="0"/>
              <a:t>04/01/2021</a:t>
            </a:fld>
            <a:endParaRPr lang="en-US" noProof="1"/>
          </a:p>
        </p:txBody>
      </p:sp>
      <p:sp>
        <p:nvSpPr>
          <p:cNvPr id="7" name="Chỗ dành sẵn cho Số hiệu Bản chiếu 6">
            <a:extLst>
              <a:ext uri="{FF2B5EF4-FFF2-40B4-BE49-F238E27FC236}">
                <a16:creationId xmlns:a16="http://schemas.microsoft.com/office/drawing/2014/main" id="{77C1EA2E-2C81-47DE-8B09-40EC652C98A8}"/>
              </a:ext>
            </a:extLst>
          </p:cNvPr>
          <p:cNvSpPr>
            <a:spLocks noGrp="1"/>
          </p:cNvSpPr>
          <p:nvPr>
            <p:ph type="sldNum" sz="quarter" idx="12"/>
          </p:nvPr>
        </p:nvSpPr>
        <p:spPr/>
        <p:txBody>
          <a:bodyPr/>
          <a:lstStyle/>
          <a:p>
            <a:fld id="{796B6B1B-CD97-412B-A8B6-A4AEE95B13DD}" type="slidenum">
              <a:rPr lang="en-US" noProof="1" smtClean="0"/>
              <a:t>108</a:t>
            </a:fld>
            <a:endParaRPr lang="en-US" noProof="1"/>
          </a:p>
        </p:txBody>
      </p:sp>
    </p:spTree>
    <p:extLst>
      <p:ext uri="{BB962C8B-B14F-4D97-AF65-F5344CB8AC3E}">
        <p14:creationId xmlns:p14="http://schemas.microsoft.com/office/powerpoint/2010/main" val="21541598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22" presetClass="entr" presetSubtype="4"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22" presetClass="entr" presetSubtype="1"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up)">
                                      <p:cBhvr>
                                        <p:cTn id="13" dur="500"/>
                                        <p:tgtEl>
                                          <p:spTgt spid="67"/>
                                        </p:tgtEl>
                                      </p:cBhvr>
                                    </p:animEffect>
                                  </p:childTnLst>
                                </p:cTn>
                              </p:par>
                            </p:childTnLst>
                          </p:cTn>
                        </p:par>
                        <p:par>
                          <p:cTn id="14" fill="hold" nodeType="after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par>
                                <p:cTn id="21" presetID="2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nodeType="afterGroup">
                            <p:stCondLst>
                              <p:cond delay="1000"/>
                            </p:stCondLst>
                            <p:childTnLst>
                              <p:par>
                                <p:cTn id="25" presetID="53"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par>
                          <p:cTn id="30" fill="hold" nodeType="afterGroup">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nodeType="afterGroup">
                            <p:stCondLst>
                              <p:cond delay="2500"/>
                            </p:stCondLst>
                            <p:childTnLst>
                              <p:par>
                                <p:cTn id="40" presetID="10" presetClass="entr" presetSubtype="0" fill="hold" nodeType="after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3" end="3"/>
                                            </p:txEl>
                                          </p:spTgt>
                                        </p:tgtEl>
                                        <p:attrNameLst>
                                          <p:attrName>style.visibility</p:attrName>
                                        </p:attrNameLst>
                                      </p:cBhvr>
                                      <p:to>
                                        <p:strVal val="visible"/>
                                      </p:to>
                                    </p:set>
                                    <p:animEffect transition="in" filter="fade">
                                      <p:cBhvr>
                                        <p:cTn id="47" dur="500"/>
                                        <p:tgtEl>
                                          <p:spTgt spid="1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xEl>
                                              <p:pRg st="1" end="1"/>
                                            </p:txEl>
                                          </p:spTgt>
                                        </p:tgtEl>
                                        <p:attrNameLst>
                                          <p:attrName>style.visibility</p:attrName>
                                        </p:attrNameLst>
                                      </p:cBhvr>
                                      <p:to>
                                        <p:strVal val="visible"/>
                                      </p:to>
                                    </p:set>
                                    <p:animEffect transition="in" filter="fade">
                                      <p:cBhvr>
                                        <p:cTn id="52" dur="500"/>
                                        <p:tgtEl>
                                          <p:spTgt spid="12">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xEl>
                                              <p:pRg st="4" end="4"/>
                                            </p:txEl>
                                          </p:spTgt>
                                        </p:tgtEl>
                                        <p:attrNameLst>
                                          <p:attrName>style.visibility</p:attrName>
                                        </p:attrNameLst>
                                      </p:cBhvr>
                                      <p:to>
                                        <p:strVal val="visible"/>
                                      </p:to>
                                    </p:set>
                                    <p:animEffect transition="in" filter="fade">
                                      <p:cBhvr>
                                        <p:cTn id="55" dur="500"/>
                                        <p:tgtEl>
                                          <p:spTgt spid="12">
                                            <p:txEl>
                                              <p:pRg st="4" end="4"/>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2">
                                            <p:txEl>
                                              <p:pRg st="6" end="6"/>
                                            </p:txEl>
                                          </p:spTgt>
                                        </p:tgtEl>
                                        <p:attrNameLst>
                                          <p:attrName>style.visibility</p:attrName>
                                        </p:attrNameLst>
                                      </p:cBhvr>
                                      <p:to>
                                        <p:strVal val="visible"/>
                                      </p:to>
                                    </p:set>
                                    <p:animEffect transition="in" filter="fade">
                                      <p:cBhvr>
                                        <p:cTn id="60" dur="500"/>
                                        <p:tgtEl>
                                          <p:spTgt spid="12">
                                            <p:txEl>
                                              <p:pRg st="6" end="6"/>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xEl>
                                              <p:pRg st="7" end="7"/>
                                            </p:txEl>
                                          </p:spTgt>
                                        </p:tgtEl>
                                        <p:attrNameLst>
                                          <p:attrName>style.visibility</p:attrName>
                                        </p:attrNameLst>
                                      </p:cBhvr>
                                      <p:to>
                                        <p:strVal val="visible"/>
                                      </p:to>
                                    </p:set>
                                    <p:animEffect transition="in" filter="fade">
                                      <p:cBhvr>
                                        <p:cTn id="63" dur="500"/>
                                        <p:tgtEl>
                                          <p:spTgt spid="12">
                                            <p:txEl>
                                              <p:pRg st="7" end="7"/>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2">
                                            <p:txEl>
                                              <p:pRg st="8" end="8"/>
                                            </p:txEl>
                                          </p:spTgt>
                                        </p:tgtEl>
                                        <p:attrNameLst>
                                          <p:attrName>style.visibility</p:attrName>
                                        </p:attrNameLst>
                                      </p:cBhvr>
                                      <p:to>
                                        <p:strVal val="visible"/>
                                      </p:to>
                                    </p:set>
                                    <p:animEffect transition="in" filter="fade">
                                      <p:cBhvr>
                                        <p:cTn id="66"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Trường hợp cơ bản (Basic case)</a:t>
            </a:r>
            <a:r>
              <a:rPr lang="vi-VN" noProof="1"/>
              <a:t> là một input đủ nhỏ để ta có thể giải quyết vấn đề mà không cần lời gọi đệ quy.</a:t>
            </a:r>
          </a:p>
        </p:txBody>
      </p:sp>
      <p:sp>
        <p:nvSpPr>
          <p:cNvPr id="2" name="Title 1"/>
          <p:cNvSpPr>
            <a:spLocks noGrp="1"/>
          </p:cNvSpPr>
          <p:nvPr>
            <p:ph type="title"/>
          </p:nvPr>
        </p:nvSpPr>
        <p:spPr/>
        <p:txBody>
          <a:bodyPr/>
          <a:lstStyle/>
          <a:p>
            <a:r>
              <a:rPr lang="vi-VN" noProof="1"/>
              <a:t>Điều kiện dừng</a:t>
            </a:r>
          </a:p>
        </p:txBody>
      </p:sp>
      <p:sp>
        <p:nvSpPr>
          <p:cNvPr id="7" name="Content Placeholder 2"/>
          <p:cNvSpPr txBox="1">
            <a:spLocks/>
          </p:cNvSpPr>
          <p:nvPr/>
        </p:nvSpPr>
        <p:spPr>
          <a:xfrm>
            <a:off x="1720850" y="893764"/>
            <a:ext cx="8750300" cy="1544637"/>
          </a:xfrm>
          <a:prstGeom prst="rect">
            <a:avLst/>
          </a:prstGeom>
        </p:spPr>
        <p:txBody>
          <a:bodyPr vert="horz" lIns="91440" tIns="45720" rIns="91440" bIns="45720" rtlCol="0">
            <a:normAutofit/>
          </a:bodyPr>
          <a:lstStyle>
            <a:lvl1pPr marL="154305" indent="-128588" algn="l" defTabSz="514350" rtl="0" eaLnBrk="1" latinLnBrk="0" hangingPunct="1">
              <a:lnSpc>
                <a:spcPct val="90000"/>
              </a:lnSpc>
              <a:spcBef>
                <a:spcPts val="1013"/>
              </a:spcBef>
              <a:buSzPct val="80000"/>
              <a:buFont typeface="Arial" pitchFamily="34" charset="0"/>
              <a:buChar char="•"/>
              <a:defRPr sz="2400" kern="1200">
                <a:solidFill>
                  <a:schemeClr val="tx1"/>
                </a:solidFill>
                <a:latin typeface="+mn-lt"/>
                <a:ea typeface="+mn-ea"/>
                <a:cs typeface="+mn-cs"/>
              </a:defRPr>
            </a:lvl1pPr>
            <a:lvl2pPr marL="334328" indent="-128588" algn="l" defTabSz="514350" rtl="0" eaLnBrk="1" latinLnBrk="0" hangingPunct="1">
              <a:lnSpc>
                <a:spcPct val="90000"/>
              </a:lnSpc>
              <a:spcBef>
                <a:spcPts val="563"/>
              </a:spcBef>
              <a:buSzPct val="80000"/>
              <a:buFont typeface="Arial" pitchFamily="34" charset="0"/>
              <a:buChar char="•"/>
              <a:defRPr sz="2200" kern="1200">
                <a:solidFill>
                  <a:schemeClr val="tx1"/>
                </a:solidFill>
                <a:latin typeface="+mn-lt"/>
                <a:ea typeface="+mn-ea"/>
                <a:cs typeface="+mn-cs"/>
              </a:defRPr>
            </a:lvl2pPr>
            <a:lvl3pPr marL="514350" indent="-128588" algn="l" defTabSz="514350" rtl="0" eaLnBrk="1" latinLnBrk="0" hangingPunct="1">
              <a:lnSpc>
                <a:spcPct val="90000"/>
              </a:lnSpc>
              <a:spcBef>
                <a:spcPts val="450"/>
              </a:spcBef>
              <a:buSzPct val="80000"/>
              <a:buFont typeface="Arial" pitchFamily="34" charset="0"/>
              <a:buChar char="•"/>
              <a:defRPr sz="2000" kern="1200">
                <a:solidFill>
                  <a:schemeClr val="tx1"/>
                </a:solidFill>
                <a:latin typeface="+mn-lt"/>
                <a:ea typeface="+mn-ea"/>
                <a:cs typeface="+mn-cs"/>
              </a:defRPr>
            </a:lvl3pPr>
            <a:lvl4pPr marL="694373" indent="-128588" algn="l" defTabSz="514350" rtl="0" eaLnBrk="1" latinLnBrk="0" hangingPunct="1">
              <a:lnSpc>
                <a:spcPct val="90000"/>
              </a:lnSpc>
              <a:spcBef>
                <a:spcPts val="450"/>
              </a:spcBef>
              <a:buSzPct val="80000"/>
              <a:buFont typeface="Arial" pitchFamily="34" charset="0"/>
              <a:buChar char="•"/>
              <a:defRPr sz="1800" kern="1200">
                <a:solidFill>
                  <a:schemeClr val="tx1"/>
                </a:solidFill>
                <a:latin typeface="+mn-lt"/>
                <a:ea typeface="+mn-ea"/>
                <a:cs typeface="+mn-cs"/>
              </a:defRPr>
            </a:lvl4pPr>
            <a:lvl5pPr marL="874395" indent="-128588" algn="l" defTabSz="514350" rtl="0" eaLnBrk="1" latinLnBrk="0" hangingPunct="1">
              <a:lnSpc>
                <a:spcPct val="90000"/>
              </a:lnSpc>
              <a:spcBef>
                <a:spcPts val="450"/>
              </a:spcBef>
              <a:buSzPct val="80000"/>
              <a:buFont typeface="Arial" pitchFamily="34" charset="0"/>
              <a:buChar char="•"/>
              <a:defRPr sz="1600" kern="1200">
                <a:solidFill>
                  <a:schemeClr val="tx1"/>
                </a:solidFill>
                <a:latin typeface="+mn-lt"/>
                <a:ea typeface="+mn-ea"/>
                <a:cs typeface="+mn-cs"/>
              </a:defRPr>
            </a:lvl5pPr>
            <a:lvl6pPr marL="1054418" indent="-128588" algn="l" defTabSz="514350" rtl="0" eaLnBrk="1" latinLnBrk="0" hangingPunct="1">
              <a:lnSpc>
                <a:spcPct val="90000"/>
              </a:lnSpc>
              <a:spcBef>
                <a:spcPts val="450"/>
              </a:spcBef>
              <a:buFont typeface="Arial" pitchFamily="34" charset="0"/>
              <a:buChar char="•"/>
              <a:defRPr sz="788" kern="1200">
                <a:solidFill>
                  <a:schemeClr val="tx1"/>
                </a:solidFill>
                <a:latin typeface="+mn-lt"/>
                <a:ea typeface="+mn-ea"/>
                <a:cs typeface="+mn-cs"/>
              </a:defRPr>
            </a:lvl6pPr>
            <a:lvl7pPr marL="1234440"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7pPr>
            <a:lvl8pPr marL="1414463"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8pPr>
            <a:lvl9pPr marL="1594485"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9pPr>
          </a:lstStyle>
          <a:p>
            <a:endParaRPr lang="vi-VN" altLang="en-US" noProof="1"/>
          </a:p>
        </p:txBody>
      </p:sp>
      <p:sp>
        <p:nvSpPr>
          <p:cNvPr id="8" name="TextBox 7"/>
          <p:cNvSpPr txBox="1">
            <a:spLocks noRot="1" noChangeAspect="1" noMove="1" noResize="1" noEditPoints="1" noAdjustHandles="1" noChangeArrowheads="1" noChangeShapeType="1" noTextEdit="1"/>
          </p:cNvSpPr>
          <p:nvPr/>
        </p:nvSpPr>
        <p:spPr>
          <a:xfrm>
            <a:off x="2767235" y="2604656"/>
            <a:ext cx="3156825" cy="492443"/>
          </a:xfrm>
          <a:prstGeom prst="rect">
            <a:avLst/>
          </a:prstGeom>
          <a:blipFill>
            <a:blip r:embed="rId2"/>
            <a:stretch>
              <a:fillRect/>
            </a:stretch>
          </a:blipFill>
        </p:spPr>
        <p:txBody>
          <a:bodyPr/>
          <a:lstStyle/>
          <a:p>
            <a:pPr>
              <a:defRPr/>
            </a:pPr>
            <a:r>
              <a:rPr lang="vi-VN" noProof="1"/>
              <a:t> </a:t>
            </a:r>
          </a:p>
        </p:txBody>
      </p:sp>
      <p:sp>
        <p:nvSpPr>
          <p:cNvPr id="9" name="TextBox 8"/>
          <p:cNvSpPr txBox="1">
            <a:spLocks noRot="1" noChangeAspect="1" noMove="1" noResize="1" noEditPoints="1" noAdjustHandles="1" noChangeArrowheads="1" noChangeShapeType="1" noTextEdit="1"/>
          </p:cNvSpPr>
          <p:nvPr/>
        </p:nvSpPr>
        <p:spPr>
          <a:xfrm>
            <a:off x="2767235" y="3277121"/>
            <a:ext cx="2117567" cy="492443"/>
          </a:xfrm>
          <a:prstGeom prst="rect">
            <a:avLst/>
          </a:prstGeom>
          <a:blipFill>
            <a:blip r:embed="rId3"/>
            <a:stretch>
              <a:fillRect/>
            </a:stretch>
          </a:blipFill>
        </p:spPr>
        <p:txBody>
          <a:bodyPr/>
          <a:lstStyle/>
          <a:p>
            <a:pPr>
              <a:defRPr/>
            </a:pPr>
            <a:r>
              <a:rPr lang="vi-VN" noProof="1"/>
              <a:t> </a:t>
            </a:r>
          </a:p>
        </p:txBody>
      </p:sp>
      <p:sp>
        <p:nvSpPr>
          <p:cNvPr id="10" name="Right Arrow 9"/>
          <p:cNvSpPr/>
          <p:nvPr/>
        </p:nvSpPr>
        <p:spPr>
          <a:xfrm>
            <a:off x="2079625" y="3394076"/>
            <a:ext cx="534988" cy="265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noProof="1">
              <a:solidFill>
                <a:schemeClr val="tx1"/>
              </a:solidFill>
            </a:endParaRPr>
          </a:p>
        </p:txBody>
      </p:sp>
      <p:sp>
        <p:nvSpPr>
          <p:cNvPr id="11" name="TextBox 10"/>
          <p:cNvSpPr txBox="1">
            <a:spLocks noRot="1" noChangeAspect="1" noMove="1" noResize="1" noEditPoints="1" noAdjustHandles="1" noChangeArrowheads="1" noChangeShapeType="1" noTextEdit="1"/>
          </p:cNvSpPr>
          <p:nvPr/>
        </p:nvSpPr>
        <p:spPr>
          <a:xfrm>
            <a:off x="6234371" y="3277120"/>
            <a:ext cx="1790811" cy="492443"/>
          </a:xfrm>
          <a:prstGeom prst="rect">
            <a:avLst/>
          </a:prstGeom>
          <a:blipFill>
            <a:blip r:embed="rId4"/>
            <a:stretch>
              <a:fillRect/>
            </a:stretch>
          </a:blipFill>
        </p:spPr>
        <p:txBody>
          <a:bodyPr/>
          <a:lstStyle/>
          <a:p>
            <a:pPr>
              <a:defRPr/>
            </a:pPr>
            <a:r>
              <a:rPr lang="vi-VN" noProof="1"/>
              <a:t> </a:t>
            </a:r>
          </a:p>
        </p:txBody>
      </p:sp>
      <p:sp>
        <p:nvSpPr>
          <p:cNvPr id="12" name="Right Arrow 11"/>
          <p:cNvSpPr/>
          <p:nvPr/>
        </p:nvSpPr>
        <p:spPr>
          <a:xfrm>
            <a:off x="5292725" y="3406776"/>
            <a:ext cx="534988" cy="265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noProof="1">
              <a:solidFill>
                <a:schemeClr val="tx1"/>
              </a:solidFill>
            </a:endParaRPr>
          </a:p>
        </p:txBody>
      </p:sp>
      <p:sp>
        <p:nvSpPr>
          <p:cNvPr id="13" name="TextBox 12"/>
          <p:cNvSpPr txBox="1">
            <a:spLocks noRot="1" noChangeAspect="1" noMove="1" noResize="1" noEditPoints="1" noAdjustHandles="1" noChangeArrowheads="1" noChangeShapeType="1" noTextEdit="1"/>
          </p:cNvSpPr>
          <p:nvPr/>
        </p:nvSpPr>
        <p:spPr>
          <a:xfrm>
            <a:off x="2767235" y="4606467"/>
            <a:ext cx="3727495" cy="492443"/>
          </a:xfrm>
          <a:prstGeom prst="rect">
            <a:avLst/>
          </a:prstGeom>
          <a:blipFill>
            <a:blip r:embed="rId5"/>
            <a:stretch>
              <a:fillRect/>
            </a:stretch>
          </a:blipFill>
        </p:spPr>
        <p:txBody>
          <a:bodyPr/>
          <a:lstStyle/>
          <a:p>
            <a:pPr>
              <a:defRPr/>
            </a:pPr>
            <a:r>
              <a:rPr lang="vi-VN" noProof="1"/>
              <a:t> </a:t>
            </a:r>
          </a:p>
        </p:txBody>
      </p:sp>
      <p:sp>
        <p:nvSpPr>
          <p:cNvPr id="14" name="TextBox 13"/>
          <p:cNvSpPr txBox="1">
            <a:spLocks noRot="1" noChangeAspect="1" noMove="1" noResize="1" noEditPoints="1" noAdjustHandles="1" noChangeArrowheads="1" noChangeShapeType="1" noTextEdit="1"/>
          </p:cNvSpPr>
          <p:nvPr/>
        </p:nvSpPr>
        <p:spPr>
          <a:xfrm>
            <a:off x="2767235" y="5278932"/>
            <a:ext cx="2966325" cy="492443"/>
          </a:xfrm>
          <a:prstGeom prst="rect">
            <a:avLst/>
          </a:prstGeom>
          <a:blipFill>
            <a:blip r:embed="rId6"/>
            <a:stretch>
              <a:fillRect/>
            </a:stretch>
          </a:blipFill>
        </p:spPr>
        <p:txBody>
          <a:bodyPr/>
          <a:lstStyle/>
          <a:p>
            <a:pPr>
              <a:defRPr/>
            </a:pPr>
            <a:r>
              <a:rPr lang="vi-VN" noProof="1"/>
              <a:t> </a:t>
            </a:r>
          </a:p>
        </p:txBody>
      </p:sp>
      <p:sp>
        <p:nvSpPr>
          <p:cNvPr id="15" name="Right Arrow 14"/>
          <p:cNvSpPr/>
          <p:nvPr/>
        </p:nvSpPr>
        <p:spPr>
          <a:xfrm>
            <a:off x="2079625" y="5395913"/>
            <a:ext cx="534988" cy="265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noProof="1">
              <a:solidFill>
                <a:schemeClr val="tx1"/>
              </a:solidFill>
            </a:endParaRPr>
          </a:p>
        </p:txBody>
      </p:sp>
      <p:sp>
        <p:nvSpPr>
          <p:cNvPr id="16" name="TextBox 15"/>
          <p:cNvSpPr txBox="1">
            <a:spLocks noRot="1" noChangeAspect="1" noMove="1" noResize="1" noEditPoints="1" noAdjustHandles="1" noChangeArrowheads="1" noChangeShapeType="1" noTextEdit="1"/>
          </p:cNvSpPr>
          <p:nvPr/>
        </p:nvSpPr>
        <p:spPr>
          <a:xfrm>
            <a:off x="6494729" y="5294396"/>
            <a:ext cx="2240422" cy="492443"/>
          </a:xfrm>
          <a:prstGeom prst="rect">
            <a:avLst/>
          </a:prstGeom>
          <a:blipFill>
            <a:blip r:embed="rId7"/>
            <a:stretch>
              <a:fillRect/>
            </a:stretch>
          </a:blipFill>
        </p:spPr>
        <p:txBody>
          <a:bodyPr/>
          <a:lstStyle/>
          <a:p>
            <a:pPr>
              <a:defRPr/>
            </a:pPr>
            <a:r>
              <a:rPr lang="vi-VN" noProof="1"/>
              <a:t> </a:t>
            </a:r>
          </a:p>
        </p:txBody>
      </p:sp>
      <p:sp>
        <p:nvSpPr>
          <p:cNvPr id="17" name="Right Arrow 16"/>
          <p:cNvSpPr/>
          <p:nvPr/>
        </p:nvSpPr>
        <p:spPr>
          <a:xfrm>
            <a:off x="5740400" y="5408613"/>
            <a:ext cx="534988" cy="265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noProof="1">
              <a:solidFill>
                <a:schemeClr val="tx1"/>
              </a:solidFill>
            </a:endParaRPr>
          </a:p>
        </p:txBody>
      </p:sp>
      <p:sp>
        <p:nvSpPr>
          <p:cNvPr id="4" name="Chỗ dành sẵn cho Ngày tháng 3">
            <a:extLst>
              <a:ext uri="{FF2B5EF4-FFF2-40B4-BE49-F238E27FC236}">
                <a16:creationId xmlns:a16="http://schemas.microsoft.com/office/drawing/2014/main" id="{9EB52ACF-795C-4B35-BE10-CAD03B36B4E3}"/>
              </a:ext>
            </a:extLst>
          </p:cNvPr>
          <p:cNvSpPr>
            <a:spLocks noGrp="1"/>
          </p:cNvSpPr>
          <p:nvPr>
            <p:ph type="dt" sz="half" idx="10"/>
          </p:nvPr>
        </p:nvSpPr>
        <p:spPr/>
        <p:txBody>
          <a:bodyPr/>
          <a:lstStyle/>
          <a:p>
            <a:fld id="{499E909F-E1AB-44BF-A9FC-BDCD8CF338F9}"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E2254C95-ACA3-4684-BA81-9263ED650CA5}"/>
              </a:ext>
            </a:extLst>
          </p:cNvPr>
          <p:cNvSpPr>
            <a:spLocks noGrp="1"/>
          </p:cNvSpPr>
          <p:nvPr>
            <p:ph type="sldNum" sz="quarter" idx="12"/>
          </p:nvPr>
        </p:nvSpPr>
        <p:spPr/>
        <p:txBody>
          <a:bodyPr/>
          <a:lstStyle/>
          <a:p>
            <a:fld id="{796B6B1B-CD97-412B-A8B6-A4AEE95B13DD}" type="slidenum">
              <a:rPr lang="vi-VN" noProof="1" smtClean="0"/>
              <a:t>109</a:t>
            </a:fld>
            <a:endParaRPr lang="vi-VN" noProof="1"/>
          </a:p>
        </p:txBody>
      </p:sp>
    </p:spTree>
    <p:extLst>
      <p:ext uri="{BB962C8B-B14F-4D97-AF65-F5344CB8AC3E}">
        <p14:creationId xmlns:p14="http://schemas.microsoft.com/office/powerpoint/2010/main" val="360619613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5BE3B184-9FC1-46D2-A814-27DC5A7FFC9E}"/>
              </a:ext>
            </a:extLst>
          </p:cNvPr>
          <p:cNvSpPr>
            <a:spLocks noGrp="1"/>
          </p:cNvSpPr>
          <p:nvPr>
            <p:ph type="dt" sz="half" idx="10"/>
          </p:nvPr>
        </p:nvSpPr>
        <p:spPr/>
        <p:txBody>
          <a:bodyPr/>
          <a:lstStyle/>
          <a:p>
            <a:fld id="{2CE3221E-3221-4B09-8826-C4DF65BF9099}"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C35DD9C8-97E7-4C45-8A25-5B1B17D1B0CF}"/>
              </a:ext>
            </a:extLst>
          </p:cNvPr>
          <p:cNvSpPr>
            <a:spLocks noGrp="1"/>
          </p:cNvSpPr>
          <p:nvPr>
            <p:ph type="sldNum" sz="quarter" idx="12"/>
          </p:nvPr>
        </p:nvSpPr>
        <p:spPr/>
        <p:txBody>
          <a:bodyPr/>
          <a:lstStyle/>
          <a:p>
            <a:fld id="{796B6B1B-CD97-412B-A8B6-A4AEE95B13DD}" type="slidenum">
              <a:rPr lang="en-US" smtClean="0"/>
              <a:t>11</a:t>
            </a:fld>
            <a:endParaRPr lang="en-US"/>
          </a:p>
        </p:txBody>
      </p:sp>
      <p:sp>
        <p:nvSpPr>
          <p:cNvPr id="6" name="Tiêu đề 5">
            <a:extLst>
              <a:ext uri="{FF2B5EF4-FFF2-40B4-BE49-F238E27FC236}">
                <a16:creationId xmlns:a16="http://schemas.microsoft.com/office/drawing/2014/main" id="{A755C6D9-0B3E-4532-AC6F-27F71EE25388}"/>
              </a:ext>
            </a:extLst>
          </p:cNvPr>
          <p:cNvSpPr>
            <a:spLocks noGrp="1"/>
          </p:cNvSpPr>
          <p:nvPr>
            <p:ph type="title"/>
          </p:nvPr>
        </p:nvSpPr>
        <p:spPr/>
        <p:txBody>
          <a:bodyPr/>
          <a:lstStyle/>
          <a:p>
            <a:endParaRPr lang="en-US" dirty="0"/>
          </a:p>
        </p:txBody>
      </p:sp>
      <p:sp>
        <p:nvSpPr>
          <p:cNvPr id="8" name="Chỗ dành sẵn cho Nội dung 1">
            <a:extLst>
              <a:ext uri="{FF2B5EF4-FFF2-40B4-BE49-F238E27FC236}">
                <a16:creationId xmlns:a16="http://schemas.microsoft.com/office/drawing/2014/main" id="{CAB9411F-F5A6-3A45-8C0D-2E1A469D3947}"/>
              </a:ext>
            </a:extLst>
          </p:cNvPr>
          <p:cNvSpPr txBox="1">
            <a:spLocks/>
          </p:cNvSpPr>
          <p:nvPr/>
        </p:nvSpPr>
        <p:spPr>
          <a:xfrm>
            <a:off x="198120" y="1554481"/>
            <a:ext cx="11795760" cy="960119"/>
          </a:xfrm>
          <a:prstGeom prst="rect">
            <a:avLst/>
          </a:prstGeom>
        </p:spPr>
        <p:txBody>
          <a:bodyPr vert="horz" lIns="91440" tIns="45720" rIns="91440" bIns="45720" rtlCol="0">
            <a:normAutofit/>
          </a:bodyPr>
          <a:lstStyle>
            <a:lvl1pPr marL="336550" indent="-336550" algn="l" defTabSz="1219170" rtl="0" eaLnBrk="1" latinLnBrk="0" hangingPunct="1">
              <a:spcBef>
                <a:spcPts val="300"/>
              </a:spcBef>
              <a:spcAft>
                <a:spcPts val="300"/>
              </a:spcAft>
              <a:buClr>
                <a:srgbClr val="002060"/>
              </a:buClr>
              <a:buSzPct val="80000"/>
              <a:buFont typeface="Wingdings" panose="05000000000000000000" pitchFamily="2" charset="2"/>
              <a:buChar char="q"/>
              <a:defRPr sz="2700" kern="1200">
                <a:solidFill>
                  <a:srgbClr val="002060"/>
                </a:solidFill>
                <a:latin typeface="Calibri" panose="020F0502020204030204" pitchFamily="34" charset="0"/>
                <a:ea typeface="+mn-ea"/>
                <a:cs typeface="Calibri" panose="020F0502020204030204" pitchFamily="34" charset="0"/>
              </a:defRPr>
            </a:lvl1pPr>
            <a:lvl2pPr marL="685800" indent="-338138" algn="l" defTabSz="1219170" rtl="0" eaLnBrk="1" latinLnBrk="0" hangingPunct="1">
              <a:spcBef>
                <a:spcPts val="300"/>
              </a:spcBef>
              <a:spcAft>
                <a:spcPts val="300"/>
              </a:spcAft>
              <a:buClr>
                <a:srgbClr val="002060"/>
              </a:buClr>
              <a:buFont typeface="Wingdings 3" panose="05040102010807070707" pitchFamily="18" charset="2"/>
              <a:buChar char=""/>
              <a:defRPr sz="2400" kern="1200">
                <a:solidFill>
                  <a:srgbClr val="002060"/>
                </a:solidFill>
                <a:latin typeface="Calibri" panose="020F0502020204030204" pitchFamily="34" charset="0"/>
                <a:ea typeface="+mn-ea"/>
                <a:cs typeface="Calibri" panose="020F0502020204030204" pitchFamily="34" charset="0"/>
              </a:defRPr>
            </a:lvl2pPr>
            <a:lvl3pPr marL="969963" indent="-284163" algn="l" defTabSz="1219170" rtl="0" eaLnBrk="1" latinLnBrk="0" hangingPunct="1">
              <a:spcBef>
                <a:spcPts val="300"/>
              </a:spcBef>
              <a:spcAft>
                <a:spcPts val="300"/>
              </a:spcAft>
              <a:buClr>
                <a:srgbClr val="002060"/>
              </a:buClr>
              <a:buFont typeface="Calibri" panose="020F0502020204030204" pitchFamily="34" charset="0"/>
              <a:buChar char="●"/>
              <a:defRPr sz="2100" kern="1200">
                <a:solidFill>
                  <a:srgbClr val="002060"/>
                </a:solidFill>
                <a:latin typeface="Calibri" panose="020F0502020204030204" pitchFamily="34" charset="0"/>
                <a:ea typeface="+mn-ea"/>
                <a:cs typeface="Calibri" panose="020F0502020204030204" pitchFamily="34" charset="0"/>
              </a:defRPr>
            </a:lvl3pPr>
            <a:lvl4pPr marL="1198563" indent="-228600" algn="l" defTabSz="1219170" rtl="0" eaLnBrk="1" latinLnBrk="0" hangingPunct="1">
              <a:spcBef>
                <a:spcPts val="300"/>
              </a:spcBef>
              <a:spcAft>
                <a:spcPts val="300"/>
              </a:spcAft>
              <a:buFont typeface="Wingdings" panose="05000000000000000000" pitchFamily="2" charset="2"/>
              <a:buChar char="§"/>
              <a:defRPr sz="1800" kern="1200">
                <a:solidFill>
                  <a:srgbClr val="002060"/>
                </a:solidFill>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kern="1200">
                <a:solidFill>
                  <a:srgbClr val="002060"/>
                </a:solidFill>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vi-VN" noProof="1"/>
              <a:t>Các bạn hãy nêu một số vai trò của thuật toán, và tầm ảnh hưởng của thuật toán.</a:t>
            </a:r>
          </a:p>
        </p:txBody>
      </p:sp>
    </p:spTree>
    <p:extLst>
      <p:ext uri="{BB962C8B-B14F-4D97-AF65-F5344CB8AC3E}">
        <p14:creationId xmlns:p14="http://schemas.microsoft.com/office/powerpoint/2010/main" val="2949539122"/>
      </p:ext>
    </p:extLst>
  </p:cSld>
  <p:clrMapOvr>
    <a:masterClrMapping/>
  </p:clrMapOvr>
  <p:transition spd="slow">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 y="1554481"/>
            <a:ext cx="11795760" cy="985262"/>
          </a:xfrm>
        </p:spPr>
        <p:txBody>
          <a:bodyPr/>
          <a:lstStyle/>
          <a:p>
            <a:r>
              <a:rPr lang="vi-VN" noProof="1"/>
              <a:t>Một hàm được gọi là đệ quy nếu bên trong thân của hàm đó có lời gọi hàm lại chính nó một cách trực tiếp hay gián tiếp.</a:t>
            </a:r>
          </a:p>
        </p:txBody>
      </p:sp>
      <p:sp>
        <p:nvSpPr>
          <p:cNvPr id="27650" name="Title 1"/>
          <p:cNvSpPr>
            <a:spLocks noGrp="1"/>
          </p:cNvSpPr>
          <p:nvPr>
            <p:ph type="title"/>
          </p:nvPr>
        </p:nvSpPr>
        <p:spPr/>
        <p:txBody>
          <a:bodyPr/>
          <a:lstStyle/>
          <a:p>
            <a:r>
              <a:rPr lang="vi-VN" altLang="en-US" noProof="1"/>
              <a:t>Khái niệm hàm đệ quy</a:t>
            </a:r>
          </a:p>
        </p:txBody>
      </p:sp>
      <p:grpSp>
        <p:nvGrpSpPr>
          <p:cNvPr id="5" name="Group 65"/>
          <p:cNvGrpSpPr>
            <a:grpSpLocks/>
          </p:cNvGrpSpPr>
          <p:nvPr/>
        </p:nvGrpSpPr>
        <p:grpSpPr bwMode="auto">
          <a:xfrm>
            <a:off x="1125940" y="2828257"/>
            <a:ext cx="2135188" cy="2710116"/>
            <a:chOff x="1371600" y="3886200"/>
            <a:chExt cx="1600200" cy="2938522"/>
          </a:xfrm>
        </p:grpSpPr>
        <p:sp>
          <p:nvSpPr>
            <p:cNvPr id="12" name="AutoShape 2"/>
            <p:cNvSpPr>
              <a:spLocks noChangeArrowheads="1"/>
            </p:cNvSpPr>
            <p:nvPr/>
          </p:nvSpPr>
          <p:spPr bwMode="gray">
            <a:xfrm>
              <a:off x="1371600" y="3886200"/>
              <a:ext cx="1600200" cy="2935076"/>
            </a:xfrm>
            <a:prstGeom prst="bevel">
              <a:avLst>
                <a:gd name="adj" fmla="val 2551"/>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vi-VN" sz="3200" b="1" kern="0" noProof="1">
                <a:solidFill>
                  <a:schemeClr val="bg1"/>
                </a:solidFill>
                <a:latin typeface="Calibri" panose="020F0502020204030204" pitchFamily="34" charset="0"/>
                <a:cs typeface="Calibri" panose="020F0502020204030204" pitchFamily="34" charset="0"/>
              </a:endParaRPr>
            </a:p>
          </p:txBody>
        </p:sp>
        <p:sp>
          <p:nvSpPr>
            <p:cNvPr id="13" name="Rectangle 11"/>
            <p:cNvSpPr>
              <a:spLocks noChangeArrowheads="1"/>
            </p:cNvSpPr>
            <p:nvPr/>
          </p:nvSpPr>
          <p:spPr bwMode="black">
            <a:xfrm>
              <a:off x="1447800" y="3962400"/>
              <a:ext cx="1447800" cy="286232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Hàm(…)</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Lời gọi Hàm</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grpSp>
      <p:cxnSp>
        <p:nvCxnSpPr>
          <p:cNvPr id="20" name="Straight Arrow Connector 19"/>
          <p:cNvCxnSpPr>
            <a:cxnSpLocks/>
          </p:cNvCxnSpPr>
          <p:nvPr/>
        </p:nvCxnSpPr>
        <p:spPr>
          <a:xfrm flipH="1">
            <a:off x="781452" y="4192171"/>
            <a:ext cx="624720"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781452" y="2646948"/>
            <a:ext cx="0" cy="1534778"/>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a:off x="781452" y="2628514"/>
            <a:ext cx="1412082"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2194328" y="2648452"/>
            <a:ext cx="0" cy="332205"/>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AutoShape 6"/>
          <p:cNvSpPr>
            <a:spLocks noChangeArrowheads="1"/>
          </p:cNvSpPr>
          <p:nvPr/>
        </p:nvSpPr>
        <p:spPr bwMode="gray">
          <a:xfrm>
            <a:off x="1280866" y="5759448"/>
            <a:ext cx="1825336"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ĐQ trực tiếp</a:t>
            </a:r>
          </a:p>
        </p:txBody>
      </p:sp>
      <p:grpSp>
        <p:nvGrpSpPr>
          <p:cNvPr id="6" name="Group 66"/>
          <p:cNvGrpSpPr>
            <a:grpSpLocks/>
          </p:cNvGrpSpPr>
          <p:nvPr/>
        </p:nvGrpSpPr>
        <p:grpSpPr bwMode="auto">
          <a:xfrm>
            <a:off x="5093064" y="2830328"/>
            <a:ext cx="2135188" cy="2780409"/>
            <a:chOff x="4191000" y="3886200"/>
            <a:chExt cx="1600200" cy="2994569"/>
          </a:xfrm>
        </p:grpSpPr>
        <p:sp>
          <p:nvSpPr>
            <p:cNvPr id="40" name="AutoShape 2"/>
            <p:cNvSpPr>
              <a:spLocks noChangeArrowheads="1"/>
            </p:cNvSpPr>
            <p:nvPr/>
          </p:nvSpPr>
          <p:spPr bwMode="gray">
            <a:xfrm>
              <a:off x="4191000" y="3886200"/>
              <a:ext cx="1600200" cy="2994569"/>
            </a:xfrm>
            <a:prstGeom prst="bevel">
              <a:avLst>
                <a:gd name="adj" fmla="val 2551"/>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vi-VN" sz="3200" b="1" kern="0" noProof="1">
                <a:solidFill>
                  <a:sysClr val="windowText" lastClr="000000"/>
                </a:solidFill>
                <a:latin typeface="Calibri" panose="020F0502020204030204" pitchFamily="34" charset="0"/>
                <a:cs typeface="Calibri" panose="020F0502020204030204" pitchFamily="34" charset="0"/>
              </a:endParaRPr>
            </a:p>
          </p:txBody>
        </p:sp>
        <p:sp>
          <p:nvSpPr>
            <p:cNvPr id="41" name="Rectangle 11"/>
            <p:cNvSpPr>
              <a:spLocks noChangeArrowheads="1"/>
            </p:cNvSpPr>
            <p:nvPr/>
          </p:nvSpPr>
          <p:spPr bwMode="black">
            <a:xfrm>
              <a:off x="4267200" y="3962400"/>
              <a:ext cx="1447800" cy="2862322"/>
            </a:xfrm>
            <a:prstGeom prst="rect">
              <a:avLst/>
            </a:prstGeom>
            <a:noFill/>
            <a:ln w="9525" algn="ctr">
              <a:noFill/>
              <a:miter lim="800000"/>
              <a:headEnd/>
              <a:tailEnd/>
            </a:ln>
          </p:spPr>
          <p:txBody>
            <a:bodyPr>
              <a:spAutoFit/>
            </a:bodyPr>
            <a:lstStyle/>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Hàm1(…)</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Lời gọi Hàm2</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   …</a:t>
              </a:r>
            </a:p>
            <a:p>
              <a:pPr marL="231775" indent="-231775" algn="just">
                <a:defRPr/>
              </a:pPr>
              <a:r>
                <a:rPr lang="vi-VN" b="1" kern="0" noProof="1">
                  <a:solidFill>
                    <a:sysClr val="windowText" lastClr="000000"/>
                  </a:solidFill>
                  <a:latin typeface="Calibri" panose="020F0502020204030204" pitchFamily="34" charset="0"/>
                  <a:cs typeface="Calibri" panose="020F0502020204030204" pitchFamily="34" charset="0"/>
                </a:rPr>
                <a:t>}</a:t>
              </a:r>
            </a:p>
          </p:txBody>
        </p:sp>
      </p:grpSp>
      <p:sp>
        <p:nvSpPr>
          <p:cNvPr id="43" name="AutoShape 6"/>
          <p:cNvSpPr>
            <a:spLocks noChangeArrowheads="1"/>
          </p:cNvSpPr>
          <p:nvPr/>
        </p:nvSpPr>
        <p:spPr bwMode="gray">
          <a:xfrm>
            <a:off x="6227691" y="5753107"/>
            <a:ext cx="3428859"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ĐQ gián tiếp</a:t>
            </a:r>
          </a:p>
        </p:txBody>
      </p:sp>
      <p:grpSp>
        <p:nvGrpSpPr>
          <p:cNvPr id="7" name="Group 67"/>
          <p:cNvGrpSpPr>
            <a:grpSpLocks/>
          </p:cNvGrpSpPr>
          <p:nvPr/>
        </p:nvGrpSpPr>
        <p:grpSpPr bwMode="auto">
          <a:xfrm>
            <a:off x="8669626" y="2852812"/>
            <a:ext cx="2135188" cy="2737549"/>
            <a:chOff x="6324600" y="3886200"/>
            <a:chExt cx="1600199" cy="2968267"/>
          </a:xfrm>
        </p:grpSpPr>
        <p:sp>
          <p:nvSpPr>
            <p:cNvPr id="48" name="AutoShape 5"/>
            <p:cNvSpPr>
              <a:spLocks noChangeArrowheads="1"/>
            </p:cNvSpPr>
            <p:nvPr/>
          </p:nvSpPr>
          <p:spPr bwMode="gray">
            <a:xfrm>
              <a:off x="6324600" y="3886200"/>
              <a:ext cx="1600199" cy="2968267"/>
            </a:xfrm>
            <a:prstGeom prst="bevel">
              <a:avLst>
                <a:gd name="adj" fmla="val 3032"/>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vi-VN" sz="3200"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0" name="Rectangle 11"/>
            <p:cNvSpPr>
              <a:spLocks noChangeArrowheads="1"/>
            </p:cNvSpPr>
            <p:nvPr/>
          </p:nvSpPr>
          <p:spPr bwMode="black">
            <a:xfrm>
              <a:off x="6400800" y="3962400"/>
              <a:ext cx="1447799" cy="286232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Hàm2(…)</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Lời gọi Hàm</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231775" indent="-231775" algn="just">
                <a:defRPr/>
              </a:pPr>
              <a:r>
                <a:rPr lang="vi-VN" b="1" kern="0" noProof="1">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grpSp>
      <p:cxnSp>
        <p:nvCxnSpPr>
          <p:cNvPr id="52" name="Straight Arrow Connector 51"/>
          <p:cNvCxnSpPr>
            <a:cxnSpLocks/>
          </p:cNvCxnSpPr>
          <p:nvPr/>
        </p:nvCxnSpPr>
        <p:spPr>
          <a:xfrm flipH="1">
            <a:off x="6769464" y="4174675"/>
            <a:ext cx="718446"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p:cNvCxnSpPr>
          <p:nvPr/>
        </p:nvCxnSpPr>
        <p:spPr>
          <a:xfrm flipV="1">
            <a:off x="7487910" y="3111416"/>
            <a:ext cx="728990" cy="1080755"/>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p:cNvCxnSpPr>
          <p:nvPr/>
        </p:nvCxnSpPr>
        <p:spPr>
          <a:xfrm>
            <a:off x="8220691" y="3129850"/>
            <a:ext cx="650473" cy="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H="1">
            <a:off x="10220577" y="4229888"/>
            <a:ext cx="845483"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p:cNvCxnSpPr>
          <p:nvPr/>
        </p:nvCxnSpPr>
        <p:spPr>
          <a:xfrm flipV="1">
            <a:off x="11064472" y="2645359"/>
            <a:ext cx="0" cy="1573094"/>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flipH="1">
            <a:off x="8669626" y="2646948"/>
            <a:ext cx="2394846"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flipH="1">
            <a:off x="7214616" y="2628514"/>
            <a:ext cx="1455010" cy="0"/>
          </a:xfrm>
          <a:prstGeom prst="straightConnector1">
            <a:avLst/>
          </a:prstGeom>
          <a:ln w="38100">
            <a:solidFill>
              <a:schemeClr val="tx1">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flipH="1">
            <a:off x="5772150" y="2634781"/>
            <a:ext cx="1432213" cy="0"/>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5618956" y="2780120"/>
            <a:ext cx="304800" cy="1588"/>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Chỗ dành sẵn cho Ngày tháng 1">
            <a:extLst>
              <a:ext uri="{FF2B5EF4-FFF2-40B4-BE49-F238E27FC236}">
                <a16:creationId xmlns:a16="http://schemas.microsoft.com/office/drawing/2014/main" id="{50CAE38F-E58D-4B39-AE87-DE807F652CA7}"/>
              </a:ext>
            </a:extLst>
          </p:cNvPr>
          <p:cNvSpPr>
            <a:spLocks noGrp="1"/>
          </p:cNvSpPr>
          <p:nvPr>
            <p:ph type="dt" sz="half" idx="10"/>
          </p:nvPr>
        </p:nvSpPr>
        <p:spPr/>
        <p:txBody>
          <a:bodyPr/>
          <a:lstStyle/>
          <a:p>
            <a:fld id="{8441FC80-33B9-424C-9C47-C10769534D37}" type="datetime1">
              <a:rPr lang="vi-VN" noProof="1" smtClean="0"/>
              <a:t>04/01/2021</a:t>
            </a:fld>
            <a:endParaRPr lang="vi-VN" noProof="1"/>
          </a:p>
        </p:txBody>
      </p:sp>
      <p:sp>
        <p:nvSpPr>
          <p:cNvPr id="8" name="Chỗ dành sẵn cho Số hiệu Bản chiếu 7">
            <a:extLst>
              <a:ext uri="{FF2B5EF4-FFF2-40B4-BE49-F238E27FC236}">
                <a16:creationId xmlns:a16="http://schemas.microsoft.com/office/drawing/2014/main" id="{4B03B3B7-9314-4136-9494-2C070A5DA07E}"/>
              </a:ext>
            </a:extLst>
          </p:cNvPr>
          <p:cNvSpPr>
            <a:spLocks noGrp="1"/>
          </p:cNvSpPr>
          <p:nvPr>
            <p:ph type="sldNum" sz="quarter" idx="12"/>
          </p:nvPr>
        </p:nvSpPr>
        <p:spPr/>
        <p:txBody>
          <a:bodyPr/>
          <a:lstStyle/>
          <a:p>
            <a:fld id="{796B6B1B-CD97-412B-A8B6-A4AEE95B13DD}" type="slidenum">
              <a:rPr lang="vi-VN" noProof="1" smtClean="0"/>
              <a:t>110</a:t>
            </a:fld>
            <a:endParaRPr lang="vi-VN" noProof="1"/>
          </a:p>
        </p:txBody>
      </p:sp>
    </p:spTree>
    <p:extLst>
      <p:ext uri="{BB962C8B-B14F-4D97-AF65-F5344CB8AC3E}">
        <p14:creationId xmlns:p14="http://schemas.microsoft.com/office/powerpoint/2010/main" val="11228296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nodeType="afterGroup">
                            <p:stCondLst>
                              <p:cond delay="1500"/>
                            </p:stCondLst>
                            <p:childTnLst>
                              <p:par>
                                <p:cTn id="22" presetID="22" presetClass="entr" presetSubtype="1"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20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par>
                          <p:cTn id="43" fill="hold" nodeType="afterGroup">
                            <p:stCondLst>
                              <p:cond delay="500"/>
                            </p:stCondLst>
                            <p:childTnLst>
                              <p:par>
                                <p:cTn id="44" presetID="22" presetClass="entr" presetSubtype="4"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down)">
                                      <p:cBhvr>
                                        <p:cTn id="46" dur="500"/>
                                        <p:tgtEl>
                                          <p:spTgt spid="53"/>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par>
                          <p:cTn id="56" fill="hold" nodeType="afterGroup">
                            <p:stCondLst>
                              <p:cond delay="500"/>
                            </p:stCondLst>
                            <p:childTnLst>
                              <p:par>
                                <p:cTn id="57" presetID="22" presetClass="entr" presetSubtype="4"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500"/>
                                        <p:tgtEl>
                                          <p:spTgt spid="58"/>
                                        </p:tgtEl>
                                      </p:cBhvr>
                                    </p:animEffect>
                                  </p:childTnLst>
                                </p:cTn>
                              </p:par>
                            </p:childTnLst>
                          </p:cTn>
                        </p:par>
                        <p:par>
                          <p:cTn id="60" fill="hold" nodeType="afterGroup">
                            <p:stCondLst>
                              <p:cond delay="1000"/>
                            </p:stCondLst>
                            <p:childTnLst>
                              <p:par>
                                <p:cTn id="61" presetID="22" presetClass="entr" presetSubtype="2"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right)">
                                      <p:cBhvr>
                                        <p:cTn id="63" dur="500"/>
                                        <p:tgtEl>
                                          <p:spTgt spid="60"/>
                                        </p:tgtEl>
                                      </p:cBhvr>
                                    </p:animEffect>
                                  </p:childTnLst>
                                </p:cTn>
                              </p:par>
                            </p:childTnLst>
                          </p:cTn>
                        </p:par>
                        <p:par>
                          <p:cTn id="64" fill="hold" nodeType="afterGroup">
                            <p:stCondLst>
                              <p:cond delay="1500"/>
                            </p:stCondLst>
                            <p:childTnLst>
                              <p:par>
                                <p:cTn id="65" presetID="22" presetClass="entr" presetSubtype="2"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right)">
                                      <p:cBhvr>
                                        <p:cTn id="67" dur="500"/>
                                        <p:tgtEl>
                                          <p:spTgt spid="62"/>
                                        </p:tgtEl>
                                      </p:cBhvr>
                                    </p:animEffect>
                                  </p:childTnLst>
                                </p:cTn>
                              </p:par>
                            </p:childTnLst>
                          </p:cTn>
                        </p:par>
                        <p:par>
                          <p:cTn id="68" fill="hold" nodeType="afterGroup">
                            <p:stCondLst>
                              <p:cond delay="2000"/>
                            </p:stCondLst>
                            <p:childTnLst>
                              <p:par>
                                <p:cTn id="69" presetID="22" presetClass="entr" presetSubtype="2"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right)">
                                      <p:cBhvr>
                                        <p:cTn id="71" dur="500"/>
                                        <p:tgtEl>
                                          <p:spTgt spid="63"/>
                                        </p:tgtEl>
                                      </p:cBhvr>
                                    </p:animEffect>
                                  </p:childTnLst>
                                </p:cTn>
                              </p:par>
                            </p:childTnLst>
                          </p:cTn>
                        </p:par>
                        <p:par>
                          <p:cTn id="72" fill="hold" nodeType="afterGroup">
                            <p:stCondLst>
                              <p:cond delay="2500"/>
                            </p:stCondLst>
                            <p:childTnLst>
                              <p:par>
                                <p:cTn id="73" presetID="22" presetClass="entr" presetSubtype="1" fill="hold" nodeType="after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up)">
                                      <p:cBhvr>
                                        <p:cTn id="75" dur="500"/>
                                        <p:tgtEl>
                                          <p:spTgt spid="6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Arrow 39"/>
          <p:cNvSpPr>
            <a:spLocks noChangeArrowheads="1"/>
          </p:cNvSpPr>
          <p:nvPr/>
        </p:nvSpPr>
        <p:spPr bwMode="auto">
          <a:xfrm>
            <a:off x="3324225" y="2690018"/>
            <a:ext cx="838200" cy="914400"/>
          </a:xfrm>
          <a:prstGeom prst="rightArrow">
            <a:avLst>
              <a:gd name="adj1" fmla="val 50000"/>
              <a:gd name="adj2" fmla="val 50000"/>
            </a:avLst>
          </a:prstGeom>
          <a:gradFill rotWithShape="1">
            <a:gsLst>
              <a:gs pos="0">
                <a:srgbClr val="FFFFFF">
                  <a:alpha val="79999"/>
                </a:srgbClr>
              </a:gs>
              <a:gs pos="100000">
                <a:srgbClr val="FFCC66"/>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algn="r" eaLnBrk="1" hangingPunct="1">
              <a:spcBef>
                <a:spcPct val="0"/>
              </a:spcBef>
              <a:buClrTx/>
              <a:buFontTx/>
              <a:buNone/>
            </a:pPr>
            <a:endParaRPr lang="vi-VN" altLang="en-US" sz="3600" noProof="1">
              <a:solidFill>
                <a:schemeClr val="bg1"/>
              </a:solidFill>
              <a:latin typeface="Calibri" panose="020F0502020204030204" pitchFamily="34" charset="0"/>
              <a:cs typeface="Calibri" panose="020F0502020204030204" pitchFamily="34" charset="0"/>
            </a:endParaRPr>
          </a:p>
        </p:txBody>
      </p:sp>
      <p:sp>
        <p:nvSpPr>
          <p:cNvPr id="41" name="Right Arrow 40"/>
          <p:cNvSpPr>
            <a:spLocks noChangeArrowheads="1"/>
          </p:cNvSpPr>
          <p:nvPr/>
        </p:nvSpPr>
        <p:spPr bwMode="auto">
          <a:xfrm>
            <a:off x="3324225" y="4061618"/>
            <a:ext cx="838200" cy="914400"/>
          </a:xfrm>
          <a:prstGeom prst="rightArrow">
            <a:avLst>
              <a:gd name="adj1" fmla="val 50000"/>
              <a:gd name="adj2" fmla="val 50000"/>
            </a:avLst>
          </a:prstGeom>
          <a:gradFill rotWithShape="1">
            <a:gsLst>
              <a:gs pos="0">
                <a:srgbClr val="FFFFFF">
                  <a:alpha val="79999"/>
                </a:srgbClr>
              </a:gs>
              <a:gs pos="100000">
                <a:srgbClr val="FFCC66"/>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algn="r" eaLnBrk="1" hangingPunct="1">
              <a:spcBef>
                <a:spcPct val="0"/>
              </a:spcBef>
              <a:buClrTx/>
              <a:buFontTx/>
              <a:buNone/>
            </a:pPr>
            <a:endParaRPr lang="vi-VN" altLang="en-US" sz="3600" noProof="1">
              <a:solidFill>
                <a:schemeClr val="bg1"/>
              </a:solidFill>
              <a:latin typeface="Calibri" panose="020F0502020204030204" pitchFamily="34" charset="0"/>
              <a:cs typeface="Calibri" panose="020F0502020204030204" pitchFamily="34" charset="0"/>
            </a:endParaRPr>
          </a:p>
        </p:txBody>
      </p:sp>
      <p:sp>
        <p:nvSpPr>
          <p:cNvPr id="28676" name="Title 1"/>
          <p:cNvSpPr>
            <a:spLocks noGrp="1"/>
          </p:cNvSpPr>
          <p:nvPr>
            <p:ph type="title"/>
          </p:nvPr>
        </p:nvSpPr>
        <p:spPr/>
        <p:txBody>
          <a:bodyPr/>
          <a:lstStyle/>
          <a:p>
            <a:r>
              <a:rPr lang="vi-VN" altLang="en-US" noProof="1"/>
              <a:t>Cấu trúc hàm đệ quy</a:t>
            </a:r>
          </a:p>
        </p:txBody>
      </p:sp>
      <p:grpSp>
        <p:nvGrpSpPr>
          <p:cNvPr id="3" name="Group 25"/>
          <p:cNvGrpSpPr>
            <a:grpSpLocks/>
          </p:cNvGrpSpPr>
          <p:nvPr/>
        </p:nvGrpSpPr>
        <p:grpSpPr bwMode="auto">
          <a:xfrm>
            <a:off x="2105026" y="1623219"/>
            <a:ext cx="3617913" cy="4011613"/>
            <a:chOff x="914400" y="1676400"/>
            <a:chExt cx="3617912" cy="4011275"/>
          </a:xfrm>
        </p:grpSpPr>
        <p:sp>
          <p:nvSpPr>
            <p:cNvPr id="23" name="AutoShape 6"/>
            <p:cNvSpPr>
              <a:spLocks noChangeArrowheads="1"/>
            </p:cNvSpPr>
            <p:nvPr/>
          </p:nvSpPr>
          <p:spPr bwMode="gray">
            <a:xfrm>
              <a:off x="990600" y="2209800"/>
              <a:ext cx="3505200" cy="34290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000" noProof="1">
                <a:solidFill>
                  <a:schemeClr val="tx1"/>
                </a:solidFill>
                <a:latin typeface="Calibri" panose="020F0502020204030204" pitchFamily="34" charset="0"/>
                <a:cs typeface="Calibri" panose="020F0502020204030204" pitchFamily="34" charset="0"/>
              </a:endParaRPr>
            </a:p>
          </p:txBody>
        </p:sp>
        <p:sp>
          <p:nvSpPr>
            <p:cNvPr id="7" name="Rectangle 11"/>
            <p:cNvSpPr>
              <a:spLocks noChangeArrowheads="1"/>
            </p:cNvSpPr>
            <p:nvPr/>
          </p:nvSpPr>
          <p:spPr bwMode="black">
            <a:xfrm>
              <a:off x="1066800" y="2209755"/>
              <a:ext cx="3352799" cy="3477920"/>
            </a:xfrm>
            <a:prstGeom prst="rect">
              <a:avLst/>
            </a:prstGeom>
            <a:noFill/>
            <a:ln w="9525" algn="ctr">
              <a:noFill/>
              <a:miter lim="800000"/>
              <a:headEnd/>
              <a:tailEnd/>
            </a:ln>
          </p:spPr>
          <p:txBody>
            <a:bodyPr>
              <a:spAutoFit/>
            </a:bodyPr>
            <a:lstStyle/>
            <a:p>
              <a:pPr marL="231775" indent="-231775" algn="just">
                <a:defRPr/>
              </a:pPr>
              <a:r>
                <a:rPr lang="vi-VN" sz="2000" kern="0" noProof="1">
                  <a:latin typeface="Calibri" panose="020F0502020204030204" pitchFamily="34" charset="0"/>
                  <a:cs typeface="Calibri" panose="020F0502020204030204" pitchFamily="34" charset="0"/>
                </a:rPr>
                <a:t>{</a:t>
              </a:r>
            </a:p>
            <a:p>
              <a:pPr marL="231775" indent="-231775" algn="just">
                <a:defRPr/>
              </a:pPr>
              <a:r>
                <a:rPr lang="vi-VN" sz="2000" kern="0" noProof="1">
                  <a:latin typeface="Calibri" panose="020F0502020204030204" pitchFamily="34" charset="0"/>
                  <a:cs typeface="Calibri" panose="020F0502020204030204" pitchFamily="34" charset="0"/>
                </a:rPr>
                <a:t>   if (&lt;ĐK dừng&gt;)</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      return &lt;Giá trị&gt;;</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endParaRPr lang="vi-VN" sz="2000" kern="0" noProof="1">
                <a:latin typeface="Calibri" panose="020F0502020204030204" pitchFamily="34" charset="0"/>
                <a:cs typeface="Calibri" panose="020F0502020204030204" pitchFamily="34" charset="0"/>
              </a:endParaRPr>
            </a:p>
            <a:p>
              <a:pPr marL="231775" indent="-231775" algn="just">
                <a:defRPr/>
              </a:pPr>
              <a:r>
                <a:rPr lang="vi-VN" sz="2000" kern="0" noProof="1">
                  <a:latin typeface="Calibri" panose="020F0502020204030204" pitchFamily="34" charset="0"/>
                  <a:cs typeface="Calibri" panose="020F0502020204030204" pitchFamily="34" charset="0"/>
                </a:rPr>
                <a:t>   … </a:t>
              </a:r>
            </a:p>
            <a:p>
              <a:pPr marL="231775" indent="-231775" algn="just">
                <a:defRPr/>
              </a:pPr>
              <a:r>
                <a:rPr lang="vi-VN" sz="2000" kern="0" noProof="1">
                  <a:latin typeface="Calibri" panose="020F0502020204030204" pitchFamily="34" charset="0"/>
                  <a:cs typeface="Calibri" panose="020F0502020204030204" pitchFamily="34" charset="0"/>
                </a:rPr>
                <a:t>   … Lời gọi Hàm</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a:t>
              </a:r>
            </a:p>
          </p:txBody>
        </p:sp>
        <p:grpSp>
          <p:nvGrpSpPr>
            <p:cNvPr id="28686" name="Group 19"/>
            <p:cNvGrpSpPr>
              <a:grpSpLocks/>
            </p:cNvGrpSpPr>
            <p:nvPr/>
          </p:nvGrpSpPr>
          <p:grpSpPr bwMode="auto">
            <a:xfrm>
              <a:off x="914400" y="1676400"/>
              <a:ext cx="3617912" cy="530225"/>
              <a:chOff x="560388" y="1143000"/>
              <a:chExt cx="3617912" cy="530225"/>
            </a:xfrm>
          </p:grpSpPr>
          <p:sp>
            <p:nvSpPr>
              <p:cNvPr id="2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latin typeface="Calibri" panose="020F0502020204030204" pitchFamily="34" charset="0"/>
                  <a:cs typeface="Calibri" panose="020F0502020204030204" pitchFamily="34" charset="0"/>
                </a:endParaRPr>
              </a:p>
            </p:txBody>
          </p:sp>
          <p:sp>
            <p:nvSpPr>
              <p:cNvPr id="22" name="Rectangle 4"/>
              <p:cNvSpPr>
                <a:spLocks noChangeArrowheads="1"/>
              </p:cNvSpPr>
              <p:nvPr/>
            </p:nvSpPr>
            <p:spPr bwMode="gray">
              <a:xfrm>
                <a:off x="708025" y="1192213"/>
                <a:ext cx="3357563" cy="461665"/>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a:spAutoFit/>
              </a:bodyPr>
              <a:lstStyle/>
              <a:p>
                <a:pPr algn="ctr">
                  <a:defRPr/>
                </a:pPr>
                <a:r>
                  <a:rPr lang="vi-VN" sz="2400"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&lt;Kiểu&gt; &lt;TênHàm&gt;(TS)</a:t>
                </a:r>
              </a:p>
            </p:txBody>
          </p:sp>
        </p:grpSp>
      </p:grpSp>
      <p:grpSp>
        <p:nvGrpSpPr>
          <p:cNvPr id="6" name="Group 34"/>
          <p:cNvGrpSpPr/>
          <p:nvPr/>
        </p:nvGrpSpPr>
        <p:grpSpPr>
          <a:xfrm>
            <a:off x="352425" y="1699419"/>
            <a:ext cx="3617912" cy="4011275"/>
            <a:chOff x="4572000" y="1676400"/>
            <a:chExt cx="3617912" cy="4011275"/>
          </a:xfrm>
          <a:scene3d>
            <a:camera prst="perspectiveContrastingRightFacing"/>
            <a:lightRig rig="threePt" dir="t"/>
          </a:scene3d>
        </p:grpSpPr>
        <p:grpSp>
          <p:nvGrpSpPr>
            <p:cNvPr id="8" name="Group 26"/>
            <p:cNvGrpSpPr/>
            <p:nvPr/>
          </p:nvGrpSpPr>
          <p:grpSpPr>
            <a:xfrm>
              <a:off x="4572000" y="1676400"/>
              <a:ext cx="3617912" cy="4011275"/>
              <a:chOff x="914400" y="1676400"/>
              <a:chExt cx="3617912" cy="4011275"/>
            </a:xfrm>
          </p:grpSpPr>
          <p:sp>
            <p:nvSpPr>
              <p:cNvPr id="28" name="AutoShape 6"/>
              <p:cNvSpPr>
                <a:spLocks noChangeArrowheads="1"/>
              </p:cNvSpPr>
              <p:nvPr/>
            </p:nvSpPr>
            <p:spPr bwMode="gray">
              <a:xfrm>
                <a:off x="990600" y="2209800"/>
                <a:ext cx="3505200" cy="34290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000" noProof="1">
                  <a:solidFill>
                    <a:schemeClr val="tx1"/>
                  </a:solidFill>
                  <a:latin typeface="Calibri" panose="020F0502020204030204" pitchFamily="34" charset="0"/>
                  <a:cs typeface="Calibri" panose="020F0502020204030204" pitchFamily="34" charset="0"/>
                </a:endParaRPr>
              </a:p>
            </p:txBody>
          </p:sp>
          <p:sp>
            <p:nvSpPr>
              <p:cNvPr id="29" name="Rectangle 11"/>
              <p:cNvSpPr>
                <a:spLocks noChangeArrowheads="1"/>
              </p:cNvSpPr>
              <p:nvPr/>
            </p:nvSpPr>
            <p:spPr bwMode="black">
              <a:xfrm>
                <a:off x="1066800" y="2209800"/>
                <a:ext cx="3352800" cy="3477875"/>
              </a:xfrm>
              <a:prstGeom prst="rect">
                <a:avLst/>
              </a:prstGeom>
              <a:noFill/>
              <a:ln w="9525" algn="ctr">
                <a:noFill/>
                <a:miter lim="800000"/>
                <a:headEnd/>
                <a:tailEnd/>
              </a:ln>
            </p:spPr>
            <p:txBody>
              <a:bodyPr>
                <a:spAutoFit/>
              </a:bodyPr>
              <a:lstStyle/>
              <a:p>
                <a:pPr marL="231775" indent="-231775" algn="just">
                  <a:defRPr/>
                </a:pPr>
                <a:r>
                  <a:rPr lang="vi-VN" sz="2000" kern="0" noProof="1">
                    <a:latin typeface="Calibri" panose="020F0502020204030204" pitchFamily="34" charset="0"/>
                    <a:cs typeface="Calibri" panose="020F0502020204030204" pitchFamily="34" charset="0"/>
                  </a:rPr>
                  <a:t>{</a:t>
                </a:r>
              </a:p>
              <a:p>
                <a:pPr marL="231775" indent="-231775" algn="just">
                  <a:defRPr/>
                </a:pPr>
                <a:r>
                  <a:rPr lang="vi-VN" sz="2000" kern="0" noProof="1">
                    <a:latin typeface="Calibri" panose="020F0502020204030204" pitchFamily="34" charset="0"/>
                    <a:cs typeface="Calibri" panose="020F0502020204030204" pitchFamily="34" charset="0"/>
                  </a:rPr>
                  <a:t>   if (&lt;ĐK dừng&gt;)</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      return &lt;Giá trị&gt;;</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endParaRPr lang="vi-VN" sz="2000" kern="0" noProof="1">
                  <a:latin typeface="Calibri" panose="020F0502020204030204" pitchFamily="34" charset="0"/>
                  <a:cs typeface="Calibri" panose="020F0502020204030204" pitchFamily="34" charset="0"/>
                </a:endParaRPr>
              </a:p>
              <a:p>
                <a:pPr marL="231775" indent="-231775" algn="just">
                  <a:defRPr/>
                </a:pPr>
                <a:r>
                  <a:rPr lang="vi-VN" sz="2000" kern="0" noProof="1">
                    <a:latin typeface="Calibri" panose="020F0502020204030204" pitchFamily="34" charset="0"/>
                    <a:cs typeface="Calibri" panose="020F0502020204030204" pitchFamily="34" charset="0"/>
                  </a:rPr>
                  <a:t>   … </a:t>
                </a:r>
              </a:p>
              <a:p>
                <a:pPr marL="231775" indent="-231775" algn="just">
                  <a:defRPr/>
                </a:pPr>
                <a:r>
                  <a:rPr lang="vi-VN" sz="2000" kern="0" noProof="1">
                    <a:latin typeface="Calibri" panose="020F0502020204030204" pitchFamily="34" charset="0"/>
                    <a:cs typeface="Calibri" panose="020F0502020204030204" pitchFamily="34" charset="0"/>
                  </a:rPr>
                  <a:t>   … Lời gọi Hàm</a:t>
                </a:r>
              </a:p>
              <a:p>
                <a:pPr marL="231775" indent="-231775" algn="just">
                  <a:defRPr/>
                </a:pPr>
                <a:r>
                  <a:rPr lang="vi-VN" sz="2000" kern="0" noProof="1">
                    <a:latin typeface="Calibri" panose="020F0502020204030204" pitchFamily="34" charset="0"/>
                    <a:cs typeface="Calibri" panose="020F0502020204030204" pitchFamily="34" charset="0"/>
                  </a:rPr>
                  <a:t>   …</a:t>
                </a:r>
              </a:p>
              <a:p>
                <a:pPr marL="231775" indent="-231775" algn="just">
                  <a:defRPr/>
                </a:pPr>
                <a:r>
                  <a:rPr lang="vi-VN" sz="2000" kern="0" noProof="1">
                    <a:latin typeface="Calibri" panose="020F0502020204030204" pitchFamily="34" charset="0"/>
                    <a:cs typeface="Calibri" panose="020F0502020204030204" pitchFamily="34" charset="0"/>
                  </a:rPr>
                  <a:t>}</a:t>
                </a:r>
              </a:p>
            </p:txBody>
          </p:sp>
          <p:grpSp>
            <p:nvGrpSpPr>
              <p:cNvPr id="9" name="Group 19"/>
              <p:cNvGrpSpPr/>
              <p:nvPr/>
            </p:nvGrpSpPr>
            <p:grpSpPr>
              <a:xfrm>
                <a:off x="914400" y="1676400"/>
                <a:ext cx="3617912" cy="530225"/>
                <a:chOff x="560388" y="1143000"/>
                <a:chExt cx="3617912" cy="530225"/>
              </a:xfrm>
            </p:grpSpPr>
            <p:sp>
              <p:nvSpPr>
                <p:cNvPr id="3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p3d>
                  <a:bevelT/>
                </a:sp3d>
              </p:spPr>
              <p:txBody>
                <a:bodyPr wrap="none" anchor="ctr"/>
                <a:lstStyle/>
                <a:p>
                  <a:pPr>
                    <a:defRPr/>
                  </a:pPr>
                  <a:endParaRPr lang="vi-VN" kern="0" noProof="1">
                    <a:latin typeface="Calibri" panose="020F0502020204030204" pitchFamily="34" charset="0"/>
                    <a:cs typeface="Calibri" panose="020F0502020204030204" pitchFamily="34" charset="0"/>
                  </a:endParaRPr>
                </a:p>
              </p:txBody>
            </p:sp>
            <p:sp>
              <p:nvSpPr>
                <p:cNvPr id="32" name="Rectangle 4"/>
                <p:cNvSpPr>
                  <a:spLocks noChangeArrowheads="1"/>
                </p:cNvSpPr>
                <p:nvPr/>
              </p:nvSpPr>
              <p:spPr bwMode="gray">
                <a:xfrm>
                  <a:off x="708025" y="1192213"/>
                  <a:ext cx="3357563" cy="461665"/>
                </a:xfrm>
                <a:prstGeom prst="rect">
                  <a:avLst/>
                </a:prstGeom>
                <a:noFill/>
                <a:ln w="9525" algn="ctr">
                  <a:noFill/>
                  <a:miter lim="800000"/>
                  <a:headEnd/>
                  <a:tailEnd/>
                </a:ln>
                <a:effectLst>
                  <a:outerShdw dist="35921" dir="2700000" algn="ctr" rotWithShape="0">
                    <a:srgbClr val="003300"/>
                  </a:outerShdw>
                </a:effectLst>
                <a:sp3d>
                  <a:bevelT/>
                </a:sp3d>
              </p:spPr>
              <p:txBody>
                <a:bodyPr>
                  <a:spAutoFit/>
                </a:bodyPr>
                <a:lstStyle/>
                <a:p>
                  <a:pPr algn="ctr">
                    <a:defRPr/>
                  </a:pPr>
                  <a:r>
                    <a:rPr lang="vi-VN" sz="2400" b="1" kern="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&lt;Kiểu&gt; &lt;TênHàm&gt;(TS)</a:t>
                  </a:r>
                </a:p>
              </p:txBody>
            </p:sp>
          </p:grpSp>
        </p:grpSp>
        <p:sp>
          <p:nvSpPr>
            <p:cNvPr id="33" name="AutoShape 6"/>
            <p:cNvSpPr>
              <a:spLocks noChangeArrowheads="1"/>
            </p:cNvSpPr>
            <p:nvPr/>
          </p:nvSpPr>
          <p:spPr bwMode="gray">
            <a:xfrm>
              <a:off x="4953000" y="2514600"/>
              <a:ext cx="2895600" cy="1676400"/>
            </a:xfrm>
            <a:prstGeom prst="roundRect">
              <a:avLst>
                <a:gd name="adj" fmla="val 5668"/>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vi-VN" noProof="1">
                <a:solidFill>
                  <a:schemeClr val="tx1"/>
                </a:solidFill>
                <a:latin typeface="Calibri" panose="020F0502020204030204" pitchFamily="34" charset="0"/>
                <a:cs typeface="Calibri" panose="020F0502020204030204" pitchFamily="34" charset="0"/>
              </a:endParaRPr>
            </a:p>
          </p:txBody>
        </p:sp>
        <p:sp>
          <p:nvSpPr>
            <p:cNvPr id="34" name="AutoShape 6"/>
            <p:cNvSpPr>
              <a:spLocks noChangeArrowheads="1"/>
            </p:cNvSpPr>
            <p:nvPr/>
          </p:nvSpPr>
          <p:spPr bwMode="gray">
            <a:xfrm>
              <a:off x="4953000" y="4495800"/>
              <a:ext cx="2895600" cy="838200"/>
            </a:xfrm>
            <a:prstGeom prst="roundRect">
              <a:avLst>
                <a:gd name="adj" fmla="val 5668"/>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vi-VN" noProof="1">
                <a:solidFill>
                  <a:schemeClr val="tx1"/>
                </a:solidFill>
                <a:latin typeface="Calibri" panose="020F0502020204030204" pitchFamily="34" charset="0"/>
                <a:cs typeface="Calibri" panose="020F0502020204030204" pitchFamily="34" charset="0"/>
              </a:endParaRPr>
            </a:p>
          </p:txBody>
        </p:sp>
      </p:grpSp>
      <p:sp>
        <p:nvSpPr>
          <p:cNvPr id="38" name="Rectangle 11"/>
          <p:cNvSpPr>
            <a:spLocks noChangeArrowheads="1"/>
          </p:cNvSpPr>
          <p:nvPr/>
        </p:nvSpPr>
        <p:spPr bwMode="black">
          <a:xfrm>
            <a:off x="4086225" y="2232819"/>
            <a:ext cx="7296150" cy="1508105"/>
          </a:xfrm>
          <a:prstGeom prst="rect">
            <a:avLst/>
          </a:prstGeom>
          <a:noFill/>
          <a:ln w="9525" algn="ctr">
            <a:noFill/>
            <a:miter lim="800000"/>
            <a:headEnd/>
            <a:tailEnd/>
          </a:ln>
        </p:spPr>
        <p:txBody>
          <a:bodyPr wrap="square">
            <a:spAutoFit/>
          </a:bodyPr>
          <a:lstStyle/>
          <a:p>
            <a:pPr marL="231775" indent="-231775">
              <a:defRPr/>
            </a:pPr>
            <a:r>
              <a:rPr lang="vi-VN" sz="2400" b="1" i="1" noProof="1">
                <a:solidFill>
                  <a:srgbClr val="FF0000"/>
                </a:solidFill>
                <a:latin typeface="Calibri" panose="020F0502020204030204" pitchFamily="34" charset="0"/>
                <a:cs typeface="Calibri" panose="020F0502020204030204" pitchFamily="34" charset="0"/>
              </a:rPr>
              <a:t>Phần dừng</a:t>
            </a:r>
          </a:p>
          <a:p>
            <a:pPr marL="231775" indent="-231775">
              <a:defRPr/>
            </a:pPr>
            <a:r>
              <a:rPr lang="vi-VN" sz="2000" b="1" i="1" noProof="1">
                <a:latin typeface="Calibri" panose="020F0502020204030204" pitchFamily="34" charset="0"/>
                <a:cs typeface="Calibri" panose="020F0502020204030204" pitchFamily="34" charset="0"/>
                <a:sym typeface="Wingdings" pitchFamily="2" charset="2"/>
              </a:rPr>
              <a:t>(Base step)</a:t>
            </a:r>
          </a:p>
          <a:p>
            <a:pPr marL="231775" indent="-231775">
              <a:buFont typeface="Arial" charset="0"/>
              <a:buChar char="•"/>
              <a:defRPr/>
            </a:pPr>
            <a:r>
              <a:rPr lang="vi-VN" sz="2400" noProof="1">
                <a:latin typeface="Calibri" panose="020F0502020204030204" pitchFamily="34" charset="0"/>
                <a:cs typeface="Calibri" panose="020F0502020204030204" pitchFamily="34" charset="0"/>
              </a:rPr>
              <a:t>Phần khởi tính toán hoặc điểm kết thúc của thuật toán</a:t>
            </a:r>
          </a:p>
          <a:p>
            <a:pPr marL="231775" indent="-231775">
              <a:buFont typeface="Arial" charset="0"/>
              <a:buChar char="•"/>
              <a:defRPr/>
            </a:pPr>
            <a:r>
              <a:rPr lang="vi-VN" sz="2400" noProof="1">
                <a:latin typeface="Calibri" panose="020F0502020204030204" pitchFamily="34" charset="0"/>
                <a:cs typeface="Calibri" panose="020F0502020204030204" pitchFamily="34" charset="0"/>
              </a:rPr>
              <a:t>Không chứa phần đang được định nghĩa</a:t>
            </a:r>
            <a:endParaRPr lang="vi-VN" sz="2400" kern="0" noProof="1">
              <a:solidFill>
                <a:schemeClr val="tx1">
                  <a:lumMod val="60000"/>
                  <a:lumOff val="40000"/>
                </a:schemeClr>
              </a:solidFill>
              <a:latin typeface="Calibri" panose="020F0502020204030204" pitchFamily="34" charset="0"/>
              <a:cs typeface="Calibri" panose="020F0502020204030204" pitchFamily="34" charset="0"/>
            </a:endParaRPr>
          </a:p>
        </p:txBody>
      </p:sp>
      <p:sp>
        <p:nvSpPr>
          <p:cNvPr id="39" name="Rectangle 11"/>
          <p:cNvSpPr>
            <a:spLocks noChangeArrowheads="1"/>
          </p:cNvSpPr>
          <p:nvPr/>
        </p:nvSpPr>
        <p:spPr bwMode="black">
          <a:xfrm>
            <a:off x="4086223" y="4061619"/>
            <a:ext cx="6667501" cy="1138773"/>
          </a:xfrm>
          <a:prstGeom prst="rect">
            <a:avLst/>
          </a:prstGeom>
          <a:noFill/>
          <a:ln w="9525" algn="ctr">
            <a:noFill/>
            <a:miter lim="800000"/>
            <a:headEnd/>
            <a:tailEnd/>
          </a:ln>
        </p:spPr>
        <p:txBody>
          <a:bodyPr wrap="square">
            <a:spAutoFit/>
          </a:bodyPr>
          <a:lstStyle/>
          <a:p>
            <a:pPr marL="231775" indent="-231775">
              <a:defRPr/>
            </a:pPr>
            <a:r>
              <a:rPr lang="vi-VN" sz="2400" b="1" i="1" noProof="1">
                <a:solidFill>
                  <a:srgbClr val="FF0000"/>
                </a:solidFill>
                <a:latin typeface="Calibri" panose="020F0502020204030204" pitchFamily="34" charset="0"/>
                <a:cs typeface="Calibri" panose="020F0502020204030204" pitchFamily="34" charset="0"/>
              </a:rPr>
              <a:t>Phần đệ quy</a:t>
            </a:r>
          </a:p>
          <a:p>
            <a:pPr marL="231775" indent="-231775">
              <a:defRPr/>
            </a:pPr>
            <a:r>
              <a:rPr lang="vi-VN" sz="2000" b="1" i="1" noProof="1">
                <a:latin typeface="Calibri" panose="020F0502020204030204" pitchFamily="34" charset="0"/>
                <a:cs typeface="Calibri" panose="020F0502020204030204" pitchFamily="34" charset="0"/>
              </a:rPr>
              <a:t>(Recursion step)</a:t>
            </a:r>
          </a:p>
          <a:p>
            <a:pPr marL="231775" indent="-231775">
              <a:buFont typeface="Arial" charset="0"/>
              <a:buChar char="•"/>
              <a:defRPr/>
            </a:pPr>
            <a:r>
              <a:rPr lang="vi-VN" sz="2400" noProof="1">
                <a:latin typeface="Calibri" panose="020F0502020204030204" pitchFamily="34" charset="0"/>
                <a:cs typeface="Calibri" panose="020F0502020204030204" pitchFamily="34" charset="0"/>
              </a:rPr>
              <a:t>Có sử dụng thuật toán đang được định nghĩa</a:t>
            </a:r>
            <a:endParaRPr lang="vi-VN" sz="2400" kern="0" noProof="1">
              <a:solidFill>
                <a:schemeClr val="tx1">
                  <a:lumMod val="60000"/>
                  <a:lumOff val="40000"/>
                </a:schemeClr>
              </a:solidFill>
              <a:latin typeface="Calibri" panose="020F0502020204030204" pitchFamily="34" charset="0"/>
              <a:cs typeface="Calibri" panose="020F0502020204030204" pitchFamily="34" charset="0"/>
            </a:endParaRPr>
          </a:p>
        </p:txBody>
      </p:sp>
      <p:sp>
        <p:nvSpPr>
          <p:cNvPr id="2" name="Chỗ dành sẵn cho Ngày tháng 1">
            <a:extLst>
              <a:ext uri="{FF2B5EF4-FFF2-40B4-BE49-F238E27FC236}">
                <a16:creationId xmlns:a16="http://schemas.microsoft.com/office/drawing/2014/main" id="{F6075B32-6A74-4D03-A916-5C20293DBBFF}"/>
              </a:ext>
            </a:extLst>
          </p:cNvPr>
          <p:cNvSpPr>
            <a:spLocks noGrp="1"/>
          </p:cNvSpPr>
          <p:nvPr>
            <p:ph type="dt" sz="half" idx="10"/>
          </p:nvPr>
        </p:nvSpPr>
        <p:spPr/>
        <p:txBody>
          <a:bodyPr/>
          <a:lstStyle/>
          <a:p>
            <a:fld id="{5F9FC98A-C74D-47D8-A897-EEE02F7C49D1}"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110E8B35-F42B-4303-96DE-A2DFD10AEE6F}"/>
              </a:ext>
            </a:extLst>
          </p:cNvPr>
          <p:cNvSpPr>
            <a:spLocks noGrp="1"/>
          </p:cNvSpPr>
          <p:nvPr>
            <p:ph type="sldNum" sz="quarter" idx="12"/>
          </p:nvPr>
        </p:nvSpPr>
        <p:spPr/>
        <p:txBody>
          <a:bodyPr/>
          <a:lstStyle/>
          <a:p>
            <a:fld id="{796B6B1B-CD97-412B-A8B6-A4AEE95B13DD}" type="slidenum">
              <a:rPr lang="vi-VN" noProof="1" dirty="0" smtClean="0"/>
              <a:t>111</a:t>
            </a:fld>
            <a:endParaRPr lang="vi-VN" noProof="1"/>
          </a:p>
        </p:txBody>
      </p:sp>
    </p:spTree>
    <p:extLst>
      <p:ext uri="{BB962C8B-B14F-4D97-AF65-F5344CB8AC3E}">
        <p14:creationId xmlns:p14="http://schemas.microsoft.com/office/powerpoint/2010/main" val="38551052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3.61111E-6 2.69195E-6 L -0.19775 -0.00347 " pathEditMode="relative" rAng="0" ptsTypes="AA">
                                      <p:cBhvr>
                                        <p:cTn id="6" dur="500" fill="hold"/>
                                        <p:tgtEl>
                                          <p:spTgt spid="3"/>
                                        </p:tgtEl>
                                        <p:attrNameLst>
                                          <p:attrName>ppt_x</p:attrName>
                                          <p:attrName>ppt_y</p:attrName>
                                        </p:attrNameLst>
                                      </p:cBhvr>
                                      <p:rCtr x="-9900" y="-200"/>
                                    </p:animMotion>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par>
                          <p:cTn id="19" fill="hold" nodeType="afterGroup">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par>
                          <p:cTn id="28" fill="hold" nodeType="afterGroup">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38" grpId="0"/>
      <p:bldP spid="3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p:cNvSpPr>
            <a:spLocks noGrp="1"/>
          </p:cNvSpPr>
          <p:nvPr>
            <p:ph type="title"/>
          </p:nvPr>
        </p:nvSpPr>
        <p:spPr/>
        <p:txBody>
          <a:bodyPr/>
          <a:lstStyle/>
          <a:p>
            <a:r>
              <a:rPr lang="vi-VN" altLang="en-US" noProof="1"/>
              <a:t>Các vấn đề đệ quy thông dụng</a:t>
            </a:r>
          </a:p>
        </p:txBody>
      </p:sp>
      <p:sp>
        <p:nvSpPr>
          <p:cNvPr id="28" name="Freeform 2"/>
          <p:cNvSpPr>
            <a:spLocks/>
          </p:cNvSpPr>
          <p:nvPr/>
        </p:nvSpPr>
        <p:spPr bwMode="gray">
          <a:xfrm>
            <a:off x="5463381" y="3860042"/>
            <a:ext cx="1265237" cy="803275"/>
          </a:xfrm>
          <a:custGeom>
            <a:avLst/>
            <a:gdLst/>
            <a:ahLst/>
            <a:cxnLst>
              <a:cxn ang="0">
                <a:pos x="390" y="0"/>
              </a:cxn>
              <a:cxn ang="0">
                <a:pos x="448" y="64"/>
              </a:cxn>
              <a:cxn ang="0">
                <a:pos x="797" y="495"/>
              </a:cxn>
              <a:cxn ang="0">
                <a:pos x="390" y="355"/>
              </a:cxn>
              <a:cxn ang="0">
                <a:pos x="0" y="506"/>
              </a:cxn>
              <a:cxn ang="0">
                <a:pos x="390" y="0"/>
              </a:cxn>
            </a:cxnLst>
            <a:rect l="0" t="0" r="r" b="b"/>
            <a:pathLst>
              <a:path w="797" h="506">
                <a:moveTo>
                  <a:pt x="390" y="0"/>
                </a:moveTo>
                <a:lnTo>
                  <a:pt x="448" y="64"/>
                </a:lnTo>
                <a:lnTo>
                  <a:pt x="797" y="495"/>
                </a:lnTo>
                <a:lnTo>
                  <a:pt x="390" y="355"/>
                </a:lnTo>
                <a:lnTo>
                  <a:pt x="0" y="506"/>
                </a:lnTo>
                <a:lnTo>
                  <a:pt x="390" y="0"/>
                </a:lnTo>
                <a:close/>
              </a:path>
            </a:pathLst>
          </a:custGeom>
          <a:gradFill rotWithShape="1">
            <a:gsLst>
              <a:gs pos="0">
                <a:srgbClr val="9999FF"/>
              </a:gs>
              <a:gs pos="100000">
                <a:srgbClr val="9999FF">
                  <a:gamma/>
                  <a:tint val="0"/>
                  <a:invGamma/>
                  <a:alpha val="0"/>
                </a:srgbClr>
              </a:gs>
            </a:gsLst>
            <a:lin ang="5400000" scaled="1"/>
          </a:gra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29" name="Freeform 3"/>
          <p:cNvSpPr>
            <a:spLocks/>
          </p:cNvSpPr>
          <p:nvPr/>
        </p:nvSpPr>
        <p:spPr bwMode="gray">
          <a:xfrm>
            <a:off x="6101556" y="2882141"/>
            <a:ext cx="1735137" cy="1117600"/>
          </a:xfrm>
          <a:custGeom>
            <a:avLst/>
            <a:gdLst/>
            <a:ahLst/>
            <a:cxnLst>
              <a:cxn ang="0">
                <a:pos x="64" y="704"/>
              </a:cxn>
              <a:cxn ang="0">
                <a:pos x="0" y="622"/>
              </a:cxn>
              <a:cxn ang="0">
                <a:pos x="820" y="0"/>
              </a:cxn>
              <a:cxn ang="0">
                <a:pos x="1093" y="453"/>
              </a:cxn>
              <a:cxn ang="0">
                <a:pos x="64" y="704"/>
              </a:cxn>
            </a:cxnLst>
            <a:rect l="0" t="0" r="r" b="b"/>
            <a:pathLst>
              <a:path w="1093" h="704">
                <a:moveTo>
                  <a:pt x="64" y="704"/>
                </a:moveTo>
                <a:lnTo>
                  <a:pt x="0" y="622"/>
                </a:lnTo>
                <a:lnTo>
                  <a:pt x="820" y="0"/>
                </a:lnTo>
                <a:lnTo>
                  <a:pt x="1093" y="453"/>
                </a:lnTo>
                <a:lnTo>
                  <a:pt x="64" y="704"/>
                </a:lnTo>
                <a:close/>
              </a:path>
            </a:pathLst>
          </a:custGeom>
          <a:gradFill rotWithShape="1">
            <a:gsLst>
              <a:gs pos="0">
                <a:srgbClr val="DAB720"/>
              </a:gs>
              <a:gs pos="100000">
                <a:srgbClr val="DAB720">
                  <a:gamma/>
                  <a:tint val="0"/>
                  <a:invGamma/>
                  <a:alpha val="0"/>
                </a:srgbClr>
              </a:gs>
            </a:gsLst>
            <a:lin ang="0" scaled="1"/>
          </a:gra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30" name="Freeform 4"/>
          <p:cNvSpPr>
            <a:spLocks/>
          </p:cNvSpPr>
          <p:nvPr/>
        </p:nvSpPr>
        <p:spPr bwMode="gray">
          <a:xfrm>
            <a:off x="4631531" y="2909128"/>
            <a:ext cx="1470025" cy="1117600"/>
          </a:xfrm>
          <a:custGeom>
            <a:avLst/>
            <a:gdLst/>
            <a:ahLst/>
            <a:cxnLst>
              <a:cxn ang="0">
                <a:pos x="926" y="611"/>
              </a:cxn>
              <a:cxn ang="0">
                <a:pos x="844" y="704"/>
              </a:cxn>
              <a:cxn ang="0">
                <a:pos x="0" y="489"/>
              </a:cxn>
              <a:cxn ang="0">
                <a:pos x="315" y="0"/>
              </a:cxn>
              <a:cxn ang="0">
                <a:pos x="926" y="611"/>
              </a:cxn>
            </a:cxnLst>
            <a:rect l="0" t="0" r="r" b="b"/>
            <a:pathLst>
              <a:path w="926" h="704">
                <a:moveTo>
                  <a:pt x="926" y="611"/>
                </a:moveTo>
                <a:lnTo>
                  <a:pt x="844" y="704"/>
                </a:lnTo>
                <a:lnTo>
                  <a:pt x="0" y="489"/>
                </a:lnTo>
                <a:lnTo>
                  <a:pt x="315" y="0"/>
                </a:lnTo>
                <a:lnTo>
                  <a:pt x="926" y="611"/>
                </a:lnTo>
                <a:close/>
              </a:path>
            </a:pathLst>
          </a:custGeom>
          <a:gradFill rotWithShape="1">
            <a:gsLst>
              <a:gs pos="0">
                <a:srgbClr val="A3C975">
                  <a:gamma/>
                  <a:tint val="0"/>
                  <a:invGamma/>
                  <a:alpha val="0"/>
                </a:srgbClr>
              </a:gs>
              <a:gs pos="100000">
                <a:srgbClr val="A3C975"/>
              </a:gs>
            </a:gsLst>
            <a:lin ang="0" scaled="1"/>
          </a:gra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grpSp>
        <p:nvGrpSpPr>
          <p:cNvPr id="2" name="Group 30"/>
          <p:cNvGrpSpPr>
            <a:grpSpLocks/>
          </p:cNvGrpSpPr>
          <p:nvPr/>
        </p:nvGrpSpPr>
        <p:grpSpPr bwMode="auto">
          <a:xfrm>
            <a:off x="4995068" y="4395029"/>
            <a:ext cx="2257425" cy="2257425"/>
            <a:chOff x="3336925" y="4330700"/>
            <a:chExt cx="2257425" cy="2257425"/>
          </a:xfrm>
        </p:grpSpPr>
        <p:grpSp>
          <p:nvGrpSpPr>
            <p:cNvPr id="43030" name="Group 14"/>
            <p:cNvGrpSpPr>
              <a:grpSpLocks/>
            </p:cNvGrpSpPr>
            <p:nvPr/>
          </p:nvGrpSpPr>
          <p:grpSpPr bwMode="auto">
            <a:xfrm>
              <a:off x="3336925" y="4330700"/>
              <a:ext cx="2257425" cy="2257425"/>
              <a:chOff x="867" y="738"/>
              <a:chExt cx="1422" cy="1422"/>
            </a:xfrm>
          </p:grpSpPr>
          <p:sp>
            <p:nvSpPr>
              <p:cNvPr id="35" name="Oval 15"/>
              <p:cNvSpPr>
                <a:spLocks noChangeArrowheads="1"/>
              </p:cNvSpPr>
              <p:nvPr/>
            </p:nvSpPr>
            <p:spPr bwMode="gray">
              <a:xfrm>
                <a:off x="867" y="738"/>
                <a:ext cx="1422" cy="1422"/>
              </a:xfrm>
              <a:prstGeom prst="ellipse">
                <a:avLst/>
              </a:prstGeom>
              <a:gradFill rotWithShape="1">
                <a:gsLst>
                  <a:gs pos="0">
                    <a:srgbClr val="9999FF">
                      <a:gamma/>
                      <a:shade val="76078"/>
                      <a:invGamma/>
                    </a:srgbClr>
                  </a:gs>
                  <a:gs pos="100000">
                    <a:srgbClr val="9999FF"/>
                  </a:gs>
                </a:gsLst>
                <a:lin ang="2700000" scaled="1"/>
              </a:gradFill>
              <a:ln w="38100" algn="ctr">
                <a:solidFill>
                  <a:srgbClr val="DDDDDD"/>
                </a:solidFill>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36" name="Oval 16"/>
              <p:cNvSpPr>
                <a:spLocks noChangeArrowheads="1"/>
              </p:cNvSpPr>
              <p:nvPr/>
            </p:nvSpPr>
            <p:spPr bwMode="gray">
              <a:xfrm>
                <a:off x="909" y="774"/>
                <a:ext cx="1337" cy="1348"/>
              </a:xfrm>
              <a:prstGeom prst="ellipse">
                <a:avLst/>
              </a:prstGeom>
              <a:gradFill rotWithShape="1">
                <a:gsLst>
                  <a:gs pos="0">
                    <a:srgbClr val="9999FF"/>
                  </a:gs>
                  <a:gs pos="100000">
                    <a:srgbClr val="9999FF">
                      <a:gamma/>
                      <a:shade val="76078"/>
                      <a:invGamma/>
                    </a:srgbClr>
                  </a:gs>
                </a:gsLst>
                <a:lin ang="2700000" scaled="1"/>
              </a:gradFill>
              <a:ln w="38100" algn="ctr">
                <a:noFill/>
                <a:round/>
                <a:headEnd/>
                <a:tailEnd/>
              </a:ln>
              <a:effectLst/>
            </p:spPr>
            <p:txBody>
              <a:bodyPr wrap="none" anchor="ctr"/>
              <a:lstStyle/>
              <a:p>
                <a:pPr>
                  <a:defRPr/>
                </a:pPr>
                <a:endParaRPr lang="vi-VN" kern="0" noProof="1">
                  <a:solidFill>
                    <a:sysClr val="windowText" lastClr="000000"/>
                  </a:solidFill>
                  <a:latin typeface="Arial" charset="0"/>
                </a:endParaRPr>
              </a:p>
            </p:txBody>
          </p:sp>
        </p:grpSp>
        <p:sp>
          <p:nvSpPr>
            <p:cNvPr id="33" name="Freeform 19"/>
            <p:cNvSpPr>
              <a:spLocks/>
            </p:cNvSpPr>
            <p:nvPr/>
          </p:nvSpPr>
          <p:spPr bwMode="gray">
            <a:xfrm>
              <a:off x="3448050" y="4395788"/>
              <a:ext cx="2024063" cy="785812"/>
            </a:xfrm>
            <a:custGeom>
              <a:avLst/>
              <a:gdLst/>
              <a:ahLst/>
              <a:cxnLst>
                <a:cxn ang="0">
                  <a:pos x="0" y="495"/>
                </a:cxn>
                <a:cxn ang="0">
                  <a:pos x="1291" y="488"/>
                </a:cxn>
                <a:cxn ang="0">
                  <a:pos x="1079" y="156"/>
                </a:cxn>
                <a:cxn ang="0">
                  <a:pos x="635" y="0"/>
                </a:cxn>
                <a:cxn ang="0">
                  <a:pos x="230" y="143"/>
                </a:cxn>
                <a:cxn ang="0">
                  <a:pos x="0" y="495"/>
                </a:cxn>
              </a:cxnLst>
              <a:rect l="0" t="0" r="r" b="b"/>
              <a:pathLst>
                <a:path w="1291" h="495">
                  <a:moveTo>
                    <a:pt x="0" y="495"/>
                  </a:moveTo>
                  <a:lnTo>
                    <a:pt x="1291" y="488"/>
                  </a:lnTo>
                  <a:cubicBezTo>
                    <a:pt x="1255" y="336"/>
                    <a:pt x="1163" y="231"/>
                    <a:pt x="1079" y="156"/>
                  </a:cubicBezTo>
                  <a:cubicBezTo>
                    <a:pt x="995" y="81"/>
                    <a:pt x="854" y="0"/>
                    <a:pt x="635" y="0"/>
                  </a:cubicBezTo>
                  <a:cubicBezTo>
                    <a:pt x="416" y="0"/>
                    <a:pt x="340" y="63"/>
                    <a:pt x="230" y="143"/>
                  </a:cubicBezTo>
                  <a:cubicBezTo>
                    <a:pt x="120" y="223"/>
                    <a:pt x="6" y="413"/>
                    <a:pt x="0" y="495"/>
                  </a:cubicBezTo>
                  <a:close/>
                </a:path>
              </a:pathLst>
            </a:custGeom>
            <a:solidFill>
              <a:srgbClr val="9999FF"/>
            </a:soli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34" name="Rectangle 20"/>
            <p:cNvSpPr>
              <a:spLocks noChangeArrowheads="1"/>
            </p:cNvSpPr>
            <p:nvPr/>
          </p:nvSpPr>
          <p:spPr bwMode="black">
            <a:xfrm>
              <a:off x="3559175" y="4953000"/>
              <a:ext cx="1836738" cy="954107"/>
            </a:xfrm>
            <a:prstGeom prst="rect">
              <a:avLst/>
            </a:prstGeom>
            <a:noFill/>
            <a:ln w="9525" algn="ctr">
              <a:noFill/>
              <a:miter lim="800000"/>
              <a:headEnd/>
              <a:tailEnd/>
            </a:ln>
            <a:effectLst>
              <a:outerShdw dist="35921" dir="2700000" algn="ctr" rotWithShape="0">
                <a:srgbClr val="003300"/>
              </a:outerShdw>
            </a:effectLst>
          </p:spPr>
          <p:txBody>
            <a:bodyPr>
              <a:spAutoFit/>
            </a:bodyPr>
            <a:lstStyle/>
            <a:p>
              <a:pPr algn="ctr">
                <a:defRPr/>
              </a:pPr>
              <a:r>
                <a:rPr lang="en-US"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QUAY LUI</a:t>
              </a:r>
              <a:endPar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endParaRPr>
            </a:p>
          </p:txBody>
        </p:sp>
      </p:grpSp>
      <p:grpSp>
        <p:nvGrpSpPr>
          <p:cNvPr id="6" name="Group 36"/>
          <p:cNvGrpSpPr>
            <a:grpSpLocks/>
          </p:cNvGrpSpPr>
          <p:nvPr/>
        </p:nvGrpSpPr>
        <p:grpSpPr bwMode="auto">
          <a:xfrm>
            <a:off x="7358856" y="1623254"/>
            <a:ext cx="2257425" cy="2257425"/>
            <a:chOff x="5700713" y="1558926"/>
            <a:chExt cx="2257425" cy="2257426"/>
          </a:xfrm>
        </p:grpSpPr>
        <p:grpSp>
          <p:nvGrpSpPr>
            <p:cNvPr id="43025" name="Group 10"/>
            <p:cNvGrpSpPr>
              <a:grpSpLocks/>
            </p:cNvGrpSpPr>
            <p:nvPr/>
          </p:nvGrpSpPr>
          <p:grpSpPr bwMode="auto">
            <a:xfrm>
              <a:off x="5700713" y="1558926"/>
              <a:ext cx="2257425" cy="2257426"/>
              <a:chOff x="867" y="738"/>
              <a:chExt cx="1422" cy="1422"/>
            </a:xfrm>
          </p:grpSpPr>
          <p:sp>
            <p:nvSpPr>
              <p:cNvPr id="41" name="Oval 11"/>
              <p:cNvSpPr>
                <a:spLocks noChangeArrowheads="1"/>
              </p:cNvSpPr>
              <p:nvPr/>
            </p:nvSpPr>
            <p:spPr bwMode="gray">
              <a:xfrm>
                <a:off x="867" y="738"/>
                <a:ext cx="1422" cy="1422"/>
              </a:xfrm>
              <a:prstGeom prst="ellipse">
                <a:avLst/>
              </a:prstGeom>
              <a:gradFill rotWithShape="1">
                <a:gsLst>
                  <a:gs pos="0">
                    <a:srgbClr val="D3CE73">
                      <a:gamma/>
                      <a:shade val="76078"/>
                      <a:invGamma/>
                    </a:srgbClr>
                  </a:gs>
                  <a:gs pos="100000">
                    <a:srgbClr val="D3CE73"/>
                  </a:gs>
                </a:gsLst>
                <a:lin ang="2700000" scaled="1"/>
              </a:gradFill>
              <a:ln w="38100" algn="ctr">
                <a:solidFill>
                  <a:srgbClr val="DDDDDD"/>
                </a:solidFill>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42" name="Oval 12"/>
              <p:cNvSpPr>
                <a:spLocks noChangeArrowheads="1"/>
              </p:cNvSpPr>
              <p:nvPr/>
            </p:nvSpPr>
            <p:spPr bwMode="gray">
              <a:xfrm>
                <a:off x="909" y="774"/>
                <a:ext cx="1337" cy="1348"/>
              </a:xfrm>
              <a:prstGeom prst="ellipse">
                <a:avLst/>
              </a:prstGeom>
              <a:gradFill rotWithShape="1">
                <a:gsLst>
                  <a:gs pos="0">
                    <a:srgbClr val="D3CE73"/>
                  </a:gs>
                  <a:gs pos="100000">
                    <a:srgbClr val="D3CE73">
                      <a:gamma/>
                      <a:shade val="76078"/>
                      <a:invGamma/>
                    </a:srgbClr>
                  </a:gs>
                </a:gsLst>
                <a:lin ang="2700000" scaled="1"/>
              </a:gradFill>
              <a:ln w="38100" algn="ctr">
                <a:noFill/>
                <a:round/>
                <a:headEnd/>
                <a:tailEnd/>
              </a:ln>
              <a:effectLst/>
            </p:spPr>
            <p:txBody>
              <a:bodyPr wrap="none" anchor="ctr"/>
              <a:lstStyle/>
              <a:p>
                <a:pPr>
                  <a:defRPr/>
                </a:pPr>
                <a:endParaRPr lang="vi-VN" kern="0" noProof="1">
                  <a:solidFill>
                    <a:sysClr val="windowText" lastClr="000000"/>
                  </a:solidFill>
                  <a:latin typeface="Arial" charset="0"/>
                </a:endParaRPr>
              </a:p>
            </p:txBody>
          </p:sp>
        </p:grpSp>
        <p:sp>
          <p:nvSpPr>
            <p:cNvPr id="39" name="Freeform 21"/>
            <p:cNvSpPr>
              <a:spLocks/>
            </p:cNvSpPr>
            <p:nvPr/>
          </p:nvSpPr>
          <p:spPr bwMode="gray">
            <a:xfrm>
              <a:off x="5810250" y="1614489"/>
              <a:ext cx="2033588" cy="781050"/>
            </a:xfrm>
            <a:custGeom>
              <a:avLst/>
              <a:gdLst/>
              <a:ahLst/>
              <a:cxnLst>
                <a:cxn ang="0">
                  <a:pos x="0" y="490"/>
                </a:cxn>
                <a:cxn ang="0">
                  <a:pos x="1293" y="492"/>
                </a:cxn>
                <a:cxn ang="0">
                  <a:pos x="1081" y="160"/>
                </a:cxn>
                <a:cxn ang="0">
                  <a:pos x="648" y="0"/>
                </a:cxn>
                <a:cxn ang="0">
                  <a:pos x="232" y="147"/>
                </a:cxn>
                <a:cxn ang="0">
                  <a:pos x="0" y="490"/>
                </a:cxn>
              </a:cxnLst>
              <a:rect l="0" t="0" r="r" b="b"/>
              <a:pathLst>
                <a:path w="1293" h="492">
                  <a:moveTo>
                    <a:pt x="0" y="490"/>
                  </a:moveTo>
                  <a:lnTo>
                    <a:pt x="1293" y="492"/>
                  </a:lnTo>
                  <a:cubicBezTo>
                    <a:pt x="1257" y="340"/>
                    <a:pt x="1165" y="235"/>
                    <a:pt x="1081" y="160"/>
                  </a:cubicBezTo>
                  <a:cubicBezTo>
                    <a:pt x="997" y="85"/>
                    <a:pt x="867" y="0"/>
                    <a:pt x="648" y="0"/>
                  </a:cubicBezTo>
                  <a:cubicBezTo>
                    <a:pt x="429" y="0"/>
                    <a:pt x="342" y="67"/>
                    <a:pt x="232" y="147"/>
                  </a:cubicBezTo>
                  <a:cubicBezTo>
                    <a:pt x="122" y="227"/>
                    <a:pt x="18" y="421"/>
                    <a:pt x="0" y="490"/>
                  </a:cubicBezTo>
                  <a:close/>
                </a:path>
              </a:pathLst>
            </a:custGeom>
            <a:solidFill>
              <a:srgbClr val="D3CE73"/>
            </a:soli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40" name="Rectangle 23"/>
            <p:cNvSpPr>
              <a:spLocks noChangeArrowheads="1"/>
            </p:cNvSpPr>
            <p:nvPr/>
          </p:nvSpPr>
          <p:spPr bwMode="black">
            <a:xfrm>
              <a:off x="5907088" y="1981200"/>
              <a:ext cx="1836737" cy="1384995"/>
            </a:xfrm>
            <a:prstGeom prst="rect">
              <a:avLst/>
            </a:prstGeom>
            <a:noFill/>
            <a:ln w="9525" algn="ctr">
              <a:noFill/>
              <a:miter lim="800000"/>
              <a:headEnd/>
              <a:tailEnd/>
            </a:ln>
            <a:effectLst>
              <a:outerShdw dist="35921" dir="2700000" algn="ctr" rotWithShape="0">
                <a:srgbClr val="003300"/>
              </a:outerShdw>
            </a:effectLst>
          </p:spPr>
          <p:txBody>
            <a:bodyPr>
              <a:spAutoFit/>
            </a:bodyPr>
            <a:lstStyle/>
            <a:p>
              <a:pPr algn="ctr">
                <a:defRPr/>
              </a:pPr>
              <a:r>
                <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CHIA</a:t>
              </a:r>
            </a:p>
            <a:p>
              <a:pPr algn="ctr">
                <a:defRPr/>
              </a:pPr>
              <a:r>
                <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ĐỂ</a:t>
              </a:r>
            </a:p>
            <a:p>
              <a:pPr algn="ctr">
                <a:defRPr/>
              </a:pPr>
              <a:r>
                <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TRỊ</a:t>
              </a:r>
            </a:p>
          </p:txBody>
        </p:sp>
      </p:grpSp>
      <p:grpSp>
        <p:nvGrpSpPr>
          <p:cNvPr id="8" name="Group 42"/>
          <p:cNvGrpSpPr>
            <a:grpSpLocks/>
          </p:cNvGrpSpPr>
          <p:nvPr/>
        </p:nvGrpSpPr>
        <p:grpSpPr bwMode="auto">
          <a:xfrm>
            <a:off x="2867818" y="1623254"/>
            <a:ext cx="2257425" cy="2257425"/>
            <a:chOff x="1209675" y="1558925"/>
            <a:chExt cx="2257425" cy="2257425"/>
          </a:xfrm>
        </p:grpSpPr>
        <p:grpSp>
          <p:nvGrpSpPr>
            <p:cNvPr id="43020" name="Group 6"/>
            <p:cNvGrpSpPr>
              <a:grpSpLocks/>
            </p:cNvGrpSpPr>
            <p:nvPr/>
          </p:nvGrpSpPr>
          <p:grpSpPr bwMode="auto">
            <a:xfrm>
              <a:off x="1209675" y="1558925"/>
              <a:ext cx="2257425" cy="2257425"/>
              <a:chOff x="867" y="738"/>
              <a:chExt cx="1422" cy="1422"/>
            </a:xfrm>
          </p:grpSpPr>
          <p:sp>
            <p:nvSpPr>
              <p:cNvPr id="47" name="Oval 7"/>
              <p:cNvSpPr>
                <a:spLocks noChangeArrowheads="1"/>
              </p:cNvSpPr>
              <p:nvPr/>
            </p:nvSpPr>
            <p:spPr bwMode="gray">
              <a:xfrm>
                <a:off x="867" y="738"/>
                <a:ext cx="1422" cy="1422"/>
              </a:xfrm>
              <a:prstGeom prst="ellipse">
                <a:avLst/>
              </a:prstGeom>
              <a:gradFill rotWithShape="1">
                <a:gsLst>
                  <a:gs pos="0">
                    <a:srgbClr val="A3C975">
                      <a:gamma/>
                      <a:shade val="76078"/>
                      <a:invGamma/>
                    </a:srgbClr>
                  </a:gs>
                  <a:gs pos="100000">
                    <a:srgbClr val="A3C975"/>
                  </a:gs>
                </a:gsLst>
                <a:lin ang="2700000" scaled="1"/>
              </a:gradFill>
              <a:ln w="38100" algn="ctr">
                <a:solidFill>
                  <a:srgbClr val="DDDDDD"/>
                </a:solidFill>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48" name="Oval 8"/>
              <p:cNvSpPr>
                <a:spLocks noChangeArrowheads="1"/>
              </p:cNvSpPr>
              <p:nvPr/>
            </p:nvSpPr>
            <p:spPr bwMode="gray">
              <a:xfrm>
                <a:off x="909" y="774"/>
                <a:ext cx="1337" cy="1348"/>
              </a:xfrm>
              <a:prstGeom prst="ellipse">
                <a:avLst/>
              </a:prstGeom>
              <a:gradFill rotWithShape="1">
                <a:gsLst>
                  <a:gs pos="0">
                    <a:srgbClr val="A3C975"/>
                  </a:gs>
                  <a:gs pos="100000">
                    <a:srgbClr val="A3C975">
                      <a:gamma/>
                      <a:shade val="76078"/>
                      <a:invGamma/>
                    </a:srgbClr>
                  </a:gs>
                </a:gsLst>
                <a:lin ang="2700000" scaled="1"/>
              </a:gradFill>
              <a:ln w="38100" algn="ctr">
                <a:noFill/>
                <a:round/>
                <a:headEnd/>
                <a:tailEnd/>
              </a:ln>
              <a:effectLst/>
            </p:spPr>
            <p:txBody>
              <a:bodyPr wrap="none" anchor="ctr"/>
              <a:lstStyle/>
              <a:p>
                <a:pPr>
                  <a:defRPr/>
                </a:pPr>
                <a:endParaRPr lang="vi-VN" kern="0" noProof="1">
                  <a:solidFill>
                    <a:sysClr val="windowText" lastClr="000000"/>
                  </a:solidFill>
                  <a:latin typeface="Arial" charset="0"/>
                </a:endParaRPr>
              </a:p>
            </p:txBody>
          </p:sp>
        </p:grpSp>
        <p:sp>
          <p:nvSpPr>
            <p:cNvPr id="45" name="Freeform 22"/>
            <p:cNvSpPr>
              <a:spLocks/>
            </p:cNvSpPr>
            <p:nvPr/>
          </p:nvSpPr>
          <p:spPr bwMode="gray">
            <a:xfrm>
              <a:off x="1311275" y="1616075"/>
              <a:ext cx="2038350" cy="785813"/>
            </a:xfrm>
            <a:custGeom>
              <a:avLst/>
              <a:gdLst/>
              <a:ahLst/>
              <a:cxnLst>
                <a:cxn ang="0">
                  <a:pos x="0" y="495"/>
                </a:cxn>
                <a:cxn ang="0">
                  <a:pos x="1284" y="492"/>
                </a:cxn>
                <a:cxn ang="0">
                  <a:pos x="1072" y="160"/>
                </a:cxn>
                <a:cxn ang="0">
                  <a:pos x="639" y="0"/>
                </a:cxn>
                <a:cxn ang="0">
                  <a:pos x="223" y="147"/>
                </a:cxn>
                <a:cxn ang="0">
                  <a:pos x="0" y="495"/>
                </a:cxn>
              </a:cxnLst>
              <a:rect l="0" t="0" r="r" b="b"/>
              <a:pathLst>
                <a:path w="1284" h="495">
                  <a:moveTo>
                    <a:pt x="0" y="495"/>
                  </a:moveTo>
                  <a:lnTo>
                    <a:pt x="1284" y="492"/>
                  </a:lnTo>
                  <a:cubicBezTo>
                    <a:pt x="1248" y="340"/>
                    <a:pt x="1156" y="235"/>
                    <a:pt x="1072" y="160"/>
                  </a:cubicBezTo>
                  <a:cubicBezTo>
                    <a:pt x="988" y="85"/>
                    <a:pt x="858" y="0"/>
                    <a:pt x="639" y="0"/>
                  </a:cubicBezTo>
                  <a:cubicBezTo>
                    <a:pt x="420" y="0"/>
                    <a:pt x="333" y="67"/>
                    <a:pt x="223" y="147"/>
                  </a:cubicBezTo>
                  <a:cubicBezTo>
                    <a:pt x="113" y="227"/>
                    <a:pt x="18" y="426"/>
                    <a:pt x="0" y="495"/>
                  </a:cubicBezTo>
                  <a:close/>
                </a:path>
              </a:pathLst>
            </a:custGeom>
            <a:solidFill>
              <a:srgbClr val="A3C975"/>
            </a:soli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46" name="Rectangle 24"/>
            <p:cNvSpPr>
              <a:spLocks noChangeArrowheads="1"/>
            </p:cNvSpPr>
            <p:nvPr/>
          </p:nvSpPr>
          <p:spPr bwMode="black">
            <a:xfrm>
              <a:off x="1371600" y="2286000"/>
              <a:ext cx="1836737" cy="954107"/>
            </a:xfrm>
            <a:prstGeom prst="rect">
              <a:avLst/>
            </a:prstGeom>
            <a:noFill/>
            <a:ln w="9525" algn="ctr">
              <a:noFill/>
              <a:miter lim="800000"/>
              <a:headEnd/>
              <a:tailEnd/>
            </a:ln>
            <a:effectLst>
              <a:outerShdw dist="35921" dir="2700000" algn="ctr" rotWithShape="0">
                <a:srgbClr val="003300"/>
              </a:outerShdw>
            </a:effectLst>
          </p:spPr>
          <p:txBody>
            <a:bodyPr>
              <a:spAutoFit/>
            </a:bodyPr>
            <a:lstStyle/>
            <a:p>
              <a:pPr algn="ctr">
                <a:defRPr/>
              </a:pPr>
              <a:r>
                <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TRUY</a:t>
              </a:r>
            </a:p>
            <a:p>
              <a:pPr algn="ctr">
                <a:defRPr/>
              </a:pPr>
              <a:r>
                <a:rPr lang="vi-VN" sz="2800" b="1" kern="0" noProof="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Tahoma" pitchFamily="34" charset="0"/>
                  <a:cs typeface="Tahoma" pitchFamily="34" charset="0"/>
                </a:rPr>
                <a:t>HỒI</a:t>
              </a:r>
            </a:p>
          </p:txBody>
        </p:sp>
      </p:grpSp>
      <p:sp>
        <p:nvSpPr>
          <p:cNvPr id="49" name="Freeform 25"/>
          <p:cNvSpPr>
            <a:spLocks/>
          </p:cNvSpPr>
          <p:nvPr/>
        </p:nvSpPr>
        <p:spPr bwMode="gray">
          <a:xfrm>
            <a:off x="5850730" y="2355092"/>
            <a:ext cx="679450" cy="1857375"/>
          </a:xfrm>
          <a:custGeom>
            <a:avLst/>
            <a:gdLst/>
            <a:ahLst/>
            <a:cxnLst>
              <a:cxn ang="0">
                <a:pos x="166" y="611"/>
              </a:cxn>
              <a:cxn ang="0">
                <a:pos x="92" y="813"/>
              </a:cxn>
              <a:cxn ang="0">
                <a:pos x="112" y="1008"/>
              </a:cxn>
              <a:cxn ang="0">
                <a:pos x="104" y="1192"/>
              </a:cxn>
              <a:cxn ang="0">
                <a:pos x="124" y="1383"/>
              </a:cxn>
              <a:cxn ang="0">
                <a:pos x="104" y="1555"/>
              </a:cxn>
              <a:cxn ang="0">
                <a:pos x="88" y="1674"/>
              </a:cxn>
              <a:cxn ang="0">
                <a:pos x="10" y="1800"/>
              </a:cxn>
              <a:cxn ang="0">
                <a:pos x="64" y="1982"/>
              </a:cxn>
              <a:cxn ang="0">
                <a:pos x="173" y="2259"/>
              </a:cxn>
              <a:cxn ang="0">
                <a:pos x="301" y="2490"/>
              </a:cxn>
              <a:cxn ang="0">
                <a:pos x="391" y="2676"/>
              </a:cxn>
              <a:cxn ang="0">
                <a:pos x="346" y="2816"/>
              </a:cxn>
              <a:cxn ang="0">
                <a:pos x="260" y="2919"/>
              </a:cxn>
              <a:cxn ang="0">
                <a:pos x="367" y="2961"/>
              </a:cxn>
              <a:cxn ang="0">
                <a:pos x="298" y="3273"/>
              </a:cxn>
              <a:cxn ang="0">
                <a:pos x="361" y="3396"/>
              </a:cxn>
              <a:cxn ang="0">
                <a:pos x="515" y="3140"/>
              </a:cxn>
              <a:cxn ang="0">
                <a:pos x="631" y="2934"/>
              </a:cxn>
              <a:cxn ang="0">
                <a:pos x="667" y="2771"/>
              </a:cxn>
              <a:cxn ang="0">
                <a:pos x="679" y="2640"/>
              </a:cxn>
              <a:cxn ang="0">
                <a:pos x="703" y="2448"/>
              </a:cxn>
              <a:cxn ang="0">
                <a:pos x="733" y="2257"/>
              </a:cxn>
              <a:cxn ang="0">
                <a:pos x="796" y="2021"/>
              </a:cxn>
              <a:cxn ang="0">
                <a:pos x="757" y="1725"/>
              </a:cxn>
              <a:cxn ang="0">
                <a:pos x="740" y="1476"/>
              </a:cxn>
              <a:cxn ang="0">
                <a:pos x="787" y="1280"/>
              </a:cxn>
              <a:cxn ang="0">
                <a:pos x="842" y="1223"/>
              </a:cxn>
              <a:cxn ang="0">
                <a:pos x="1093" y="1083"/>
              </a:cxn>
              <a:cxn ang="0">
                <a:pos x="1241" y="902"/>
              </a:cxn>
              <a:cxn ang="0">
                <a:pos x="1201" y="720"/>
              </a:cxn>
              <a:cxn ang="0">
                <a:pos x="1055" y="569"/>
              </a:cxn>
              <a:cxn ang="0">
                <a:pos x="1081" y="345"/>
              </a:cxn>
              <a:cxn ang="0">
                <a:pos x="999" y="249"/>
              </a:cxn>
              <a:cxn ang="0">
                <a:pos x="927" y="515"/>
              </a:cxn>
              <a:cxn ang="0">
                <a:pos x="866" y="690"/>
              </a:cxn>
              <a:cxn ang="0">
                <a:pos x="832" y="699"/>
              </a:cxn>
              <a:cxn ang="0">
                <a:pos x="656" y="641"/>
              </a:cxn>
              <a:cxn ang="0">
                <a:pos x="533" y="545"/>
              </a:cxn>
              <a:cxn ang="0">
                <a:pos x="595" y="434"/>
              </a:cxn>
              <a:cxn ang="0">
                <a:pos x="592" y="374"/>
              </a:cxn>
              <a:cxn ang="0">
                <a:pos x="613" y="345"/>
              </a:cxn>
              <a:cxn ang="0">
                <a:pos x="599" y="270"/>
              </a:cxn>
              <a:cxn ang="0">
                <a:pos x="617" y="231"/>
              </a:cxn>
              <a:cxn ang="0">
                <a:pos x="575" y="146"/>
              </a:cxn>
              <a:cxn ang="0">
                <a:pos x="550" y="98"/>
              </a:cxn>
              <a:cxn ang="0">
                <a:pos x="416" y="11"/>
              </a:cxn>
              <a:cxn ang="0">
                <a:pos x="256" y="12"/>
              </a:cxn>
              <a:cxn ang="0">
                <a:pos x="134" y="75"/>
              </a:cxn>
              <a:cxn ang="0">
                <a:pos x="112" y="126"/>
              </a:cxn>
              <a:cxn ang="0">
                <a:pos x="85" y="200"/>
              </a:cxn>
              <a:cxn ang="0">
                <a:pos x="58" y="269"/>
              </a:cxn>
              <a:cxn ang="0">
                <a:pos x="85" y="318"/>
              </a:cxn>
            </a:cxnLst>
            <a:rect l="0" t="0" r="r" b="b"/>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gradFill rotWithShape="1">
            <a:gsLst>
              <a:gs pos="0">
                <a:srgbClr val="D6ECFF">
                  <a:lumMod val="90000"/>
                </a:srgbClr>
              </a:gs>
              <a:gs pos="100000">
                <a:srgbClr val="92C331">
                  <a:gamma/>
                  <a:shade val="0"/>
                  <a:invGamma/>
                </a:srgbClr>
              </a:gs>
            </a:gsLst>
            <a:lin ang="5400000" scaled="1"/>
          </a:gradFill>
          <a:ln w="9525" cap="flat" cmpd="sng">
            <a:noFill/>
            <a:prstDash val="solid"/>
            <a:round/>
            <a:headEnd/>
            <a:tailEnd/>
          </a:ln>
          <a:effectLst/>
        </p:spPr>
        <p:txBody>
          <a:bodyPr wrap="none" anchor="ctr"/>
          <a:lstStyle/>
          <a:p>
            <a:pPr>
              <a:defRPr/>
            </a:pPr>
            <a:endParaRPr lang="vi-VN" kern="0" noProof="1">
              <a:solidFill>
                <a:sysClr val="windowText" lastClr="000000"/>
              </a:solidFill>
              <a:latin typeface="Arial" charset="0"/>
            </a:endParaRPr>
          </a:p>
        </p:txBody>
      </p:sp>
      <p:sp>
        <p:nvSpPr>
          <p:cNvPr id="50" name="Cloud Callout 49"/>
          <p:cNvSpPr/>
          <p:nvPr/>
        </p:nvSpPr>
        <p:spPr>
          <a:xfrm>
            <a:off x="5687219" y="1450148"/>
            <a:ext cx="1685923" cy="671580"/>
          </a:xfrm>
          <a:prstGeom prst="cloudCallout">
            <a:avLst>
              <a:gd name="adj1" fmla="val -21837"/>
              <a:gd name="adj2" fmla="val 72948"/>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vi-VN" sz="2200" noProof="1"/>
              <a:t>Đệ quy</a:t>
            </a:r>
          </a:p>
        </p:txBody>
      </p:sp>
      <p:sp>
        <p:nvSpPr>
          <p:cNvPr id="3" name="Chỗ dành sẵn cho Ngày tháng 2">
            <a:extLst>
              <a:ext uri="{FF2B5EF4-FFF2-40B4-BE49-F238E27FC236}">
                <a16:creationId xmlns:a16="http://schemas.microsoft.com/office/drawing/2014/main" id="{D4E4E0DE-DDB1-4189-B777-244022C6B4AF}"/>
              </a:ext>
            </a:extLst>
          </p:cNvPr>
          <p:cNvSpPr>
            <a:spLocks noGrp="1"/>
          </p:cNvSpPr>
          <p:nvPr>
            <p:ph type="dt" sz="half" idx="10"/>
          </p:nvPr>
        </p:nvSpPr>
        <p:spPr/>
        <p:txBody>
          <a:bodyPr/>
          <a:lstStyle/>
          <a:p>
            <a:fld id="{E8378719-7F33-46EE-98EC-01B64892CB08}"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E364D14E-D772-4492-A52A-3C170F4ECF1F}"/>
              </a:ext>
            </a:extLst>
          </p:cNvPr>
          <p:cNvSpPr>
            <a:spLocks noGrp="1"/>
          </p:cNvSpPr>
          <p:nvPr>
            <p:ph type="sldNum" sz="quarter" idx="12"/>
          </p:nvPr>
        </p:nvSpPr>
        <p:spPr/>
        <p:txBody>
          <a:bodyPr/>
          <a:lstStyle/>
          <a:p>
            <a:fld id="{796B6B1B-CD97-412B-A8B6-A4AEE95B13DD}" type="slidenum">
              <a:rPr lang="vi-VN" noProof="1" smtClean="0"/>
              <a:t>112</a:t>
            </a:fld>
            <a:endParaRPr lang="vi-VN" noProof="1"/>
          </a:p>
        </p:txBody>
      </p:sp>
    </p:spTree>
    <p:extLst>
      <p:ext uri="{BB962C8B-B14F-4D97-AF65-F5344CB8AC3E}">
        <p14:creationId xmlns:p14="http://schemas.microsoft.com/office/powerpoint/2010/main" val="18142143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900" decel="100000" fill="hold"/>
                                        <p:tgtEl>
                                          <p:spTgt spid="4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53" presetClass="entr" presetSubtype="0"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nodeType="afterGroup">
                            <p:stCondLst>
                              <p:cond delay="1000"/>
                            </p:stCondLst>
                            <p:childTnLst>
                              <p:par>
                                <p:cTn id="33" presetID="22" presetClass="entr" presetSubtype="1"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Khái niệm</a:t>
            </a:r>
          </a:p>
          <a:p>
            <a:pPr lvl="1"/>
            <a:r>
              <a:rPr lang="vi-VN" noProof="1"/>
              <a:t>Hệ thức truy hồi của 1 dãy A</a:t>
            </a:r>
            <a:r>
              <a:rPr lang="vi-VN" baseline="-25000" noProof="1"/>
              <a:t>n</a:t>
            </a:r>
            <a:r>
              <a:rPr lang="vi-VN" noProof="1"/>
              <a:t> là công thức biểu diễn phần tử A</a:t>
            </a:r>
            <a:r>
              <a:rPr lang="vi-VN" baseline="-25000" noProof="1"/>
              <a:t>n</a:t>
            </a:r>
            <a:r>
              <a:rPr lang="vi-VN" noProof="1"/>
              <a:t> thông qua 1 hoặc nhiều số hạng trước của dãy.</a:t>
            </a:r>
          </a:p>
        </p:txBody>
      </p:sp>
      <p:sp>
        <p:nvSpPr>
          <p:cNvPr id="44034" name="Title 1"/>
          <p:cNvSpPr>
            <a:spLocks noGrp="1"/>
          </p:cNvSpPr>
          <p:nvPr>
            <p:ph type="title"/>
          </p:nvPr>
        </p:nvSpPr>
        <p:spPr/>
        <p:txBody>
          <a:bodyPr/>
          <a:lstStyle/>
          <a:p>
            <a:r>
              <a:rPr lang="vi-VN" altLang="en-US" noProof="1"/>
              <a:t>Hệ thức truy hồi</a:t>
            </a:r>
          </a:p>
        </p:txBody>
      </p:sp>
      <p:sp>
        <p:nvSpPr>
          <p:cNvPr id="12" name="AutoShape 6"/>
          <p:cNvSpPr>
            <a:spLocks noChangeArrowheads="1"/>
          </p:cNvSpPr>
          <p:nvPr/>
        </p:nvSpPr>
        <p:spPr bwMode="gray">
          <a:xfrm>
            <a:off x="30297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0</a:t>
            </a:r>
          </a:p>
        </p:txBody>
      </p:sp>
      <p:sp>
        <p:nvSpPr>
          <p:cNvPr id="13" name="AutoShape 6"/>
          <p:cNvSpPr>
            <a:spLocks noChangeArrowheads="1"/>
          </p:cNvSpPr>
          <p:nvPr/>
        </p:nvSpPr>
        <p:spPr bwMode="gray">
          <a:xfrm>
            <a:off x="37155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1</a:t>
            </a:r>
          </a:p>
        </p:txBody>
      </p:sp>
      <p:sp>
        <p:nvSpPr>
          <p:cNvPr id="14" name="AutoShape 6"/>
          <p:cNvSpPr>
            <a:spLocks noChangeArrowheads="1"/>
          </p:cNvSpPr>
          <p:nvPr/>
        </p:nvSpPr>
        <p:spPr bwMode="gray">
          <a:xfrm>
            <a:off x="44013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endParaRPr lang="vi-VN" sz="2400" b="1" baseline="-25000" noProof="1">
              <a:latin typeface="Calibri" panose="020F0502020204030204" pitchFamily="34" charset="0"/>
              <a:cs typeface="Calibri" panose="020F0502020204030204" pitchFamily="34" charset="0"/>
            </a:endParaRPr>
          </a:p>
        </p:txBody>
      </p:sp>
      <p:sp>
        <p:nvSpPr>
          <p:cNvPr id="15" name="AutoShape 6"/>
          <p:cNvSpPr>
            <a:spLocks noChangeArrowheads="1"/>
          </p:cNvSpPr>
          <p:nvPr/>
        </p:nvSpPr>
        <p:spPr bwMode="gray">
          <a:xfrm>
            <a:off x="57729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16" name="AutoShape 6"/>
          <p:cNvSpPr>
            <a:spLocks noChangeArrowheads="1"/>
          </p:cNvSpPr>
          <p:nvPr/>
        </p:nvSpPr>
        <p:spPr bwMode="gray">
          <a:xfrm>
            <a:off x="50871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17" name="AutoShape 6"/>
          <p:cNvSpPr>
            <a:spLocks noChangeArrowheads="1"/>
          </p:cNvSpPr>
          <p:nvPr/>
        </p:nvSpPr>
        <p:spPr bwMode="gray">
          <a:xfrm>
            <a:off x="57729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18" name="AutoShape 6"/>
          <p:cNvSpPr>
            <a:spLocks noChangeArrowheads="1"/>
          </p:cNvSpPr>
          <p:nvPr/>
        </p:nvSpPr>
        <p:spPr bwMode="gray">
          <a:xfrm>
            <a:off x="75255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a:t>
            </a:r>
            <a:r>
              <a:rPr lang="vi-VN" sz="2000" b="1" baseline="-25000" noProof="1">
                <a:latin typeface="Calibri" panose="020F0502020204030204" pitchFamily="34" charset="0"/>
                <a:cs typeface="Calibri" panose="020F0502020204030204" pitchFamily="34" charset="0"/>
              </a:rPr>
              <a:t>n</a:t>
            </a:r>
          </a:p>
        </p:txBody>
      </p:sp>
      <p:sp>
        <p:nvSpPr>
          <p:cNvPr id="8" name="AutoShape 6"/>
          <p:cNvSpPr>
            <a:spLocks noChangeArrowheads="1"/>
          </p:cNvSpPr>
          <p:nvPr/>
        </p:nvSpPr>
        <p:spPr bwMode="gray">
          <a:xfrm>
            <a:off x="6458712" y="3810000"/>
            <a:ext cx="2514600" cy="609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Hàm truy hồi</a:t>
            </a:r>
            <a:endParaRPr lang="vi-VN" sz="2400" b="1" i="1" noProof="1">
              <a:latin typeface="Calibri" panose="020F0502020204030204" pitchFamily="34" charset="0"/>
              <a:cs typeface="Calibri" panose="020F0502020204030204" pitchFamily="34" charset="0"/>
            </a:endParaRPr>
          </a:p>
        </p:txBody>
      </p:sp>
      <p:sp>
        <p:nvSpPr>
          <p:cNvPr id="19" name="AutoShape 6"/>
          <p:cNvSpPr>
            <a:spLocks noChangeArrowheads="1"/>
          </p:cNvSpPr>
          <p:nvPr/>
        </p:nvSpPr>
        <p:spPr bwMode="gray">
          <a:xfrm>
            <a:off x="30297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0</a:t>
            </a:r>
          </a:p>
        </p:txBody>
      </p:sp>
      <p:sp>
        <p:nvSpPr>
          <p:cNvPr id="20" name="AutoShape 6"/>
          <p:cNvSpPr>
            <a:spLocks noChangeArrowheads="1"/>
          </p:cNvSpPr>
          <p:nvPr/>
        </p:nvSpPr>
        <p:spPr bwMode="gray">
          <a:xfrm>
            <a:off x="37155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1</a:t>
            </a:r>
          </a:p>
        </p:txBody>
      </p:sp>
      <p:sp>
        <p:nvSpPr>
          <p:cNvPr id="21" name="AutoShape 6"/>
          <p:cNvSpPr>
            <a:spLocks noChangeArrowheads="1"/>
          </p:cNvSpPr>
          <p:nvPr/>
        </p:nvSpPr>
        <p:spPr bwMode="gray">
          <a:xfrm>
            <a:off x="44013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endParaRPr lang="vi-VN" sz="2400" b="1" baseline="-25000" noProof="1">
              <a:latin typeface="Calibri" panose="020F0502020204030204" pitchFamily="34" charset="0"/>
              <a:cs typeface="Calibri" panose="020F0502020204030204" pitchFamily="34" charset="0"/>
            </a:endParaRPr>
          </a:p>
        </p:txBody>
      </p:sp>
      <p:sp>
        <p:nvSpPr>
          <p:cNvPr id="22" name="AutoShape 6"/>
          <p:cNvSpPr>
            <a:spLocks noChangeArrowheads="1"/>
          </p:cNvSpPr>
          <p:nvPr/>
        </p:nvSpPr>
        <p:spPr bwMode="gray">
          <a:xfrm>
            <a:off x="57729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23" name="AutoShape 6"/>
          <p:cNvSpPr>
            <a:spLocks noChangeArrowheads="1"/>
          </p:cNvSpPr>
          <p:nvPr/>
        </p:nvSpPr>
        <p:spPr bwMode="gray">
          <a:xfrm>
            <a:off x="50871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24" name="AutoShape 6"/>
          <p:cNvSpPr>
            <a:spLocks noChangeArrowheads="1"/>
          </p:cNvSpPr>
          <p:nvPr/>
        </p:nvSpPr>
        <p:spPr bwMode="gray">
          <a:xfrm>
            <a:off x="57729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25" name="AutoShape 6"/>
          <p:cNvSpPr>
            <a:spLocks noChangeArrowheads="1"/>
          </p:cNvSpPr>
          <p:nvPr/>
        </p:nvSpPr>
        <p:spPr bwMode="gray">
          <a:xfrm>
            <a:off x="75255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a:t>
            </a:r>
            <a:r>
              <a:rPr lang="vi-VN" sz="2000" b="1" baseline="-25000" noProof="1">
                <a:latin typeface="Calibri" panose="020F0502020204030204" pitchFamily="34" charset="0"/>
                <a:cs typeface="Calibri" panose="020F0502020204030204" pitchFamily="34" charset="0"/>
              </a:rPr>
              <a:t>n</a:t>
            </a:r>
          </a:p>
        </p:txBody>
      </p:sp>
      <p:sp>
        <p:nvSpPr>
          <p:cNvPr id="27" name="AutoShape 6"/>
          <p:cNvSpPr>
            <a:spLocks noChangeArrowheads="1"/>
          </p:cNvSpPr>
          <p:nvPr/>
        </p:nvSpPr>
        <p:spPr bwMode="gray">
          <a:xfrm>
            <a:off x="50871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26" name="AutoShape 6"/>
          <p:cNvSpPr>
            <a:spLocks noChangeArrowheads="1"/>
          </p:cNvSpPr>
          <p:nvPr/>
        </p:nvSpPr>
        <p:spPr bwMode="gray">
          <a:xfrm>
            <a:off x="6458712" y="4876800"/>
            <a:ext cx="2514600" cy="609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Hàm truy hồi</a:t>
            </a:r>
            <a:endParaRPr lang="vi-VN" sz="2400" b="1" i="1" noProof="1">
              <a:latin typeface="Calibri" panose="020F0502020204030204" pitchFamily="34" charset="0"/>
              <a:cs typeface="Calibri" panose="020F0502020204030204" pitchFamily="34" charset="0"/>
            </a:endParaRPr>
          </a:p>
        </p:txBody>
      </p:sp>
      <p:sp>
        <p:nvSpPr>
          <p:cNvPr id="30" name="AutoShape 6"/>
          <p:cNvSpPr>
            <a:spLocks noChangeArrowheads="1"/>
          </p:cNvSpPr>
          <p:nvPr/>
        </p:nvSpPr>
        <p:spPr bwMode="gray">
          <a:xfrm>
            <a:off x="5696712" y="3810000"/>
            <a:ext cx="609600" cy="609600"/>
          </a:xfrm>
          <a:prstGeom prst="roundRect">
            <a:avLst>
              <a:gd name="adj" fmla="val 16667"/>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31" name="AutoShape 6"/>
          <p:cNvSpPr>
            <a:spLocks noChangeArrowheads="1"/>
          </p:cNvSpPr>
          <p:nvPr/>
        </p:nvSpPr>
        <p:spPr bwMode="gray">
          <a:xfrm>
            <a:off x="5010912" y="4876800"/>
            <a:ext cx="1295400" cy="609600"/>
          </a:xfrm>
          <a:prstGeom prst="roundRect">
            <a:avLst>
              <a:gd name="adj" fmla="val 16667"/>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2" name="Chỗ dành sẵn cho Ngày tháng 1">
            <a:extLst>
              <a:ext uri="{FF2B5EF4-FFF2-40B4-BE49-F238E27FC236}">
                <a16:creationId xmlns:a16="http://schemas.microsoft.com/office/drawing/2014/main" id="{6B047BFE-8AF5-4BB6-B96F-307C179210C4}"/>
              </a:ext>
            </a:extLst>
          </p:cNvPr>
          <p:cNvSpPr>
            <a:spLocks noGrp="1"/>
          </p:cNvSpPr>
          <p:nvPr>
            <p:ph type="dt" sz="half" idx="10"/>
          </p:nvPr>
        </p:nvSpPr>
        <p:spPr/>
        <p:txBody>
          <a:bodyPr/>
          <a:lstStyle/>
          <a:p>
            <a:fld id="{85E85430-78D7-438C-A2F5-A4629A9F901F}"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059C0BD-CE70-41FA-A878-08C42DB9E1D0}"/>
              </a:ext>
            </a:extLst>
          </p:cNvPr>
          <p:cNvSpPr>
            <a:spLocks noGrp="1"/>
          </p:cNvSpPr>
          <p:nvPr>
            <p:ph type="sldNum" sz="quarter" idx="12"/>
          </p:nvPr>
        </p:nvSpPr>
        <p:spPr/>
        <p:txBody>
          <a:bodyPr/>
          <a:lstStyle/>
          <a:p>
            <a:fld id="{796B6B1B-CD97-412B-A8B6-A4AEE95B13DD}" type="slidenum">
              <a:rPr lang="vi-VN" noProof="1" smtClean="0"/>
              <a:t>113</a:t>
            </a:fld>
            <a:endParaRPr lang="vi-VN" noProof="1"/>
          </a:p>
        </p:txBody>
      </p:sp>
    </p:spTree>
    <p:extLst>
      <p:ext uri="{BB962C8B-B14F-4D97-AF65-F5344CB8AC3E}">
        <p14:creationId xmlns:p14="http://schemas.microsoft.com/office/powerpoint/2010/main" val="34729485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3" presetClass="path" presetSubtype="0" accel="50000" decel="50000" fill="hold" grpId="1" nodeType="clickEffect">
                                  <p:stCondLst>
                                    <p:cond delay="0"/>
                                  </p:stCondLst>
                                  <p:childTnLst>
                                    <p:animMotion origin="layout" path="M 0.00834 2.54394E-6 L 0.19167 2.54394E-6 " pathEditMode="relative" rAng="0" ptsTypes="AA">
                                      <p:cBhvr>
                                        <p:cTn id="38" dur="500" fill="hold"/>
                                        <p:tgtEl>
                                          <p:spTgt spid="17"/>
                                        </p:tgtEl>
                                        <p:attrNameLst>
                                          <p:attrName>ppt_x</p:attrName>
                                          <p:attrName>ppt_y</p:attrName>
                                        </p:attrNameLst>
                                      </p:cBhvr>
                                      <p:rCtr x="9200" y="0"/>
                                    </p:animMotion>
                                  </p:childTnLst>
                                </p:cTn>
                              </p:par>
                            </p:childTnLst>
                          </p:cTn>
                        </p:par>
                        <p:par>
                          <p:cTn id="39" fill="hold" nodeType="afterGroup">
                            <p:stCondLst>
                              <p:cond delay="500"/>
                            </p:stCondLst>
                            <p:childTnLst>
                              <p:par>
                                <p:cTn id="40" presetID="26" presetClass="emph" presetSubtype="0" fill="hold" grpId="1" nodeType="after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par>
                          <p:cTn id="43" fill="hold" nodeType="afterGroup">
                            <p:stCondLst>
                              <p:cond delay="1000"/>
                            </p:stCondLst>
                            <p:childTnLst>
                              <p:par>
                                <p:cTn id="44" presetID="1" presetClass="entr" presetSubtype="0" fill="hold" grpId="1"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nodeType="afterGroup">
                            <p:stCondLst>
                              <p:cond delay="1000"/>
                            </p:stCondLst>
                            <p:childTnLst>
                              <p:par>
                                <p:cTn id="47" presetID="63" presetClass="path" presetSubtype="0" accel="50000" decel="50000" fill="hold" grpId="0" nodeType="afterEffect">
                                  <p:stCondLst>
                                    <p:cond delay="0"/>
                                  </p:stCondLst>
                                  <p:childTnLst>
                                    <p:animMotion origin="layout" path="M -3.33333E-6 -1.61887E-6 L 0.18334 -1.61887E-6 " pathEditMode="relative" rAng="0" ptsTypes="AA">
                                      <p:cBhvr>
                                        <p:cTn id="48" dur="500" fill="hold"/>
                                        <p:tgtEl>
                                          <p:spTgt spid="18"/>
                                        </p:tgtEl>
                                        <p:attrNameLst>
                                          <p:attrName>ppt_x</p:attrName>
                                          <p:attrName>ppt_y</p:attrName>
                                        </p:attrNameLst>
                                      </p:cBhvr>
                                      <p:rCtr x="9200"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63" presetClass="path" presetSubtype="0" accel="50000" decel="50000" fill="hold" grpId="1" nodeType="clickEffect">
                                  <p:stCondLst>
                                    <p:cond delay="0"/>
                                  </p:stCondLst>
                                  <p:childTnLst>
                                    <p:animMotion origin="layout" path="M 3.33333E-6 3.395E-6 L 0.23333 3.395E-6 " pathEditMode="relative" rAng="0" ptsTypes="AA">
                                      <p:cBhvr>
                                        <p:cTn id="87" dur="500" fill="hold"/>
                                        <p:tgtEl>
                                          <p:spTgt spid="27"/>
                                        </p:tgtEl>
                                        <p:attrNameLst>
                                          <p:attrName>ppt_x</p:attrName>
                                          <p:attrName>ppt_y</p:attrName>
                                        </p:attrNameLst>
                                      </p:cBhvr>
                                      <p:rCtr x="11700" y="0"/>
                                    </p:animMotion>
                                  </p:childTnLst>
                                </p:cTn>
                              </p:par>
                              <p:par>
                                <p:cTn id="88" presetID="63" presetClass="path" presetSubtype="0" accel="50000" decel="50000" fill="hold" grpId="1" nodeType="withEffect">
                                  <p:stCondLst>
                                    <p:cond delay="0"/>
                                  </p:stCondLst>
                                  <p:childTnLst>
                                    <p:animMotion origin="layout" path="M 3.33333E-6 8.88067E-7 L 0.20833 8.88067E-7 " pathEditMode="relative" rAng="0" ptsTypes="AA">
                                      <p:cBhvr>
                                        <p:cTn id="89" dur="500" fill="hold"/>
                                        <p:tgtEl>
                                          <p:spTgt spid="24"/>
                                        </p:tgtEl>
                                        <p:attrNameLst>
                                          <p:attrName>ppt_x</p:attrName>
                                          <p:attrName>ppt_y</p:attrName>
                                        </p:attrNameLst>
                                      </p:cBhvr>
                                      <p:rCtr x="10400" y="0"/>
                                    </p:animMotion>
                                  </p:childTnLst>
                                </p:cTn>
                              </p:par>
                            </p:childTnLst>
                          </p:cTn>
                        </p:par>
                        <p:par>
                          <p:cTn id="90" fill="hold" nodeType="afterGroup">
                            <p:stCondLst>
                              <p:cond delay="500"/>
                            </p:stCondLst>
                            <p:childTnLst>
                              <p:par>
                                <p:cTn id="91" presetID="26" presetClass="emph" presetSubtype="0" fill="hold" grpId="1" nodeType="afterEffect">
                                  <p:stCondLst>
                                    <p:cond delay="0"/>
                                  </p:stCondLst>
                                  <p:childTnLst>
                                    <p:animEffect transition="out" filter="fade">
                                      <p:cBhvr>
                                        <p:cTn id="92" dur="500" tmFilter="0, 0; .2, .5; .8, .5; 1, 0"/>
                                        <p:tgtEl>
                                          <p:spTgt spid="26"/>
                                        </p:tgtEl>
                                      </p:cBhvr>
                                    </p:animEffect>
                                    <p:animScale>
                                      <p:cBhvr>
                                        <p:cTn id="93" dur="250" autoRev="1" fill="hold"/>
                                        <p:tgtEl>
                                          <p:spTgt spid="26"/>
                                        </p:tgtEl>
                                      </p:cBhvr>
                                      <p:by x="105000" y="105000"/>
                                    </p:animScale>
                                  </p:childTnLst>
                                </p:cTn>
                              </p:par>
                            </p:childTnLst>
                          </p:cTn>
                        </p:par>
                        <p:par>
                          <p:cTn id="94" fill="hold" nodeType="afterGroup">
                            <p:stCondLst>
                              <p:cond delay="1000"/>
                            </p:stCondLst>
                            <p:childTnLst>
                              <p:par>
                                <p:cTn id="95" presetID="1" presetClass="entr" presetSubtype="0" fill="hold" grpId="1" nodeType="after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par>
                          <p:cTn id="97" fill="hold" nodeType="afterGroup">
                            <p:stCondLst>
                              <p:cond delay="1000"/>
                            </p:stCondLst>
                            <p:childTnLst>
                              <p:par>
                                <p:cTn id="98" presetID="63" presetClass="path" presetSubtype="0" accel="50000" decel="50000" fill="hold" grpId="0" nodeType="afterEffect">
                                  <p:stCondLst>
                                    <p:cond delay="0"/>
                                  </p:stCondLst>
                                  <p:childTnLst>
                                    <p:animMotion origin="layout" path="M -3.33333E-6 8.88067E-7 L 0.18334 8.88067E-7 " pathEditMode="relative" rAng="0" ptsTypes="AA">
                                      <p:cBhvr>
                                        <p:cTn id="99" dur="500" fill="hold"/>
                                        <p:tgtEl>
                                          <p:spTgt spid="25"/>
                                        </p:tgtEl>
                                        <p:attrNameLst>
                                          <p:attrName>ppt_x</p:attrName>
                                          <p:attrName>ppt_y</p:attrName>
                                        </p:attrNameLst>
                                      </p:cBhvr>
                                      <p:rCtr x="9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7" grpId="1" animBg="1"/>
      <p:bldP spid="18" grpId="0" animBg="1"/>
      <p:bldP spid="18" grpId="1" animBg="1"/>
      <p:bldP spid="8" grpId="0" animBg="1"/>
      <p:bldP spid="8" grpId="1" animBg="1"/>
      <p:bldP spid="19" grpId="0" animBg="1"/>
      <p:bldP spid="20" grpId="0" animBg="1"/>
      <p:bldP spid="21" grpId="0" animBg="1"/>
      <p:bldP spid="22" grpId="0" animBg="1"/>
      <p:bldP spid="23" grpId="0" animBg="1"/>
      <p:bldP spid="24" grpId="0" animBg="1"/>
      <p:bldP spid="24" grpId="1" animBg="1"/>
      <p:bldP spid="25" grpId="0" animBg="1"/>
      <p:bldP spid="25" grpId="1" animBg="1"/>
      <p:bldP spid="27" grpId="0" animBg="1"/>
      <p:bldP spid="27" grpId="1" animBg="1"/>
      <p:bldP spid="26" grpId="0" animBg="1"/>
      <p:bldP spid="26" grpId="1" animBg="1"/>
      <p:bldP spid="30" grpId="0" animBg="1"/>
      <p:bldP spid="3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Ví dụ 1</a:t>
            </a:r>
            <a:r>
              <a:rPr lang="en-US" b="1" noProof="1"/>
              <a:t>. </a:t>
            </a:r>
            <a:r>
              <a:rPr lang="vi-VN" noProof="1"/>
              <a:t>Vi trùng cứ 1 giờ lại nhân đôi. </a:t>
            </a:r>
            <a:r>
              <a:rPr lang="en-US" noProof="1"/>
              <a:t>S</a:t>
            </a:r>
            <a:r>
              <a:rPr lang="vi-VN" noProof="1"/>
              <a:t>au 5 giờ sẽ có mấy con vi trùng nếu ban đều có 2 con ?</a:t>
            </a:r>
          </a:p>
          <a:p>
            <a:r>
              <a:rPr lang="vi-VN" b="1" noProof="1"/>
              <a:t>Giải pháp</a:t>
            </a:r>
          </a:p>
          <a:p>
            <a:pPr lvl="1"/>
            <a:r>
              <a:rPr lang="vi-VN" noProof="1"/>
              <a:t>Gọi V</a:t>
            </a:r>
            <a:r>
              <a:rPr lang="vi-VN" baseline="-25000" noProof="1"/>
              <a:t>h</a:t>
            </a:r>
            <a:r>
              <a:rPr lang="vi-VN" noProof="1"/>
              <a:t> là số vi trùng tại thời điểm h.</a:t>
            </a:r>
          </a:p>
          <a:p>
            <a:pPr lvl="1"/>
            <a:r>
              <a:rPr lang="vi-VN" noProof="1"/>
              <a:t>Ta có:</a:t>
            </a:r>
          </a:p>
          <a:p>
            <a:pPr lvl="2"/>
            <a:r>
              <a:rPr lang="vi-VN" sz="2400" noProof="1"/>
              <a:t>V</a:t>
            </a:r>
            <a:r>
              <a:rPr lang="vi-VN" sz="2400" baseline="-25000" noProof="1"/>
              <a:t>h</a:t>
            </a:r>
            <a:r>
              <a:rPr lang="vi-VN" sz="2400" noProof="1"/>
              <a:t> = 2</a:t>
            </a:r>
            <a:r>
              <a:rPr lang="en-US" sz="2400" noProof="1"/>
              <a:t>.</a:t>
            </a:r>
            <a:r>
              <a:rPr lang="vi-VN" sz="2400" noProof="1"/>
              <a:t>V</a:t>
            </a:r>
            <a:r>
              <a:rPr lang="vi-VN" sz="2400" baseline="-25000" noProof="1"/>
              <a:t>h</a:t>
            </a:r>
            <a:r>
              <a:rPr lang="en-US" sz="2400" baseline="-25000" noProof="1"/>
              <a:t> </a:t>
            </a:r>
            <a:r>
              <a:rPr lang="vi-VN" sz="2400" baseline="-25000" noProof="1"/>
              <a:t>–</a:t>
            </a:r>
            <a:r>
              <a:rPr lang="en-US" sz="2400" baseline="-25000" noProof="1"/>
              <a:t> </a:t>
            </a:r>
            <a:r>
              <a:rPr lang="vi-VN" sz="2400" baseline="-25000" noProof="1"/>
              <a:t>1</a:t>
            </a:r>
          </a:p>
          <a:p>
            <a:pPr lvl="2"/>
            <a:r>
              <a:rPr lang="vi-VN" sz="2400" noProof="1"/>
              <a:t>V</a:t>
            </a:r>
            <a:r>
              <a:rPr lang="vi-VN" sz="2400" baseline="-25000" noProof="1"/>
              <a:t>0</a:t>
            </a:r>
            <a:r>
              <a:rPr lang="vi-VN" sz="2400" noProof="1"/>
              <a:t> = 2</a:t>
            </a:r>
          </a:p>
          <a:p>
            <a:pPr marL="0" indent="0">
              <a:buNone/>
            </a:pPr>
            <a:r>
              <a:rPr lang="en-US" noProof="1">
                <a:sym typeface="Wingdings" pitchFamily="2" charset="2"/>
              </a:rPr>
              <a:t>     </a:t>
            </a:r>
            <a:r>
              <a:rPr lang="vi-VN" noProof="1">
                <a:sym typeface="Wingdings" pitchFamily="2" charset="2"/>
              </a:rPr>
              <a:t></a:t>
            </a:r>
            <a:r>
              <a:rPr lang="vi-VN" noProof="1"/>
              <a:t> Đệ quy tuyến tính với V</a:t>
            </a:r>
            <a:r>
              <a:rPr lang="vi-VN" baseline="-25000" noProof="1"/>
              <a:t>h</a:t>
            </a:r>
            <a:r>
              <a:rPr lang="en-US" noProof="1"/>
              <a:t> </a:t>
            </a:r>
            <a:r>
              <a:rPr lang="vi-VN" noProof="1"/>
              <a:t>=</a:t>
            </a:r>
            <a:r>
              <a:rPr lang="en-US" noProof="1"/>
              <a:t> </a:t>
            </a:r>
            <a:r>
              <a:rPr lang="vi-VN" noProof="1"/>
              <a:t>2</a:t>
            </a:r>
            <a:r>
              <a:rPr lang="en-US" noProof="1"/>
              <a:t>.</a:t>
            </a:r>
            <a:r>
              <a:rPr lang="vi-VN" noProof="1"/>
              <a:t>V</a:t>
            </a:r>
            <a:r>
              <a:rPr lang="vi-VN" baseline="-25000" noProof="1"/>
              <a:t>h</a:t>
            </a:r>
            <a:r>
              <a:rPr lang="en-US" baseline="-25000" noProof="1"/>
              <a:t> </a:t>
            </a:r>
            <a:r>
              <a:rPr lang="vi-VN" baseline="-25000" noProof="1"/>
              <a:t>–</a:t>
            </a:r>
            <a:r>
              <a:rPr lang="en-US" baseline="-25000" noProof="1"/>
              <a:t> </a:t>
            </a:r>
            <a:r>
              <a:rPr lang="vi-VN" baseline="-25000" noProof="1"/>
              <a:t>1</a:t>
            </a:r>
            <a:r>
              <a:rPr lang="vi-VN" noProof="1"/>
              <a:t> và điều kiện dừng V</a:t>
            </a:r>
            <a:r>
              <a:rPr lang="vi-VN" baseline="-25000" noProof="1"/>
              <a:t>0</a:t>
            </a:r>
            <a:r>
              <a:rPr lang="vi-VN" noProof="1"/>
              <a:t> = 2</a:t>
            </a:r>
          </a:p>
        </p:txBody>
      </p:sp>
      <p:sp>
        <p:nvSpPr>
          <p:cNvPr id="46082" name="Title 1"/>
          <p:cNvSpPr>
            <a:spLocks noGrp="1"/>
          </p:cNvSpPr>
          <p:nvPr>
            <p:ph type="title"/>
          </p:nvPr>
        </p:nvSpPr>
        <p:spPr/>
        <p:txBody>
          <a:bodyPr/>
          <a:lstStyle/>
          <a:p>
            <a:r>
              <a:rPr lang="vi-VN" altLang="en-US" noProof="1"/>
              <a:t>Hệ thức truy hồi</a:t>
            </a:r>
          </a:p>
        </p:txBody>
      </p:sp>
      <p:sp>
        <p:nvSpPr>
          <p:cNvPr id="2" name="Chỗ dành sẵn cho Ngày tháng 1">
            <a:extLst>
              <a:ext uri="{FF2B5EF4-FFF2-40B4-BE49-F238E27FC236}">
                <a16:creationId xmlns:a16="http://schemas.microsoft.com/office/drawing/2014/main" id="{44CB7A79-BFCB-4ABD-AB8F-F9C9D522C3B9}"/>
              </a:ext>
            </a:extLst>
          </p:cNvPr>
          <p:cNvSpPr>
            <a:spLocks noGrp="1"/>
          </p:cNvSpPr>
          <p:nvPr>
            <p:ph type="dt" sz="half" idx="10"/>
          </p:nvPr>
        </p:nvSpPr>
        <p:spPr/>
        <p:txBody>
          <a:bodyPr/>
          <a:lstStyle/>
          <a:p>
            <a:fld id="{09681D4E-8372-4EAB-B34F-0624D8CA7434}"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F4A6B752-3812-46C8-B517-E343846A5066}"/>
              </a:ext>
            </a:extLst>
          </p:cNvPr>
          <p:cNvSpPr>
            <a:spLocks noGrp="1"/>
          </p:cNvSpPr>
          <p:nvPr>
            <p:ph type="sldNum" sz="quarter" idx="12"/>
          </p:nvPr>
        </p:nvSpPr>
        <p:spPr/>
        <p:txBody>
          <a:bodyPr/>
          <a:lstStyle/>
          <a:p>
            <a:fld id="{796B6B1B-CD97-412B-A8B6-A4AEE95B13DD}" type="slidenum">
              <a:rPr lang="vi-VN" noProof="1" smtClean="0"/>
              <a:t>114</a:t>
            </a:fld>
            <a:endParaRPr lang="vi-VN" noProof="1"/>
          </a:p>
        </p:txBody>
      </p:sp>
    </p:spTree>
    <p:extLst>
      <p:ext uri="{BB962C8B-B14F-4D97-AF65-F5344CB8AC3E}">
        <p14:creationId xmlns:p14="http://schemas.microsoft.com/office/powerpoint/2010/main" val="1619161449"/>
      </p:ext>
    </p:extLst>
  </p:cSld>
  <p:clrMapOvr>
    <a:masterClrMapping/>
  </p:clrMapOvr>
  <p:transition spd="slow">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Ví dụ 2</a:t>
            </a:r>
            <a:r>
              <a:rPr lang="en-US" b="1" noProof="1"/>
              <a:t>. </a:t>
            </a:r>
            <a:r>
              <a:rPr lang="vi-VN" noProof="1"/>
              <a:t>Gửi ngân hàng 1000 USD, lãi suất 12%/năm. Số tiền có được sau 30 năm là bao nhiêu ?</a:t>
            </a:r>
          </a:p>
          <a:p>
            <a:r>
              <a:rPr lang="vi-VN" b="1" noProof="1"/>
              <a:t>Giải pháp</a:t>
            </a:r>
          </a:p>
          <a:p>
            <a:pPr lvl="1"/>
            <a:r>
              <a:rPr lang="vi-VN" noProof="1"/>
              <a:t>Gọi T</a:t>
            </a:r>
            <a:r>
              <a:rPr lang="vi-VN" baseline="-25000" noProof="1"/>
              <a:t>n</a:t>
            </a:r>
            <a:r>
              <a:rPr lang="vi-VN" noProof="1"/>
              <a:t> là số tiền có được sau n năm.</a:t>
            </a:r>
          </a:p>
          <a:p>
            <a:pPr lvl="1"/>
            <a:r>
              <a:rPr lang="vi-VN" noProof="1"/>
              <a:t>Ta có:</a:t>
            </a:r>
          </a:p>
          <a:p>
            <a:pPr lvl="2"/>
            <a:r>
              <a:rPr lang="vi-VN" sz="2400" noProof="1"/>
              <a:t>T</a:t>
            </a:r>
            <a:r>
              <a:rPr lang="vi-VN" sz="2400" baseline="-25000" noProof="1"/>
              <a:t>n</a:t>
            </a:r>
            <a:r>
              <a:rPr lang="vi-VN" sz="2400" noProof="1"/>
              <a:t> = 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r>
              <a:rPr lang="vi-VN" sz="2400" noProof="1"/>
              <a:t> + 0.12</a:t>
            </a:r>
            <a:r>
              <a:rPr lang="en-US" sz="2400" noProof="1"/>
              <a:t>*</a:t>
            </a:r>
            <a:r>
              <a:rPr lang="vi-VN" sz="2400" noProof="1"/>
              <a:t>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r>
              <a:rPr lang="vi-VN" sz="2400" noProof="1"/>
              <a:t> = 1.12</a:t>
            </a:r>
            <a:r>
              <a:rPr lang="en-US" sz="2400" noProof="1"/>
              <a:t>*</a:t>
            </a:r>
            <a:r>
              <a:rPr lang="vi-VN" sz="2400" noProof="1"/>
              <a:t>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p>
          <a:p>
            <a:pPr lvl="2"/>
            <a:r>
              <a:rPr lang="en-US" sz="2400" noProof="1"/>
              <a:t>T</a:t>
            </a:r>
            <a:r>
              <a:rPr lang="vi-VN" sz="2400" baseline="-25000" noProof="1"/>
              <a:t>0</a:t>
            </a:r>
            <a:r>
              <a:rPr lang="vi-VN" sz="2400" noProof="1"/>
              <a:t> = 1000</a:t>
            </a:r>
          </a:p>
          <a:p>
            <a:pPr marL="0" indent="0">
              <a:buNone/>
            </a:pPr>
            <a:r>
              <a:rPr lang="en-US" noProof="1">
                <a:sym typeface="Wingdings" pitchFamily="2" charset="2"/>
              </a:rPr>
              <a:t>     </a:t>
            </a:r>
            <a:r>
              <a:rPr lang="vi-VN" noProof="1">
                <a:sym typeface="Wingdings" pitchFamily="2" charset="2"/>
              </a:rPr>
              <a:t></a:t>
            </a:r>
            <a:r>
              <a:rPr lang="vi-VN" noProof="1"/>
              <a:t> Đệ quy tuyến tính với T</a:t>
            </a:r>
            <a:r>
              <a:rPr lang="vi-VN" baseline="-25000" noProof="1"/>
              <a:t>n</a:t>
            </a:r>
            <a:r>
              <a:rPr lang="en-US" noProof="1"/>
              <a:t> </a:t>
            </a:r>
            <a:r>
              <a:rPr lang="vi-VN" noProof="1"/>
              <a:t>=</a:t>
            </a:r>
            <a:r>
              <a:rPr lang="en-US" noProof="1"/>
              <a:t> </a:t>
            </a:r>
            <a:r>
              <a:rPr lang="vi-VN" noProof="1"/>
              <a:t>1.12*T</a:t>
            </a:r>
            <a:r>
              <a:rPr lang="vi-VN" baseline="-25000" noProof="1"/>
              <a:t>n</a:t>
            </a:r>
            <a:r>
              <a:rPr lang="en-US" baseline="-25000" noProof="1"/>
              <a:t> – </a:t>
            </a:r>
            <a:r>
              <a:rPr lang="vi-VN" baseline="-25000" noProof="1"/>
              <a:t>1</a:t>
            </a:r>
            <a:r>
              <a:rPr lang="vi-VN" noProof="1"/>
              <a:t> và điều kiện dừng </a:t>
            </a:r>
            <a:r>
              <a:rPr lang="en-US" noProof="1"/>
              <a:t>T</a:t>
            </a:r>
            <a:r>
              <a:rPr lang="vi-VN" baseline="-25000" noProof="1"/>
              <a:t>0</a:t>
            </a:r>
            <a:r>
              <a:rPr lang="vi-VN" noProof="1"/>
              <a:t> = 1000</a:t>
            </a:r>
          </a:p>
        </p:txBody>
      </p:sp>
      <p:sp>
        <p:nvSpPr>
          <p:cNvPr id="48130" name="Title 1"/>
          <p:cNvSpPr>
            <a:spLocks noGrp="1"/>
          </p:cNvSpPr>
          <p:nvPr>
            <p:ph type="title"/>
          </p:nvPr>
        </p:nvSpPr>
        <p:spPr/>
        <p:txBody>
          <a:bodyPr/>
          <a:lstStyle/>
          <a:p>
            <a:r>
              <a:rPr lang="vi-VN" altLang="en-US" noProof="1"/>
              <a:t>Hệ thức truy hồi</a:t>
            </a:r>
          </a:p>
        </p:txBody>
      </p:sp>
      <p:sp>
        <p:nvSpPr>
          <p:cNvPr id="2" name="Chỗ dành sẵn cho Ngày tháng 1">
            <a:extLst>
              <a:ext uri="{FF2B5EF4-FFF2-40B4-BE49-F238E27FC236}">
                <a16:creationId xmlns:a16="http://schemas.microsoft.com/office/drawing/2014/main" id="{7C66E57E-BECD-4FDD-B131-38B27B1B0C16}"/>
              </a:ext>
            </a:extLst>
          </p:cNvPr>
          <p:cNvSpPr>
            <a:spLocks noGrp="1"/>
          </p:cNvSpPr>
          <p:nvPr>
            <p:ph type="dt" sz="half" idx="10"/>
          </p:nvPr>
        </p:nvSpPr>
        <p:spPr/>
        <p:txBody>
          <a:bodyPr/>
          <a:lstStyle/>
          <a:p>
            <a:fld id="{E4CCE064-C277-4B89-871B-937E28464152}"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DAA7E758-D50D-4EAA-9C05-A0383CC3EA9B}"/>
              </a:ext>
            </a:extLst>
          </p:cNvPr>
          <p:cNvSpPr>
            <a:spLocks noGrp="1"/>
          </p:cNvSpPr>
          <p:nvPr>
            <p:ph type="sldNum" sz="quarter" idx="12"/>
          </p:nvPr>
        </p:nvSpPr>
        <p:spPr/>
        <p:txBody>
          <a:bodyPr/>
          <a:lstStyle/>
          <a:p>
            <a:fld id="{796B6B1B-CD97-412B-A8B6-A4AEE95B13DD}" type="slidenum">
              <a:rPr lang="vi-VN" noProof="1" smtClean="0"/>
              <a:t>115</a:t>
            </a:fld>
            <a:endParaRPr lang="vi-VN" noProof="1"/>
          </a:p>
        </p:txBody>
      </p:sp>
    </p:spTree>
    <p:extLst>
      <p:ext uri="{BB962C8B-B14F-4D97-AF65-F5344CB8AC3E}">
        <p14:creationId xmlns:p14="http://schemas.microsoft.com/office/powerpoint/2010/main" val="3604778586"/>
      </p:ext>
    </p:extLst>
  </p:cSld>
  <p:clrMapOvr>
    <a:masterClrMapping/>
  </p:clrMapOvr>
  <p:transition spd="slow">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Khái niệm</a:t>
            </a:r>
          </a:p>
          <a:p>
            <a:pPr lvl="1"/>
            <a:r>
              <a:rPr lang="vi-VN" noProof="1"/>
              <a:t>Chia bài toán thành nhiều bài toán con.</a:t>
            </a:r>
          </a:p>
          <a:p>
            <a:pPr lvl="1"/>
            <a:r>
              <a:rPr lang="vi-VN" noProof="1"/>
              <a:t>Giải quyết từng bài toán con.</a:t>
            </a:r>
          </a:p>
          <a:p>
            <a:pPr lvl="1"/>
            <a:r>
              <a:rPr lang="vi-VN" noProof="1"/>
              <a:t>Tổng hợp kết quả từng bài toán con để ra lời giải.</a:t>
            </a:r>
          </a:p>
        </p:txBody>
      </p:sp>
      <p:sp>
        <p:nvSpPr>
          <p:cNvPr id="50178" name="Title 1"/>
          <p:cNvSpPr>
            <a:spLocks noGrp="1"/>
          </p:cNvSpPr>
          <p:nvPr>
            <p:ph type="title"/>
          </p:nvPr>
        </p:nvSpPr>
        <p:spPr/>
        <p:txBody>
          <a:bodyPr/>
          <a:lstStyle/>
          <a:p>
            <a:r>
              <a:rPr lang="vi-VN" altLang="en-US" noProof="1"/>
              <a:t>Chia để trị (divide &amp; conquer)</a:t>
            </a:r>
          </a:p>
        </p:txBody>
      </p:sp>
      <p:grpSp>
        <p:nvGrpSpPr>
          <p:cNvPr id="5" name="Group 13"/>
          <p:cNvGrpSpPr/>
          <p:nvPr/>
        </p:nvGrpSpPr>
        <p:grpSpPr>
          <a:xfrm>
            <a:off x="7334249" y="1554481"/>
            <a:ext cx="3914775" cy="4733926"/>
            <a:chOff x="4572000" y="1371600"/>
            <a:chExt cx="3316406" cy="4572000"/>
          </a:xfrm>
          <a:scene3d>
            <a:camera prst="perspectiveHeroicExtremeLeftFacing">
              <a:rot lat="449630" lon="1463208" rev="21343152"/>
            </a:camera>
            <a:lightRig rig="threePt" dir="t"/>
          </a:scene3d>
        </p:grpSpPr>
        <p:sp>
          <p:nvSpPr>
            <p:cNvPr id="9" name="AutoShape 6"/>
            <p:cNvSpPr>
              <a:spLocks noChangeArrowheads="1"/>
            </p:cNvSpPr>
            <p:nvPr/>
          </p:nvSpPr>
          <p:spPr bwMode="gray">
            <a:xfrm>
              <a:off x="4648200" y="1905000"/>
              <a:ext cx="3200400" cy="40386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marL="285750" algn="just">
                <a:defRPr/>
              </a:pPr>
              <a:r>
                <a:rPr lang="vi-VN" sz="2400" noProof="1">
                  <a:solidFill>
                    <a:schemeClr val="tx1"/>
                  </a:solidFill>
                  <a:latin typeface="Calibri" panose="020F0502020204030204" pitchFamily="34" charset="0"/>
                  <a:cs typeface="Calibri" panose="020F0502020204030204" pitchFamily="34" charset="0"/>
                </a:rPr>
                <a:t>{</a:t>
              </a:r>
            </a:p>
            <a:p>
              <a:pPr marL="285750" algn="just">
                <a:defRPr/>
              </a:pPr>
              <a:r>
                <a:rPr lang="vi-VN" sz="2400" noProof="1">
                  <a:solidFill>
                    <a:schemeClr val="tx1"/>
                  </a:solidFill>
                  <a:latin typeface="Calibri" panose="020F0502020204030204" pitchFamily="34" charset="0"/>
                  <a:cs typeface="Calibri" panose="020F0502020204030204" pitchFamily="34" charset="0"/>
                </a:rPr>
                <a:t>   if (P đủ nhỏ)</a:t>
              </a:r>
            </a:p>
            <a:p>
              <a:pPr marL="285750" algn="just">
                <a:defRPr/>
              </a:pPr>
              <a:r>
                <a:rPr lang="vi-VN" sz="2400" noProof="1">
                  <a:solidFill>
                    <a:schemeClr val="tx1"/>
                  </a:solidFill>
                  <a:latin typeface="Calibri" panose="020F0502020204030204" pitchFamily="34" charset="0"/>
                  <a:cs typeface="Calibri" panose="020F0502020204030204" pitchFamily="34" charset="0"/>
                </a:rPr>
                <a:t>      Xử lý P</a:t>
              </a:r>
            </a:p>
            <a:p>
              <a:pPr marL="285750" algn="just">
                <a:defRPr/>
              </a:pPr>
              <a:r>
                <a:rPr lang="vi-VN" sz="2400" noProof="1">
                  <a:solidFill>
                    <a:schemeClr val="tx1"/>
                  </a:solidFill>
                  <a:latin typeface="Calibri" panose="020F0502020204030204" pitchFamily="34" charset="0"/>
                  <a:cs typeface="Calibri" panose="020F0502020204030204" pitchFamily="34" charset="0"/>
                </a:rPr>
                <a:t>   else</a:t>
              </a:r>
            </a:p>
            <a:p>
              <a:pPr marL="285750" algn="just">
                <a:defRPr/>
              </a:pPr>
              <a:r>
                <a:rPr lang="vi-VN" sz="2400" noProof="1">
                  <a:solidFill>
                    <a:schemeClr val="tx1"/>
                  </a:solidFill>
                  <a:latin typeface="Calibri" panose="020F0502020204030204" pitchFamily="34" charset="0"/>
                  <a:cs typeface="Calibri" panose="020F0502020204030204" pitchFamily="34" charset="0"/>
                </a:rPr>
                <a:t>   {</a:t>
              </a:r>
            </a:p>
            <a:p>
              <a:pPr marL="285750" algn="just">
                <a:defRPr/>
              </a:pPr>
              <a:r>
                <a:rPr lang="vi-VN" sz="2400" noProof="1">
                  <a:solidFill>
                    <a:schemeClr val="tx1"/>
                  </a:solidFill>
                  <a:latin typeface="Calibri" panose="020F0502020204030204" pitchFamily="34" charset="0"/>
                  <a:cs typeface="Calibri" panose="020F0502020204030204" pitchFamily="34" charset="0"/>
                </a:rPr>
                <a:t>     </a:t>
              </a:r>
              <a:r>
                <a:rPr lang="vi-VN" sz="2400" noProof="1">
                  <a:solidFill>
                    <a:srgbClr val="FF0000"/>
                  </a:solidFill>
                  <a:latin typeface="Calibri" panose="020F0502020204030204" pitchFamily="34" charset="0"/>
                  <a:cs typeface="Calibri" panose="020F0502020204030204" pitchFamily="34" charset="0"/>
                </a:rPr>
                <a:t> Chia </a:t>
              </a:r>
              <a:r>
                <a:rPr lang="vi-VN" sz="2400" noProof="1">
                  <a:solidFill>
                    <a:schemeClr val="tx1"/>
                  </a:solidFill>
                  <a:latin typeface="Calibri" panose="020F0502020204030204" pitchFamily="34" charset="0"/>
                  <a:cs typeface="Calibri" panose="020F0502020204030204" pitchFamily="34" charset="0"/>
                </a:rPr>
                <a:t>P </a:t>
              </a:r>
              <a:r>
                <a:rPr lang="vi-VN" sz="2400" noProof="1">
                  <a:solidFill>
                    <a:schemeClr val="tx1"/>
                  </a:solidFill>
                  <a:latin typeface="Calibri" panose="020F0502020204030204" pitchFamily="34" charset="0"/>
                  <a:cs typeface="Calibri" panose="020F0502020204030204" pitchFamily="34" charset="0"/>
                  <a:sym typeface="Wingdings" pitchFamily="2" charset="2"/>
                </a:rPr>
                <a:t> P</a:t>
              </a:r>
              <a:r>
                <a:rPr lang="vi-VN" sz="2400" baseline="-25000" noProof="1">
                  <a:solidFill>
                    <a:schemeClr val="tx1"/>
                  </a:solidFill>
                  <a:latin typeface="Calibri" panose="020F0502020204030204" pitchFamily="34" charset="0"/>
                  <a:cs typeface="Calibri" panose="020F0502020204030204" pitchFamily="34" charset="0"/>
                  <a:sym typeface="Wingdings" pitchFamily="2" charset="2"/>
                </a:rPr>
                <a:t>1</a:t>
              </a:r>
              <a:r>
                <a:rPr lang="vi-VN" sz="2400" noProof="1">
                  <a:solidFill>
                    <a:schemeClr val="tx1"/>
                  </a:solidFill>
                  <a:latin typeface="Calibri" panose="020F0502020204030204" pitchFamily="34" charset="0"/>
                  <a:cs typeface="Calibri" panose="020F0502020204030204" pitchFamily="34" charset="0"/>
                  <a:sym typeface="Wingdings" pitchFamily="2" charset="2"/>
                </a:rPr>
                <a:t>, P</a:t>
              </a:r>
              <a:r>
                <a:rPr lang="vi-VN" sz="2400" baseline="-25000" noProof="1">
                  <a:solidFill>
                    <a:schemeClr val="tx1"/>
                  </a:solidFill>
                  <a:latin typeface="Calibri" panose="020F0502020204030204" pitchFamily="34" charset="0"/>
                  <a:cs typeface="Calibri" panose="020F0502020204030204" pitchFamily="34" charset="0"/>
                  <a:sym typeface="Wingdings" pitchFamily="2" charset="2"/>
                </a:rPr>
                <a:t>2</a:t>
              </a:r>
              <a:r>
                <a:rPr lang="vi-VN" sz="2400" noProof="1">
                  <a:solidFill>
                    <a:schemeClr val="tx1"/>
                  </a:solidFill>
                  <a:latin typeface="Calibri" panose="020F0502020204030204" pitchFamily="34" charset="0"/>
                  <a:cs typeface="Calibri" panose="020F0502020204030204" pitchFamily="34" charset="0"/>
                  <a:sym typeface="Wingdings" pitchFamily="2" charset="2"/>
                </a:rPr>
                <a:t>, …, P</a:t>
              </a:r>
              <a:r>
                <a:rPr lang="vi-VN" sz="2400" baseline="-25000" noProof="1">
                  <a:solidFill>
                    <a:schemeClr val="tx1"/>
                  </a:solidFill>
                  <a:latin typeface="Calibri" panose="020F0502020204030204" pitchFamily="34" charset="0"/>
                  <a:cs typeface="Calibri" panose="020F0502020204030204" pitchFamily="34" charset="0"/>
                  <a:sym typeface="Wingdings" pitchFamily="2" charset="2"/>
                </a:rPr>
                <a:t>n</a:t>
              </a:r>
            </a:p>
            <a:p>
              <a:pPr marL="285750" algn="just">
                <a:defRPr/>
              </a:pPr>
              <a:r>
                <a:rPr lang="vi-VN" sz="2400" noProof="1">
                  <a:solidFill>
                    <a:schemeClr val="tx1"/>
                  </a:solidFill>
                  <a:latin typeface="Calibri" panose="020F0502020204030204" pitchFamily="34" charset="0"/>
                  <a:cs typeface="Calibri" panose="020F0502020204030204" pitchFamily="34" charset="0"/>
                  <a:sym typeface="Wingdings" pitchFamily="2" charset="2"/>
                </a:rPr>
                <a:t>      for (int i=1; i&lt;=n; i++)</a:t>
              </a:r>
            </a:p>
            <a:p>
              <a:pPr marL="285750" algn="just">
                <a:defRPr/>
              </a:pPr>
              <a:r>
                <a:rPr lang="vi-VN" sz="2400" noProof="1">
                  <a:solidFill>
                    <a:srgbClr val="FF0000"/>
                  </a:solidFill>
                  <a:latin typeface="Calibri" panose="020F0502020204030204" pitchFamily="34" charset="0"/>
                  <a:cs typeface="Calibri" panose="020F0502020204030204" pitchFamily="34" charset="0"/>
                  <a:sym typeface="Wingdings" pitchFamily="2" charset="2"/>
                </a:rPr>
                <a:t>         Trị</a:t>
              </a:r>
              <a:r>
                <a:rPr lang="vi-VN" sz="2400" noProof="1">
                  <a:solidFill>
                    <a:schemeClr val="tx1"/>
                  </a:solidFill>
                  <a:latin typeface="Calibri" panose="020F0502020204030204" pitchFamily="34" charset="0"/>
                  <a:cs typeface="Calibri" panose="020F0502020204030204" pitchFamily="34" charset="0"/>
                  <a:sym typeface="Wingdings" pitchFamily="2" charset="2"/>
                </a:rPr>
                <a:t>(P</a:t>
              </a:r>
              <a:r>
                <a:rPr lang="vi-VN" sz="2400" baseline="-25000" noProof="1">
                  <a:solidFill>
                    <a:schemeClr val="tx1"/>
                  </a:solidFill>
                  <a:latin typeface="Calibri" panose="020F0502020204030204" pitchFamily="34" charset="0"/>
                  <a:cs typeface="Calibri" panose="020F0502020204030204" pitchFamily="34" charset="0"/>
                  <a:sym typeface="Wingdings" pitchFamily="2" charset="2"/>
                </a:rPr>
                <a:t>i</a:t>
              </a:r>
              <a:r>
                <a:rPr lang="vi-VN" sz="2400" noProof="1">
                  <a:solidFill>
                    <a:schemeClr val="tx1"/>
                  </a:solidFill>
                  <a:latin typeface="Calibri" panose="020F0502020204030204" pitchFamily="34" charset="0"/>
                  <a:cs typeface="Calibri" panose="020F0502020204030204" pitchFamily="34" charset="0"/>
                  <a:sym typeface="Wingdings" pitchFamily="2" charset="2"/>
                </a:rPr>
                <a:t>);</a:t>
              </a:r>
            </a:p>
            <a:p>
              <a:pPr marL="285750" algn="just">
                <a:defRPr/>
              </a:pPr>
              <a:r>
                <a:rPr lang="vi-VN" sz="2400" noProof="1">
                  <a:solidFill>
                    <a:schemeClr val="tx1"/>
                  </a:solidFill>
                  <a:latin typeface="Calibri" panose="020F0502020204030204" pitchFamily="34" charset="0"/>
                  <a:cs typeface="Calibri" panose="020F0502020204030204" pitchFamily="34" charset="0"/>
                  <a:sym typeface="Wingdings" pitchFamily="2" charset="2"/>
                </a:rPr>
                <a:t>      Tổng hợp kết quả</a:t>
              </a:r>
            </a:p>
            <a:p>
              <a:pPr marL="285750" algn="just">
                <a:defRPr/>
              </a:pPr>
              <a:r>
                <a:rPr lang="vi-VN" sz="2400" noProof="1">
                  <a:solidFill>
                    <a:schemeClr val="tx1"/>
                  </a:solidFill>
                  <a:latin typeface="Calibri" panose="020F0502020204030204" pitchFamily="34" charset="0"/>
                  <a:cs typeface="Calibri" panose="020F0502020204030204" pitchFamily="34" charset="0"/>
                  <a:sym typeface="Wingdings" pitchFamily="2" charset="2"/>
                </a:rPr>
                <a:t>   }</a:t>
              </a:r>
              <a:endParaRPr lang="vi-VN" sz="2400" noProof="1">
                <a:solidFill>
                  <a:schemeClr val="tx1"/>
                </a:solidFill>
                <a:latin typeface="Calibri" panose="020F0502020204030204" pitchFamily="34" charset="0"/>
                <a:cs typeface="Calibri" panose="020F0502020204030204" pitchFamily="34" charset="0"/>
              </a:endParaRPr>
            </a:p>
            <a:p>
              <a:pPr marL="285750" algn="just">
                <a:defRPr/>
              </a:pPr>
              <a:r>
                <a:rPr lang="vi-VN" sz="2400" noProof="1">
                  <a:solidFill>
                    <a:schemeClr val="tx1"/>
                  </a:solidFill>
                  <a:latin typeface="Calibri" panose="020F0502020204030204" pitchFamily="34" charset="0"/>
                  <a:cs typeface="Calibri" panose="020F0502020204030204" pitchFamily="34" charset="0"/>
                </a:rPr>
                <a:t>}</a:t>
              </a:r>
            </a:p>
          </p:txBody>
        </p:sp>
        <p:grpSp>
          <p:nvGrpSpPr>
            <p:cNvPr id="6" name="Group 19"/>
            <p:cNvGrpSpPr/>
            <p:nvPr/>
          </p:nvGrpSpPr>
          <p:grpSpPr>
            <a:xfrm>
              <a:off x="4572000" y="1371600"/>
              <a:ext cx="3316406" cy="530225"/>
              <a:chOff x="560388" y="1143000"/>
              <a:chExt cx="3617912" cy="530225"/>
            </a:xfrm>
          </p:grpSpPr>
          <p:sp>
            <p:nvSpPr>
              <p:cNvPr id="1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p3d>
                <a:bevelT/>
              </a:sp3d>
            </p:spPr>
            <p:txBody>
              <a:bodyPr wrap="none" anchor="ctr"/>
              <a:lstStyle/>
              <a:p>
                <a:pPr>
                  <a:defRPr/>
                </a:pPr>
                <a:endParaRPr lang="vi-VN" kern="0" noProof="1">
                  <a:solidFill>
                    <a:sysClr val="windowText" lastClr="000000"/>
                  </a:solidFill>
                  <a:latin typeface="Calibri" panose="020F0502020204030204" pitchFamily="34" charset="0"/>
                  <a:cs typeface="Calibri" panose="020F0502020204030204" pitchFamily="34" charset="0"/>
                </a:endParaRPr>
              </a:p>
            </p:txBody>
          </p:sp>
          <p:sp>
            <p:nvSpPr>
              <p:cNvPr id="12" name="Rectangle 4"/>
              <p:cNvSpPr>
                <a:spLocks noChangeArrowheads="1"/>
              </p:cNvSpPr>
              <p:nvPr/>
            </p:nvSpPr>
            <p:spPr bwMode="gray">
              <a:xfrm>
                <a:off x="708025" y="1192213"/>
                <a:ext cx="3357563" cy="475599"/>
              </a:xfrm>
              <a:prstGeom prst="rect">
                <a:avLst/>
              </a:prstGeom>
              <a:noFill/>
              <a:ln w="9525" algn="ctr">
                <a:noFill/>
                <a:miter lim="800000"/>
                <a:headEnd/>
                <a:tailEnd/>
              </a:ln>
              <a:effectLst>
                <a:outerShdw dist="35921" dir="2700000" algn="ctr" rotWithShape="0">
                  <a:srgbClr val="003300"/>
                </a:outerShdw>
              </a:effectLst>
              <a:sp3d>
                <a:bevelT/>
              </a:sp3d>
            </p:spPr>
            <p:txBody>
              <a:bodyPr>
                <a:spAutoFit/>
              </a:bodyPr>
              <a:lstStyle/>
              <a:p>
                <a:pPr algn="ctr">
                  <a:defRPr/>
                </a:pPr>
                <a:r>
                  <a:rPr lang="vi-VN" sz="2600" b="1" kern="0" noProof="1">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Trị (bài toán P)</a:t>
                </a:r>
              </a:p>
            </p:txBody>
          </p:sp>
        </p:grpSp>
      </p:grpSp>
      <p:sp>
        <p:nvSpPr>
          <p:cNvPr id="2" name="Chỗ dành sẵn cho Ngày tháng 1">
            <a:extLst>
              <a:ext uri="{FF2B5EF4-FFF2-40B4-BE49-F238E27FC236}">
                <a16:creationId xmlns:a16="http://schemas.microsoft.com/office/drawing/2014/main" id="{E63D50DF-04A9-4BFB-9686-3D393FE79FFA}"/>
              </a:ext>
            </a:extLst>
          </p:cNvPr>
          <p:cNvSpPr>
            <a:spLocks noGrp="1"/>
          </p:cNvSpPr>
          <p:nvPr>
            <p:ph type="dt" sz="half" idx="10"/>
          </p:nvPr>
        </p:nvSpPr>
        <p:spPr/>
        <p:txBody>
          <a:bodyPr/>
          <a:lstStyle/>
          <a:p>
            <a:fld id="{58097CCB-DE80-47E8-84AF-6370A2DE70FF}" type="datetime1">
              <a:rPr lang="vi-VN" noProof="1" smtClean="0"/>
              <a:t>04/01/2021</a:t>
            </a:fld>
            <a:endParaRPr lang="vi-VN" noProof="1"/>
          </a:p>
        </p:txBody>
      </p:sp>
      <p:sp>
        <p:nvSpPr>
          <p:cNvPr id="7" name="Chỗ dành sẵn cho Số hiệu Bản chiếu 6">
            <a:extLst>
              <a:ext uri="{FF2B5EF4-FFF2-40B4-BE49-F238E27FC236}">
                <a16:creationId xmlns:a16="http://schemas.microsoft.com/office/drawing/2014/main" id="{A7ED04C6-A203-428E-AE25-BC9B1AD8476B}"/>
              </a:ext>
            </a:extLst>
          </p:cNvPr>
          <p:cNvSpPr>
            <a:spLocks noGrp="1"/>
          </p:cNvSpPr>
          <p:nvPr>
            <p:ph type="sldNum" sz="quarter" idx="12"/>
          </p:nvPr>
        </p:nvSpPr>
        <p:spPr/>
        <p:txBody>
          <a:bodyPr/>
          <a:lstStyle/>
          <a:p>
            <a:fld id="{796B6B1B-CD97-412B-A8B6-A4AEE95B13DD}" type="slidenum">
              <a:rPr lang="vi-VN" noProof="1" smtClean="0"/>
              <a:t>116</a:t>
            </a:fld>
            <a:endParaRPr lang="vi-VN" noProof="1"/>
          </a:p>
        </p:txBody>
      </p:sp>
    </p:spTree>
    <p:extLst>
      <p:ext uri="{BB962C8B-B14F-4D97-AF65-F5344CB8AC3E}">
        <p14:creationId xmlns:p14="http://schemas.microsoft.com/office/powerpoint/2010/main" val="2857200330"/>
      </p:ext>
    </p:extLst>
  </p:cSld>
  <p:clrMapOvr>
    <a:masterClrMapping/>
  </p:clrMapOvr>
  <p:transition spd="slow">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Ví dụ</a:t>
            </a:r>
            <a:r>
              <a:rPr lang="en-US" b="1" noProof="1"/>
              <a:t>. </a:t>
            </a:r>
            <a:r>
              <a:rPr lang="vi-VN" noProof="1"/>
              <a:t>Cho dãy A đã sắp xếp thứ tự tăng. Tìm vị trí phần tử x trong dãy (nếu có).</a:t>
            </a:r>
          </a:p>
          <a:p>
            <a:r>
              <a:rPr lang="vi-VN" b="1" noProof="1"/>
              <a:t>Giải pháp</a:t>
            </a:r>
          </a:p>
          <a:p>
            <a:pPr lvl="1"/>
            <a:r>
              <a:rPr lang="vi-VN" noProof="1"/>
              <a:t>mid = (l + r) / 2;</a:t>
            </a:r>
          </a:p>
          <a:p>
            <a:pPr lvl="1"/>
            <a:r>
              <a:rPr lang="vi-VN" noProof="1"/>
              <a:t>Nếu A[mid] = x </a:t>
            </a:r>
            <a:r>
              <a:rPr lang="vi-VN" noProof="1">
                <a:sym typeface="Wingdings" pitchFamily="2" charset="2"/>
              </a:rPr>
              <a:t> trả về mid.</a:t>
            </a:r>
          </a:p>
          <a:p>
            <a:pPr lvl="1"/>
            <a:r>
              <a:rPr lang="vi-VN" noProof="1">
                <a:sym typeface="Wingdings" pitchFamily="2" charset="2"/>
              </a:rPr>
              <a:t>Ngược lại</a:t>
            </a:r>
          </a:p>
          <a:p>
            <a:pPr lvl="2"/>
            <a:r>
              <a:rPr lang="vi-VN" sz="2400" noProof="1">
                <a:sym typeface="Wingdings" pitchFamily="2" charset="2"/>
              </a:rPr>
              <a:t>Nếu x &lt; A[mid]  tìm trong đoạn [l, mid – 1]</a:t>
            </a:r>
          </a:p>
          <a:p>
            <a:pPr lvl="2"/>
            <a:r>
              <a:rPr lang="vi-VN" sz="2400" noProof="1">
                <a:sym typeface="Wingdings" pitchFamily="2" charset="2"/>
              </a:rPr>
              <a:t>Ngược lại  tìm trong đoạn [mid + 1, r]</a:t>
            </a:r>
          </a:p>
          <a:p>
            <a:pPr marL="0" indent="0">
              <a:buNone/>
            </a:pPr>
            <a:r>
              <a:rPr lang="en-US" noProof="1">
                <a:sym typeface="Wingdings" pitchFamily="2" charset="2"/>
              </a:rPr>
              <a:t>     </a:t>
            </a:r>
            <a:r>
              <a:rPr lang="vi-VN" noProof="1">
                <a:sym typeface="Wingdings" pitchFamily="2" charset="2"/>
              </a:rPr>
              <a:t> Sử dụng đệ quy nhị phân.</a:t>
            </a:r>
            <a:endParaRPr lang="vi-VN" noProof="1"/>
          </a:p>
        </p:txBody>
      </p:sp>
      <p:sp>
        <p:nvSpPr>
          <p:cNvPr id="51202" name="Title 1"/>
          <p:cNvSpPr>
            <a:spLocks noGrp="1"/>
          </p:cNvSpPr>
          <p:nvPr>
            <p:ph type="title"/>
          </p:nvPr>
        </p:nvSpPr>
        <p:spPr/>
        <p:txBody>
          <a:bodyPr/>
          <a:lstStyle/>
          <a:p>
            <a:r>
              <a:rPr lang="vi-VN" altLang="en-US" noProof="1"/>
              <a:t>Chia để trị (divide &amp; conquer)</a:t>
            </a:r>
          </a:p>
        </p:txBody>
      </p:sp>
      <p:sp>
        <p:nvSpPr>
          <p:cNvPr id="2" name="Chỗ dành sẵn cho Ngày tháng 1">
            <a:extLst>
              <a:ext uri="{FF2B5EF4-FFF2-40B4-BE49-F238E27FC236}">
                <a16:creationId xmlns:a16="http://schemas.microsoft.com/office/drawing/2014/main" id="{8E144B69-79B5-4916-81A4-B30D11799A55}"/>
              </a:ext>
            </a:extLst>
          </p:cNvPr>
          <p:cNvSpPr>
            <a:spLocks noGrp="1"/>
          </p:cNvSpPr>
          <p:nvPr>
            <p:ph type="dt" sz="half" idx="10"/>
          </p:nvPr>
        </p:nvSpPr>
        <p:spPr/>
        <p:txBody>
          <a:bodyPr/>
          <a:lstStyle/>
          <a:p>
            <a:fld id="{39A6AE4B-CD05-45A1-AF40-184031C302C7}"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DE30D896-4851-4F09-AB61-BDEB64657100}"/>
              </a:ext>
            </a:extLst>
          </p:cNvPr>
          <p:cNvSpPr>
            <a:spLocks noGrp="1"/>
          </p:cNvSpPr>
          <p:nvPr>
            <p:ph type="sldNum" sz="quarter" idx="12"/>
          </p:nvPr>
        </p:nvSpPr>
        <p:spPr/>
        <p:txBody>
          <a:bodyPr/>
          <a:lstStyle/>
          <a:p>
            <a:fld id="{796B6B1B-CD97-412B-A8B6-A4AEE95B13DD}" type="slidenum">
              <a:rPr lang="vi-VN" noProof="1" smtClean="0"/>
              <a:t>117</a:t>
            </a:fld>
            <a:endParaRPr lang="vi-VN" noProof="1"/>
          </a:p>
        </p:txBody>
      </p:sp>
    </p:spTree>
    <p:extLst>
      <p:ext uri="{BB962C8B-B14F-4D97-AF65-F5344CB8AC3E}">
        <p14:creationId xmlns:p14="http://schemas.microsoft.com/office/powerpoint/2010/main" val="2755182796"/>
      </p:ext>
    </p:extLst>
  </p:cSld>
  <p:clrMapOvr>
    <a:masterClrMapping/>
  </p:clrMapOvr>
  <p:transition spd="slow">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Một số bài toán khác</a:t>
            </a:r>
          </a:p>
          <a:p>
            <a:pPr lvl="1"/>
            <a:r>
              <a:rPr lang="vi-VN" noProof="1"/>
              <a:t>Bài toán tháp Hà Nội</a:t>
            </a:r>
          </a:p>
          <a:p>
            <a:pPr lvl="1"/>
            <a:r>
              <a:rPr lang="vi-VN" noProof="1"/>
              <a:t>Các giải thuật sắp xếp: QuickSort, MergeSort</a:t>
            </a:r>
          </a:p>
          <a:p>
            <a:pPr lvl="1"/>
            <a:r>
              <a:rPr lang="vi-VN" noProof="1"/>
              <a:t>Các giải thuật tìm kiếm trên cây nhị phân tìm kiếm, cây nhị phân nhiều nhánh tìm kiếm.</a:t>
            </a:r>
          </a:p>
          <a:p>
            <a:r>
              <a:rPr lang="vi-VN" b="1" noProof="1"/>
              <a:t>Lưu ý</a:t>
            </a:r>
          </a:p>
          <a:p>
            <a:pPr lvl="1"/>
            <a:r>
              <a:rPr lang="vi-VN" noProof="1"/>
              <a:t>Khi bài toán lớn được chia thành các bài toán nhỏ hơn mà những bài toán nhỏ hơn này không đơn giản nhiều so với bài toán gốc thì không nên dùng kỹ thuật chia để trị.</a:t>
            </a:r>
          </a:p>
          <a:p>
            <a:pPr lvl="1"/>
            <a:endParaRPr lang="vi-VN" noProof="1"/>
          </a:p>
        </p:txBody>
      </p:sp>
      <p:sp>
        <p:nvSpPr>
          <p:cNvPr id="55298" name="Title 1"/>
          <p:cNvSpPr>
            <a:spLocks noGrp="1"/>
          </p:cNvSpPr>
          <p:nvPr>
            <p:ph type="title"/>
          </p:nvPr>
        </p:nvSpPr>
        <p:spPr/>
        <p:txBody>
          <a:bodyPr/>
          <a:lstStyle/>
          <a:p>
            <a:r>
              <a:rPr lang="vi-VN" altLang="en-US" noProof="1"/>
              <a:t>Chia để trị (Divide and Conquer)</a:t>
            </a:r>
          </a:p>
        </p:txBody>
      </p:sp>
      <p:sp>
        <p:nvSpPr>
          <p:cNvPr id="2" name="Chỗ dành sẵn cho Ngày tháng 1">
            <a:extLst>
              <a:ext uri="{FF2B5EF4-FFF2-40B4-BE49-F238E27FC236}">
                <a16:creationId xmlns:a16="http://schemas.microsoft.com/office/drawing/2014/main" id="{DD1717E4-D7BB-48F1-95C7-71C212D69E01}"/>
              </a:ext>
            </a:extLst>
          </p:cNvPr>
          <p:cNvSpPr>
            <a:spLocks noGrp="1"/>
          </p:cNvSpPr>
          <p:nvPr>
            <p:ph type="dt" sz="half" idx="10"/>
          </p:nvPr>
        </p:nvSpPr>
        <p:spPr/>
        <p:txBody>
          <a:bodyPr/>
          <a:lstStyle/>
          <a:p>
            <a:fld id="{B0D2D99D-EE8D-43FC-A24B-C0AF966ABE1C}"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BB71EA4F-9A85-4112-9052-970594F9D598}"/>
              </a:ext>
            </a:extLst>
          </p:cNvPr>
          <p:cNvSpPr>
            <a:spLocks noGrp="1"/>
          </p:cNvSpPr>
          <p:nvPr>
            <p:ph type="sldNum" sz="quarter" idx="12"/>
          </p:nvPr>
        </p:nvSpPr>
        <p:spPr/>
        <p:txBody>
          <a:bodyPr/>
          <a:lstStyle/>
          <a:p>
            <a:fld id="{796B6B1B-CD97-412B-A8B6-A4AEE95B13DD}" type="slidenum">
              <a:rPr lang="vi-VN" noProof="1" smtClean="0"/>
              <a:t>118</a:t>
            </a:fld>
            <a:endParaRPr lang="vi-VN" noProof="1"/>
          </a:p>
        </p:txBody>
      </p:sp>
    </p:spTree>
    <p:extLst>
      <p:ext uri="{BB962C8B-B14F-4D97-AF65-F5344CB8AC3E}">
        <p14:creationId xmlns:p14="http://schemas.microsoft.com/office/powerpoint/2010/main" val="157697037"/>
      </p:ext>
    </p:extLst>
  </p:cSld>
  <p:clrMapOvr>
    <a:masterClrMapping/>
  </p:clrMapOvr>
  <p:transition spd="slow">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Khái niệm</a:t>
            </a:r>
          </a:p>
          <a:p>
            <a:pPr lvl="1"/>
            <a:r>
              <a:rPr lang="vi-VN" noProof="1"/>
              <a:t>Tại bước có nhiều lựa chọn, ta chọn thử 1 bước để đi tiếp.</a:t>
            </a:r>
          </a:p>
          <a:p>
            <a:pPr lvl="1"/>
            <a:r>
              <a:rPr lang="vi-VN" noProof="1"/>
              <a:t>Nếu không thành công thì “lần ngược” chọn bước khác.</a:t>
            </a:r>
          </a:p>
          <a:p>
            <a:pPr lvl="1"/>
            <a:r>
              <a:rPr lang="vi-VN" noProof="1"/>
              <a:t>Nếu đã thành công thì ghi nhận lời giải này đồng thời “lần ngược” để truy tìm lời giải mới.</a:t>
            </a:r>
          </a:p>
          <a:p>
            <a:pPr lvl="1"/>
            <a:r>
              <a:rPr lang="vi-VN" noProof="1"/>
              <a:t>Thích hợp giải các bài toán kinh điển như bài toán 8 hậu và bài toán mã đi tuần.</a:t>
            </a:r>
          </a:p>
        </p:txBody>
      </p:sp>
      <p:sp>
        <p:nvSpPr>
          <p:cNvPr id="57346" name="Title 1"/>
          <p:cNvSpPr>
            <a:spLocks noGrp="1"/>
          </p:cNvSpPr>
          <p:nvPr>
            <p:ph type="title"/>
          </p:nvPr>
        </p:nvSpPr>
        <p:spPr/>
        <p:txBody>
          <a:bodyPr/>
          <a:lstStyle/>
          <a:p>
            <a:r>
              <a:rPr lang="en-US" altLang="en-US" noProof="1"/>
              <a:t>Quay lui </a:t>
            </a:r>
            <a:r>
              <a:rPr lang="vi-VN" altLang="en-US" noProof="1"/>
              <a:t>(Backtracking)</a:t>
            </a:r>
          </a:p>
        </p:txBody>
      </p:sp>
      <p:sp>
        <p:nvSpPr>
          <p:cNvPr id="2" name="Chỗ dành sẵn cho Ngày tháng 1">
            <a:extLst>
              <a:ext uri="{FF2B5EF4-FFF2-40B4-BE49-F238E27FC236}">
                <a16:creationId xmlns:a16="http://schemas.microsoft.com/office/drawing/2014/main" id="{BAD50B43-945A-461E-BF3F-3A2CDF116B05}"/>
              </a:ext>
            </a:extLst>
          </p:cNvPr>
          <p:cNvSpPr>
            <a:spLocks noGrp="1"/>
          </p:cNvSpPr>
          <p:nvPr>
            <p:ph type="dt" sz="half" idx="10"/>
          </p:nvPr>
        </p:nvSpPr>
        <p:spPr/>
        <p:txBody>
          <a:bodyPr/>
          <a:lstStyle/>
          <a:p>
            <a:fld id="{78993CE4-89EF-422F-B8B8-524E56FEF9C2}"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2B737AB5-933A-49B4-8A8D-D1201D415F83}"/>
              </a:ext>
            </a:extLst>
          </p:cNvPr>
          <p:cNvSpPr>
            <a:spLocks noGrp="1"/>
          </p:cNvSpPr>
          <p:nvPr>
            <p:ph type="sldNum" sz="quarter" idx="12"/>
          </p:nvPr>
        </p:nvSpPr>
        <p:spPr/>
        <p:txBody>
          <a:bodyPr/>
          <a:lstStyle/>
          <a:p>
            <a:fld id="{796B6B1B-CD97-412B-A8B6-A4AEE95B13DD}" type="slidenum">
              <a:rPr lang="vi-VN" noProof="1" smtClean="0"/>
              <a:t>119</a:t>
            </a:fld>
            <a:endParaRPr lang="vi-VN" noProof="1"/>
          </a:p>
        </p:txBody>
      </p:sp>
    </p:spTree>
    <p:extLst>
      <p:ext uri="{BB962C8B-B14F-4D97-AF65-F5344CB8AC3E}">
        <p14:creationId xmlns:p14="http://schemas.microsoft.com/office/powerpoint/2010/main" val="492437937"/>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11663253-3B2D-4949-9ADC-3360276356F5}"/>
              </a:ext>
            </a:extLst>
          </p:cNvPr>
          <p:cNvSpPr>
            <a:spLocks noGrp="1"/>
          </p:cNvSpPr>
          <p:nvPr>
            <p:ph type="dt" sz="half" idx="10"/>
          </p:nvPr>
        </p:nvSpPr>
        <p:spPr/>
        <p:txBody>
          <a:bodyPr/>
          <a:lstStyle/>
          <a:p>
            <a:fld id="{7314F492-1A4C-4B3D-BEDE-C0784934C7AA}"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3A37485A-14EE-45E7-A084-61B62089C4A7}"/>
              </a:ext>
            </a:extLst>
          </p:cNvPr>
          <p:cNvSpPr>
            <a:spLocks noGrp="1"/>
          </p:cNvSpPr>
          <p:nvPr>
            <p:ph type="sldNum" sz="quarter" idx="12"/>
          </p:nvPr>
        </p:nvSpPr>
        <p:spPr/>
        <p:txBody>
          <a:bodyPr/>
          <a:lstStyle/>
          <a:p>
            <a:fld id="{796B6B1B-CD97-412B-A8B6-A4AEE95B13DD}" type="slidenum">
              <a:rPr lang="en-US" smtClean="0"/>
              <a:t>12</a:t>
            </a:fld>
            <a:endParaRPr lang="en-US"/>
          </a:p>
        </p:txBody>
      </p:sp>
      <p:sp>
        <p:nvSpPr>
          <p:cNvPr id="6" name="Tiêu đề 5">
            <a:extLst>
              <a:ext uri="{FF2B5EF4-FFF2-40B4-BE49-F238E27FC236}">
                <a16:creationId xmlns:a16="http://schemas.microsoft.com/office/drawing/2014/main" id="{0171C001-95C9-4325-9D31-BB5233AFA506}"/>
              </a:ext>
            </a:extLst>
          </p:cNvPr>
          <p:cNvSpPr>
            <a:spLocks noGrp="1"/>
          </p:cNvSpPr>
          <p:nvPr>
            <p:ph type="title"/>
          </p:nvPr>
        </p:nvSpPr>
        <p:spPr/>
        <p:txBody>
          <a:bodyPr/>
          <a:lstStyle/>
          <a:p>
            <a:r>
              <a:rPr lang="vi-VN" noProof="1"/>
              <a:t>Sự cần thiết của thuật toán</a:t>
            </a:r>
          </a:p>
        </p:txBody>
      </p:sp>
      <p:sp>
        <p:nvSpPr>
          <p:cNvPr id="7" name="Chỗ dành sẵn cho Nội dung 1">
            <a:extLst>
              <a:ext uri="{FF2B5EF4-FFF2-40B4-BE49-F238E27FC236}">
                <a16:creationId xmlns:a16="http://schemas.microsoft.com/office/drawing/2014/main" id="{2BF4CE20-54A7-AE4F-902C-43FDDC347D45}"/>
              </a:ext>
            </a:extLst>
          </p:cNvPr>
          <p:cNvSpPr txBox="1">
            <a:spLocks noGrp="1"/>
          </p:cNvSpPr>
          <p:nvPr>
            <p:ph idx="1"/>
          </p:nvPr>
        </p:nvSpPr>
        <p:spPr>
          <a:prstGeom prst="rect">
            <a:avLst/>
          </a:prstGeom>
        </p:spPr>
        <p:txBody>
          <a:bodyPr vert="horz" lIns="91440" tIns="45720" rIns="91440" bIns="45720" rtlCol="0">
            <a:normAutofit/>
          </a:bodyPr>
          <a:lstStyle>
            <a:lvl1pPr marL="336550" indent="-336550" algn="l" defTabSz="1219170" rtl="0" eaLnBrk="1" latinLnBrk="0" hangingPunct="1">
              <a:spcBef>
                <a:spcPts val="300"/>
              </a:spcBef>
              <a:spcAft>
                <a:spcPts val="300"/>
              </a:spcAft>
              <a:buClr>
                <a:srgbClr val="002060"/>
              </a:buClr>
              <a:buSzPct val="80000"/>
              <a:buFont typeface="Wingdings" panose="05000000000000000000" pitchFamily="2" charset="2"/>
              <a:buChar char="q"/>
              <a:defRPr sz="2700" kern="1200">
                <a:solidFill>
                  <a:srgbClr val="002060"/>
                </a:solidFill>
                <a:latin typeface="Calibri" panose="020F0502020204030204" pitchFamily="34" charset="0"/>
                <a:ea typeface="+mn-ea"/>
                <a:cs typeface="Calibri" panose="020F0502020204030204" pitchFamily="34" charset="0"/>
              </a:defRPr>
            </a:lvl1pPr>
            <a:lvl2pPr marL="685800" indent="-338138" algn="l" defTabSz="1219170" rtl="0" eaLnBrk="1" latinLnBrk="0" hangingPunct="1">
              <a:spcBef>
                <a:spcPts val="300"/>
              </a:spcBef>
              <a:spcAft>
                <a:spcPts val="300"/>
              </a:spcAft>
              <a:buClr>
                <a:srgbClr val="002060"/>
              </a:buClr>
              <a:buFont typeface="Wingdings 3" panose="05040102010807070707" pitchFamily="18" charset="2"/>
              <a:buChar char=""/>
              <a:defRPr sz="2400" kern="1200">
                <a:solidFill>
                  <a:srgbClr val="002060"/>
                </a:solidFill>
                <a:latin typeface="Calibri" panose="020F0502020204030204" pitchFamily="34" charset="0"/>
                <a:ea typeface="+mn-ea"/>
                <a:cs typeface="Calibri" panose="020F0502020204030204" pitchFamily="34" charset="0"/>
              </a:defRPr>
            </a:lvl2pPr>
            <a:lvl3pPr marL="969963" indent="-284163" algn="l" defTabSz="1219170" rtl="0" eaLnBrk="1" latinLnBrk="0" hangingPunct="1">
              <a:spcBef>
                <a:spcPts val="300"/>
              </a:spcBef>
              <a:spcAft>
                <a:spcPts val="300"/>
              </a:spcAft>
              <a:buClr>
                <a:srgbClr val="002060"/>
              </a:buClr>
              <a:buFont typeface="Calibri" panose="020F0502020204030204" pitchFamily="34" charset="0"/>
              <a:buChar char="●"/>
              <a:defRPr sz="2100" kern="1200">
                <a:solidFill>
                  <a:srgbClr val="002060"/>
                </a:solidFill>
                <a:latin typeface="Calibri" panose="020F0502020204030204" pitchFamily="34" charset="0"/>
                <a:ea typeface="+mn-ea"/>
                <a:cs typeface="Calibri" panose="020F0502020204030204" pitchFamily="34" charset="0"/>
              </a:defRPr>
            </a:lvl3pPr>
            <a:lvl4pPr marL="1198563" indent="-228600" algn="l" defTabSz="1219170" rtl="0" eaLnBrk="1" latinLnBrk="0" hangingPunct="1">
              <a:spcBef>
                <a:spcPts val="300"/>
              </a:spcBef>
              <a:spcAft>
                <a:spcPts val="300"/>
              </a:spcAft>
              <a:buFont typeface="Wingdings" panose="05000000000000000000" pitchFamily="2" charset="2"/>
              <a:buChar char="§"/>
              <a:defRPr sz="1800" kern="1200">
                <a:solidFill>
                  <a:srgbClr val="002060"/>
                </a:solidFill>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kern="1200">
                <a:solidFill>
                  <a:srgbClr val="002060"/>
                </a:solidFill>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vi-VN" noProof="1"/>
              <a:t>Thuật toán giúp lập trình viên đánh giá phần mềm mới hoạt động có hiệu quả không.</a:t>
            </a:r>
          </a:p>
          <a:p>
            <a:r>
              <a:rPr lang="vi-VN" noProof="1"/>
              <a:t>Thuật toán giúp lập trình viên hiểu rõ và sâu hơn về ứng dụng, chương trình.</a:t>
            </a:r>
          </a:p>
          <a:p>
            <a:r>
              <a:rPr lang="vi-VN" noProof="1"/>
              <a:t>Thuật toán tốt mang đến hiệu quả cao, giúp các chương trình hoạt động hiệu quả với tốc độ xử lý nhanh chóng, tiết kiệm tài nguyên.</a:t>
            </a:r>
          </a:p>
          <a:p>
            <a:r>
              <a:rPr lang="vi-VN" noProof="1"/>
              <a:t>Thuật toán không chỉ được sử dụng để tìm ra kết quả các các bài toán hay trong lĩnh vực lập trình. Nó còn được sử dụng để tìm ra phương hướng giải quyết các vấn đề cuộc sống.</a:t>
            </a:r>
          </a:p>
        </p:txBody>
      </p:sp>
    </p:spTree>
    <p:extLst>
      <p:ext uri="{BB962C8B-B14F-4D97-AF65-F5344CB8AC3E}">
        <p14:creationId xmlns:p14="http://schemas.microsoft.com/office/powerpoint/2010/main" val="1194676777"/>
      </p:ext>
    </p:extLst>
  </p:cSld>
  <p:clrMapOvr>
    <a:masterClrMapping/>
  </p:clrMapOvr>
  <p:transition spd="slow">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Ví dụ.</a:t>
            </a:r>
            <a:r>
              <a:rPr lang="vi-VN" noProof="1"/>
              <a:t> Tìm đường đi từ X đến Y.</a:t>
            </a:r>
          </a:p>
        </p:txBody>
      </p:sp>
      <p:sp>
        <p:nvSpPr>
          <p:cNvPr id="59394" name="Title 1"/>
          <p:cNvSpPr>
            <a:spLocks noGrp="1"/>
          </p:cNvSpPr>
          <p:nvPr>
            <p:ph type="title"/>
          </p:nvPr>
        </p:nvSpPr>
        <p:spPr/>
        <p:txBody>
          <a:bodyPr/>
          <a:lstStyle/>
          <a:p>
            <a:r>
              <a:rPr lang="vi-VN" altLang="en-US" noProof="1"/>
              <a:t>Quay lui (Backtracking)</a:t>
            </a:r>
          </a:p>
        </p:txBody>
      </p:sp>
      <p:grpSp>
        <p:nvGrpSpPr>
          <p:cNvPr id="5" name="Group 4"/>
          <p:cNvGrpSpPr>
            <a:grpSpLocks/>
          </p:cNvGrpSpPr>
          <p:nvPr/>
        </p:nvGrpSpPr>
        <p:grpSpPr bwMode="auto">
          <a:xfrm>
            <a:off x="2287270" y="4080670"/>
            <a:ext cx="755650" cy="758825"/>
            <a:chOff x="4010025" y="1277941"/>
            <a:chExt cx="755650" cy="758826"/>
          </a:xfrm>
        </p:grpSpPr>
        <p:grpSp>
          <p:nvGrpSpPr>
            <p:cNvPr id="59524" name="Group 39"/>
            <p:cNvGrpSpPr>
              <a:grpSpLocks/>
            </p:cNvGrpSpPr>
            <p:nvPr/>
          </p:nvGrpSpPr>
          <p:grpSpPr bwMode="auto">
            <a:xfrm>
              <a:off x="4032250" y="1277941"/>
              <a:ext cx="723900" cy="758826"/>
              <a:chOff x="3247" y="1673"/>
              <a:chExt cx="606" cy="636"/>
            </a:xfrm>
          </p:grpSpPr>
          <p:pic>
            <p:nvPicPr>
              <p:cNvPr id="59526"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27"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531" name="Group 150"/>
              <p:cNvGrpSpPr>
                <a:grpSpLocks/>
              </p:cNvGrpSpPr>
              <p:nvPr/>
            </p:nvGrpSpPr>
            <p:grpSpPr bwMode="auto">
              <a:xfrm rot="-1045052" flipH="1" flipV="1">
                <a:off x="3275" y="2104"/>
                <a:ext cx="466" cy="115"/>
                <a:chOff x="2532" y="1080"/>
                <a:chExt cx="883" cy="236"/>
              </a:xfrm>
            </p:grpSpPr>
            <p:grpSp>
              <p:nvGrpSpPr>
                <p:cNvPr id="59533" name="Group 44"/>
                <p:cNvGrpSpPr>
                  <a:grpSpLocks/>
                </p:cNvGrpSpPr>
                <p:nvPr/>
              </p:nvGrpSpPr>
              <p:grpSpPr bwMode="auto">
                <a:xfrm>
                  <a:off x="2532" y="1080"/>
                  <a:ext cx="741" cy="183"/>
                  <a:chOff x="1571" y="2593"/>
                  <a:chExt cx="1117" cy="274"/>
                </a:xfrm>
              </p:grpSpPr>
              <p:sp>
                <p:nvSpPr>
                  <p:cNvPr id="19" name="AutoShape 45"/>
                  <p:cNvSpPr>
                    <a:spLocks noChangeArrowheads="1"/>
                  </p:cNvSpPr>
                  <p:nvPr/>
                </p:nvSpPr>
                <p:spPr bwMode="gray">
                  <a:xfrm rot="5263130">
                    <a:off x="1877" y="2303"/>
                    <a:ext cx="225"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AutoShape 46"/>
                  <p:cNvSpPr>
                    <a:spLocks noChangeArrowheads="1"/>
                  </p:cNvSpPr>
                  <p:nvPr/>
                </p:nvSpPr>
                <p:spPr bwMode="gray">
                  <a:xfrm rot="6078281">
                    <a:off x="2012" y="2305"/>
                    <a:ext cx="221" cy="82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AutoShape 47"/>
                  <p:cNvSpPr>
                    <a:spLocks noChangeArrowheads="1"/>
                  </p:cNvSpPr>
                  <p:nvPr/>
                </p:nvSpPr>
                <p:spPr bwMode="gray">
                  <a:xfrm rot="6373927">
                    <a:off x="2090" y="2329"/>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2" name="AutoShape 48"/>
                  <p:cNvSpPr>
                    <a:spLocks noChangeArrowheads="1"/>
                  </p:cNvSpPr>
                  <p:nvPr/>
                </p:nvSpPr>
                <p:spPr bwMode="gray">
                  <a:xfrm rot="6906312">
                    <a:off x="2181" y="2360"/>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534" name="Group 49"/>
                <p:cNvGrpSpPr>
                  <a:grpSpLocks/>
                </p:cNvGrpSpPr>
                <p:nvPr/>
              </p:nvGrpSpPr>
              <p:grpSpPr bwMode="auto">
                <a:xfrm rot="1353540">
                  <a:off x="2674" y="1131"/>
                  <a:ext cx="741" cy="185"/>
                  <a:chOff x="1577" y="2581"/>
                  <a:chExt cx="1118" cy="277"/>
                </a:xfrm>
              </p:grpSpPr>
              <p:sp>
                <p:nvSpPr>
                  <p:cNvPr id="15" name="AutoShape 50"/>
                  <p:cNvSpPr>
                    <a:spLocks noChangeArrowheads="1"/>
                  </p:cNvSpPr>
                  <p:nvPr/>
                </p:nvSpPr>
                <p:spPr bwMode="gray">
                  <a:xfrm rot="5263130">
                    <a:off x="1889" y="2299"/>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AutoShape 51"/>
                  <p:cNvSpPr>
                    <a:spLocks noChangeArrowheads="1"/>
                  </p:cNvSpPr>
                  <p:nvPr/>
                </p:nvSpPr>
                <p:spPr bwMode="gray">
                  <a:xfrm rot="6078281">
                    <a:off x="2024" y="2300"/>
                    <a:ext cx="213"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AutoShape 52"/>
                  <p:cNvSpPr>
                    <a:spLocks noChangeArrowheads="1"/>
                  </p:cNvSpPr>
                  <p:nvPr/>
                </p:nvSpPr>
                <p:spPr bwMode="gray">
                  <a:xfrm rot="6373927">
                    <a:off x="2100" y="2323"/>
                    <a:ext cx="217"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AutoShape 53"/>
                  <p:cNvSpPr>
                    <a:spLocks noChangeArrowheads="1"/>
                  </p:cNvSpPr>
                  <p:nvPr/>
                </p:nvSpPr>
                <p:spPr bwMode="gray">
                  <a:xfrm rot="6906312">
                    <a:off x="2194" y="2352"/>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12"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7"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a:t>
              </a:r>
            </a:p>
          </p:txBody>
        </p:sp>
      </p:grpSp>
      <p:cxnSp>
        <p:nvCxnSpPr>
          <p:cNvPr id="23" name="Straight Arrow Connector 22"/>
          <p:cNvCxnSpPr/>
          <p:nvPr/>
        </p:nvCxnSpPr>
        <p:spPr>
          <a:xfrm rot="5400000">
            <a:off x="2840514" y="3543301"/>
            <a:ext cx="723900" cy="557212"/>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p:cNvGrpSpPr>
            <a:grpSpLocks/>
          </p:cNvGrpSpPr>
          <p:nvPr/>
        </p:nvGrpSpPr>
        <p:grpSpPr bwMode="auto">
          <a:xfrm>
            <a:off x="4725670" y="2785270"/>
            <a:ext cx="755650" cy="758825"/>
            <a:chOff x="4010025" y="1277941"/>
            <a:chExt cx="755650" cy="758826"/>
          </a:xfrm>
        </p:grpSpPr>
        <p:grpSp>
          <p:nvGrpSpPr>
            <p:cNvPr id="59505" name="Group 39"/>
            <p:cNvGrpSpPr>
              <a:grpSpLocks/>
            </p:cNvGrpSpPr>
            <p:nvPr/>
          </p:nvGrpSpPr>
          <p:grpSpPr bwMode="auto">
            <a:xfrm>
              <a:off x="4032250" y="1277941"/>
              <a:ext cx="723900" cy="758826"/>
              <a:chOff x="3247" y="1673"/>
              <a:chExt cx="606" cy="636"/>
            </a:xfrm>
          </p:grpSpPr>
          <p:pic>
            <p:nvPicPr>
              <p:cNvPr id="59507"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08"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512" name="Group 150"/>
              <p:cNvGrpSpPr>
                <a:grpSpLocks/>
              </p:cNvGrpSpPr>
              <p:nvPr/>
            </p:nvGrpSpPr>
            <p:grpSpPr bwMode="auto">
              <a:xfrm rot="-1045052" flipH="1" flipV="1">
                <a:off x="3269" y="2093"/>
                <a:ext cx="466" cy="118"/>
                <a:chOff x="2532" y="1080"/>
                <a:chExt cx="881" cy="238"/>
              </a:xfrm>
            </p:grpSpPr>
            <p:grpSp>
              <p:nvGrpSpPr>
                <p:cNvPr id="59514" name="Group 44"/>
                <p:cNvGrpSpPr>
                  <a:grpSpLocks/>
                </p:cNvGrpSpPr>
                <p:nvPr/>
              </p:nvGrpSpPr>
              <p:grpSpPr bwMode="auto">
                <a:xfrm>
                  <a:off x="2532" y="1080"/>
                  <a:ext cx="741" cy="183"/>
                  <a:chOff x="1571" y="2593"/>
                  <a:chExt cx="1117" cy="274"/>
                </a:xfrm>
              </p:grpSpPr>
              <p:sp>
                <p:nvSpPr>
                  <p:cNvPr id="38"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9"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0"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1"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515" name="Group 49"/>
                <p:cNvGrpSpPr>
                  <a:grpSpLocks/>
                </p:cNvGrpSpPr>
                <p:nvPr/>
              </p:nvGrpSpPr>
              <p:grpSpPr bwMode="auto">
                <a:xfrm rot="1353540">
                  <a:off x="2672" y="1133"/>
                  <a:ext cx="741" cy="185"/>
                  <a:chOff x="1577" y="2581"/>
                  <a:chExt cx="1118" cy="277"/>
                </a:xfrm>
              </p:grpSpPr>
              <p:sp>
                <p:nvSpPr>
                  <p:cNvPr id="34"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5"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6"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31"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26"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
              </a:r>
            </a:p>
          </p:txBody>
        </p:sp>
      </p:grpSp>
      <p:grpSp>
        <p:nvGrpSpPr>
          <p:cNvPr id="227" name="Group 41"/>
          <p:cNvGrpSpPr>
            <a:grpSpLocks/>
          </p:cNvGrpSpPr>
          <p:nvPr/>
        </p:nvGrpSpPr>
        <p:grpSpPr bwMode="auto">
          <a:xfrm>
            <a:off x="3354070" y="2861470"/>
            <a:ext cx="755650" cy="758825"/>
            <a:chOff x="4010025" y="1277941"/>
            <a:chExt cx="755650" cy="758826"/>
          </a:xfrm>
        </p:grpSpPr>
        <p:grpSp>
          <p:nvGrpSpPr>
            <p:cNvPr id="59486" name="Group 39"/>
            <p:cNvGrpSpPr>
              <a:grpSpLocks/>
            </p:cNvGrpSpPr>
            <p:nvPr/>
          </p:nvGrpSpPr>
          <p:grpSpPr bwMode="auto">
            <a:xfrm>
              <a:off x="4032250" y="1277941"/>
              <a:ext cx="723900" cy="758826"/>
              <a:chOff x="3247" y="1673"/>
              <a:chExt cx="606" cy="636"/>
            </a:xfrm>
          </p:grpSpPr>
          <p:pic>
            <p:nvPicPr>
              <p:cNvPr id="59488"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89"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493" name="Group 150"/>
              <p:cNvGrpSpPr>
                <a:grpSpLocks/>
              </p:cNvGrpSpPr>
              <p:nvPr/>
            </p:nvGrpSpPr>
            <p:grpSpPr bwMode="auto">
              <a:xfrm rot="-1045052" flipH="1" flipV="1">
                <a:off x="3269" y="2093"/>
                <a:ext cx="466" cy="118"/>
                <a:chOff x="2532" y="1080"/>
                <a:chExt cx="881" cy="238"/>
              </a:xfrm>
            </p:grpSpPr>
            <p:grpSp>
              <p:nvGrpSpPr>
                <p:cNvPr id="59495" name="Group 44"/>
                <p:cNvGrpSpPr>
                  <a:grpSpLocks/>
                </p:cNvGrpSpPr>
                <p:nvPr/>
              </p:nvGrpSpPr>
              <p:grpSpPr bwMode="auto">
                <a:xfrm>
                  <a:off x="2532" y="1080"/>
                  <a:ext cx="741" cy="183"/>
                  <a:chOff x="1571" y="2593"/>
                  <a:chExt cx="1117" cy="274"/>
                </a:xfrm>
              </p:grpSpPr>
              <p:sp>
                <p:nvSpPr>
                  <p:cNvPr id="56"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7"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9"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496" name="Group 49"/>
                <p:cNvGrpSpPr>
                  <a:grpSpLocks/>
                </p:cNvGrpSpPr>
                <p:nvPr/>
              </p:nvGrpSpPr>
              <p:grpSpPr bwMode="auto">
                <a:xfrm rot="1353540">
                  <a:off x="2672" y="1133"/>
                  <a:ext cx="741" cy="185"/>
                  <a:chOff x="1577" y="2581"/>
                  <a:chExt cx="1118" cy="277"/>
                </a:xfrm>
              </p:grpSpPr>
              <p:sp>
                <p:nvSpPr>
                  <p:cNvPr id="52"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4"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5"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49"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44"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p>
          </p:txBody>
        </p:sp>
      </p:grpSp>
      <p:grpSp>
        <p:nvGrpSpPr>
          <p:cNvPr id="232" name="Group 59"/>
          <p:cNvGrpSpPr>
            <a:grpSpLocks/>
          </p:cNvGrpSpPr>
          <p:nvPr/>
        </p:nvGrpSpPr>
        <p:grpSpPr bwMode="auto">
          <a:xfrm>
            <a:off x="3811270" y="4842670"/>
            <a:ext cx="755650" cy="758825"/>
            <a:chOff x="4010025" y="1277941"/>
            <a:chExt cx="755650" cy="758826"/>
          </a:xfrm>
        </p:grpSpPr>
        <p:grpSp>
          <p:nvGrpSpPr>
            <p:cNvPr id="59467" name="Group 39"/>
            <p:cNvGrpSpPr>
              <a:grpSpLocks/>
            </p:cNvGrpSpPr>
            <p:nvPr/>
          </p:nvGrpSpPr>
          <p:grpSpPr bwMode="auto">
            <a:xfrm>
              <a:off x="4032250" y="1277941"/>
              <a:ext cx="723900" cy="758826"/>
              <a:chOff x="3247" y="1673"/>
              <a:chExt cx="606" cy="636"/>
            </a:xfrm>
          </p:grpSpPr>
          <p:pic>
            <p:nvPicPr>
              <p:cNvPr id="59469"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70"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474" name="Group 150"/>
              <p:cNvGrpSpPr>
                <a:grpSpLocks/>
              </p:cNvGrpSpPr>
              <p:nvPr/>
            </p:nvGrpSpPr>
            <p:grpSpPr bwMode="auto">
              <a:xfrm rot="-1045052" flipH="1" flipV="1">
                <a:off x="3268" y="2086"/>
                <a:ext cx="465" cy="120"/>
                <a:chOff x="2532" y="1080"/>
                <a:chExt cx="879" cy="240"/>
              </a:xfrm>
            </p:grpSpPr>
            <p:grpSp>
              <p:nvGrpSpPr>
                <p:cNvPr id="59476" name="Group 44"/>
                <p:cNvGrpSpPr>
                  <a:grpSpLocks/>
                </p:cNvGrpSpPr>
                <p:nvPr/>
              </p:nvGrpSpPr>
              <p:grpSpPr bwMode="auto">
                <a:xfrm>
                  <a:off x="2532" y="1080"/>
                  <a:ext cx="741" cy="183"/>
                  <a:chOff x="1571" y="2593"/>
                  <a:chExt cx="1117" cy="274"/>
                </a:xfrm>
              </p:grpSpPr>
              <p:sp>
                <p:nvSpPr>
                  <p:cNvPr id="74"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5"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477" name="Group 49"/>
                <p:cNvGrpSpPr>
                  <a:grpSpLocks/>
                </p:cNvGrpSpPr>
                <p:nvPr/>
              </p:nvGrpSpPr>
              <p:grpSpPr bwMode="auto">
                <a:xfrm rot="1353540">
                  <a:off x="2670" y="1135"/>
                  <a:ext cx="741" cy="185"/>
                  <a:chOff x="1577" y="2581"/>
                  <a:chExt cx="1118" cy="277"/>
                </a:xfrm>
              </p:grpSpPr>
              <p:sp>
                <p:nvSpPr>
                  <p:cNvPr id="70"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1"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2"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3"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67"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62"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grpSp>
      <p:grpSp>
        <p:nvGrpSpPr>
          <p:cNvPr id="237" name="Group 77"/>
          <p:cNvGrpSpPr>
            <a:grpSpLocks/>
          </p:cNvGrpSpPr>
          <p:nvPr/>
        </p:nvGrpSpPr>
        <p:grpSpPr bwMode="auto">
          <a:xfrm>
            <a:off x="6173470" y="3775870"/>
            <a:ext cx="755650" cy="758825"/>
            <a:chOff x="4010025" y="1277941"/>
            <a:chExt cx="755650" cy="758826"/>
          </a:xfrm>
        </p:grpSpPr>
        <p:grpSp>
          <p:nvGrpSpPr>
            <p:cNvPr id="59448" name="Group 39"/>
            <p:cNvGrpSpPr>
              <a:grpSpLocks/>
            </p:cNvGrpSpPr>
            <p:nvPr/>
          </p:nvGrpSpPr>
          <p:grpSpPr bwMode="auto">
            <a:xfrm>
              <a:off x="4032250" y="1277941"/>
              <a:ext cx="723900" cy="758826"/>
              <a:chOff x="3247" y="1673"/>
              <a:chExt cx="606" cy="636"/>
            </a:xfrm>
          </p:grpSpPr>
          <p:pic>
            <p:nvPicPr>
              <p:cNvPr id="59450"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51"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455" name="Group 150"/>
              <p:cNvGrpSpPr>
                <a:grpSpLocks/>
              </p:cNvGrpSpPr>
              <p:nvPr/>
            </p:nvGrpSpPr>
            <p:grpSpPr bwMode="auto">
              <a:xfrm rot="-1045052" flipH="1" flipV="1">
                <a:off x="3268" y="2086"/>
                <a:ext cx="465" cy="120"/>
                <a:chOff x="2532" y="1080"/>
                <a:chExt cx="879" cy="240"/>
              </a:xfrm>
            </p:grpSpPr>
            <p:grpSp>
              <p:nvGrpSpPr>
                <p:cNvPr id="59457" name="Group 44"/>
                <p:cNvGrpSpPr>
                  <a:grpSpLocks/>
                </p:cNvGrpSpPr>
                <p:nvPr/>
              </p:nvGrpSpPr>
              <p:grpSpPr bwMode="auto">
                <a:xfrm>
                  <a:off x="2532" y="1080"/>
                  <a:ext cx="741" cy="183"/>
                  <a:chOff x="1571" y="2593"/>
                  <a:chExt cx="1117" cy="274"/>
                </a:xfrm>
              </p:grpSpPr>
              <p:sp>
                <p:nvSpPr>
                  <p:cNvPr id="92"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3"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4"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5"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458" name="Group 49"/>
                <p:cNvGrpSpPr>
                  <a:grpSpLocks/>
                </p:cNvGrpSpPr>
                <p:nvPr/>
              </p:nvGrpSpPr>
              <p:grpSpPr bwMode="auto">
                <a:xfrm rot="1353540">
                  <a:off x="2670" y="1135"/>
                  <a:ext cx="741" cy="185"/>
                  <a:chOff x="1577" y="2581"/>
                  <a:chExt cx="1118" cy="277"/>
                </a:xfrm>
              </p:grpSpPr>
              <p:sp>
                <p:nvSpPr>
                  <p:cNvPr id="88"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9"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0"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1"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8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80"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t>
              </a:r>
            </a:p>
          </p:txBody>
        </p:sp>
      </p:grpSp>
      <p:grpSp>
        <p:nvGrpSpPr>
          <p:cNvPr id="242" name="Group 95"/>
          <p:cNvGrpSpPr>
            <a:grpSpLocks/>
          </p:cNvGrpSpPr>
          <p:nvPr/>
        </p:nvGrpSpPr>
        <p:grpSpPr bwMode="auto">
          <a:xfrm>
            <a:off x="4725670" y="3775870"/>
            <a:ext cx="755650" cy="758825"/>
            <a:chOff x="4010025" y="1277941"/>
            <a:chExt cx="755650" cy="758826"/>
          </a:xfrm>
        </p:grpSpPr>
        <p:grpSp>
          <p:nvGrpSpPr>
            <p:cNvPr id="59429" name="Group 39"/>
            <p:cNvGrpSpPr>
              <a:grpSpLocks/>
            </p:cNvGrpSpPr>
            <p:nvPr/>
          </p:nvGrpSpPr>
          <p:grpSpPr bwMode="auto">
            <a:xfrm>
              <a:off x="4032250" y="1277941"/>
              <a:ext cx="723900" cy="758826"/>
              <a:chOff x="3247" y="1673"/>
              <a:chExt cx="606" cy="636"/>
            </a:xfrm>
          </p:grpSpPr>
          <p:pic>
            <p:nvPicPr>
              <p:cNvPr id="59431"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32"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59436" name="Group 150"/>
              <p:cNvGrpSpPr>
                <a:grpSpLocks/>
              </p:cNvGrpSpPr>
              <p:nvPr/>
            </p:nvGrpSpPr>
            <p:grpSpPr bwMode="auto">
              <a:xfrm rot="-1045052" flipH="1" flipV="1">
                <a:off x="3268" y="2081"/>
                <a:ext cx="464" cy="122"/>
                <a:chOff x="2532" y="1080"/>
                <a:chExt cx="877" cy="242"/>
              </a:xfrm>
            </p:grpSpPr>
            <p:grpSp>
              <p:nvGrpSpPr>
                <p:cNvPr id="59438" name="Group 44"/>
                <p:cNvGrpSpPr>
                  <a:grpSpLocks/>
                </p:cNvGrpSpPr>
                <p:nvPr/>
              </p:nvGrpSpPr>
              <p:grpSpPr bwMode="auto">
                <a:xfrm>
                  <a:off x="2532" y="1080"/>
                  <a:ext cx="741" cy="183"/>
                  <a:chOff x="1571" y="2593"/>
                  <a:chExt cx="1117" cy="274"/>
                </a:xfrm>
              </p:grpSpPr>
              <p:sp>
                <p:nvSpPr>
                  <p:cNvPr id="110" name="AutoShape 45"/>
                  <p:cNvSpPr>
                    <a:spLocks noChangeArrowheads="1"/>
                  </p:cNvSpPr>
                  <p:nvPr/>
                </p:nvSpPr>
                <p:spPr bwMode="gray">
                  <a:xfrm rot="5263130">
                    <a:off x="1875" y="2299"/>
                    <a:ext cx="20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1" name="AutoShape 46"/>
                  <p:cNvSpPr>
                    <a:spLocks noChangeArrowheads="1"/>
                  </p:cNvSpPr>
                  <p:nvPr/>
                </p:nvSpPr>
                <p:spPr bwMode="gray">
                  <a:xfrm rot="6078281">
                    <a:off x="2006" y="2308"/>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2" name="AutoShape 47"/>
                  <p:cNvSpPr>
                    <a:spLocks noChangeArrowheads="1"/>
                  </p:cNvSpPr>
                  <p:nvPr/>
                </p:nvSpPr>
                <p:spPr bwMode="gray">
                  <a:xfrm rot="6373927">
                    <a:off x="2080" y="2336"/>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3" name="AutoShape 48"/>
                  <p:cNvSpPr>
                    <a:spLocks noChangeArrowheads="1"/>
                  </p:cNvSpPr>
                  <p:nvPr/>
                </p:nvSpPr>
                <p:spPr bwMode="gray">
                  <a:xfrm rot="6906312">
                    <a:off x="2172" y="2358"/>
                    <a:ext cx="217" cy="82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59439" name="Group 49"/>
                <p:cNvGrpSpPr>
                  <a:grpSpLocks/>
                </p:cNvGrpSpPr>
                <p:nvPr/>
              </p:nvGrpSpPr>
              <p:grpSpPr bwMode="auto">
                <a:xfrm rot="1353540">
                  <a:off x="2668" y="1137"/>
                  <a:ext cx="741" cy="185"/>
                  <a:chOff x="1577" y="2581"/>
                  <a:chExt cx="1118" cy="277"/>
                </a:xfrm>
              </p:grpSpPr>
              <p:sp>
                <p:nvSpPr>
                  <p:cNvPr id="106" name="AutoShape 50"/>
                  <p:cNvSpPr>
                    <a:spLocks noChangeArrowheads="1"/>
                  </p:cNvSpPr>
                  <p:nvPr/>
                </p:nvSpPr>
                <p:spPr bwMode="gray">
                  <a:xfrm rot="5263130">
                    <a:off x="1886" y="2294"/>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7" name="AutoShape 51"/>
                  <p:cNvSpPr>
                    <a:spLocks noChangeArrowheads="1"/>
                  </p:cNvSpPr>
                  <p:nvPr/>
                </p:nvSpPr>
                <p:spPr bwMode="gray">
                  <a:xfrm rot="6078281">
                    <a:off x="2025" y="2292"/>
                    <a:ext cx="21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8" name="AutoShape 52"/>
                  <p:cNvSpPr>
                    <a:spLocks noChangeArrowheads="1"/>
                  </p:cNvSpPr>
                  <p:nvPr/>
                </p:nvSpPr>
                <p:spPr bwMode="gray">
                  <a:xfrm rot="6373927">
                    <a:off x="2105" y="2318"/>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9" name="AutoShape 53"/>
                  <p:cNvSpPr>
                    <a:spLocks noChangeArrowheads="1"/>
                  </p:cNvSpPr>
                  <p:nvPr/>
                </p:nvSpPr>
                <p:spPr bwMode="gray">
                  <a:xfrm rot="6906312">
                    <a:off x="2197" y="2343"/>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sp>
            <p:nvSpPr>
              <p:cNvPr id="103"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98"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solidFill>
                    <a:srgbClr val="0033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grpSp>
      <p:cxnSp>
        <p:nvCxnSpPr>
          <p:cNvPr id="120" name="Straight Arrow Connector 119"/>
          <p:cNvCxnSpPr>
            <a:stCxn id="65" idx="7"/>
            <a:endCxn id="101" idx="3"/>
          </p:cNvCxnSpPr>
          <p:nvPr/>
        </p:nvCxnSpPr>
        <p:spPr>
          <a:xfrm rot="5400000" flipH="1" flipV="1">
            <a:off x="4364514" y="4457701"/>
            <a:ext cx="571500" cy="404812"/>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10800000" flipV="1">
            <a:off x="3042921" y="4126708"/>
            <a:ext cx="1704975" cy="282575"/>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endCxn id="62" idx="3"/>
          </p:cNvCxnSpPr>
          <p:nvPr/>
        </p:nvCxnSpPr>
        <p:spPr>
          <a:xfrm flipH="1">
            <a:off x="4566920" y="4374357"/>
            <a:ext cx="1733551" cy="827734"/>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rot="10800000">
            <a:off x="4089083" y="3136107"/>
            <a:ext cx="658812"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101" idx="6"/>
          </p:cNvCxnSpPr>
          <p:nvPr/>
        </p:nvCxnSpPr>
        <p:spPr>
          <a:xfrm rot="10800000">
            <a:off x="5467033" y="4126708"/>
            <a:ext cx="728662" cy="1587"/>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rot="5400000" flipH="1" flipV="1">
            <a:off x="2858770" y="3585369"/>
            <a:ext cx="457200" cy="3810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grpSp>
        <p:nvGrpSpPr>
          <p:cNvPr id="247" name="Group 173"/>
          <p:cNvGrpSpPr/>
          <p:nvPr/>
        </p:nvGrpSpPr>
        <p:grpSpPr>
          <a:xfrm>
            <a:off x="7011670" y="2709069"/>
            <a:ext cx="2703512" cy="2133600"/>
            <a:chOff x="5486400" y="3124200"/>
            <a:chExt cx="2703512" cy="2133600"/>
          </a:xfrm>
          <a:scene3d>
            <a:camera prst="perspectiveHeroicExtremeLeftFacing"/>
            <a:lightRig rig="threePt" dir="t"/>
          </a:scene3d>
        </p:grpSpPr>
        <p:sp>
          <p:nvSpPr>
            <p:cNvPr id="148" name="AutoShape 6"/>
            <p:cNvSpPr>
              <a:spLocks noChangeArrowheads="1"/>
            </p:cNvSpPr>
            <p:nvPr/>
          </p:nvSpPr>
          <p:spPr bwMode="gray">
            <a:xfrm>
              <a:off x="5562600" y="3657600"/>
              <a:ext cx="2590800" cy="16002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eaLnBrk="1" hangingPunct="1">
                <a:defRPr/>
              </a:pPr>
              <a:endParaRPr lang="vi-VN" sz="20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248" name="Group 19"/>
            <p:cNvGrpSpPr/>
            <p:nvPr/>
          </p:nvGrpSpPr>
          <p:grpSpPr>
            <a:xfrm>
              <a:off x="5486400" y="3124200"/>
              <a:ext cx="2703512" cy="572433"/>
              <a:chOff x="560388" y="1143000"/>
              <a:chExt cx="3617912" cy="572433"/>
            </a:xfrm>
          </p:grpSpPr>
          <p:sp>
            <p:nvSpPr>
              <p:cNvPr id="150"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p3d>
                <a:bevelT/>
              </a:sp3d>
            </p:spPr>
            <p:txBody>
              <a:bodyPr wrap="none" anchor="ctr"/>
              <a:lstStyle/>
              <a:p>
                <a:pPr>
                  <a:defRPr/>
                </a:pPr>
                <a:endParaRPr lang="vi-VN" sz="2000" b="1" kern="0"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1" name="Rectangle 4"/>
              <p:cNvSpPr>
                <a:spLocks noChangeArrowheads="1"/>
              </p:cNvSpPr>
              <p:nvPr/>
            </p:nvSpPr>
            <p:spPr bwMode="gray">
              <a:xfrm>
                <a:off x="708025" y="1192213"/>
                <a:ext cx="3357563" cy="523220"/>
              </a:xfrm>
              <a:prstGeom prst="rect">
                <a:avLst/>
              </a:prstGeom>
              <a:noFill/>
              <a:ln w="9525" algn="ctr">
                <a:noFill/>
                <a:miter lim="800000"/>
                <a:headEnd/>
                <a:tailEnd/>
              </a:ln>
              <a:effectLst>
                <a:outerShdw dist="35921" dir="2700000" algn="ctr" rotWithShape="0">
                  <a:srgbClr val="003300"/>
                </a:outerShdw>
              </a:effectLst>
              <a:sp3d>
                <a:bevelT/>
              </a:sp3d>
            </p:spPr>
            <p:txBody>
              <a:bodyPr>
                <a:spAutoFit/>
              </a:bodyPr>
              <a:lstStyle/>
              <a:p>
                <a:pPr algn="ctr">
                  <a:defRPr/>
                </a:pPr>
                <a:r>
                  <a:rPr lang="vi-VN" sz="2800" b="1" kern="0" noProof="1">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Kết quả</a:t>
                </a:r>
              </a:p>
            </p:txBody>
          </p:sp>
        </p:grpSp>
      </p:grpSp>
      <p:sp>
        <p:nvSpPr>
          <p:cNvPr id="157" name="AutoShape 6"/>
          <p:cNvSpPr>
            <a:spLocks noChangeArrowheads="1"/>
          </p:cNvSpPr>
          <p:nvPr/>
        </p:nvSpPr>
        <p:spPr bwMode="gray">
          <a:xfrm>
            <a:off x="7697470" y="33948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a:t>
            </a:r>
          </a:p>
        </p:txBody>
      </p:sp>
      <p:sp>
        <p:nvSpPr>
          <p:cNvPr id="158" name="AutoShape 6"/>
          <p:cNvSpPr>
            <a:spLocks noChangeArrowheads="1"/>
          </p:cNvSpPr>
          <p:nvPr/>
        </p:nvSpPr>
        <p:spPr bwMode="gray">
          <a:xfrm>
            <a:off x="8154670" y="33948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159" name="AutoShape 6"/>
          <p:cNvSpPr>
            <a:spLocks noChangeArrowheads="1"/>
          </p:cNvSpPr>
          <p:nvPr/>
        </p:nvSpPr>
        <p:spPr bwMode="gray">
          <a:xfrm>
            <a:off x="8611870" y="33948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t>
            </a:r>
          </a:p>
        </p:txBody>
      </p:sp>
      <p:sp>
        <p:nvSpPr>
          <p:cNvPr id="160" name="AutoShape 6"/>
          <p:cNvSpPr>
            <a:spLocks noChangeArrowheads="1"/>
          </p:cNvSpPr>
          <p:nvPr/>
        </p:nvSpPr>
        <p:spPr bwMode="gray">
          <a:xfrm>
            <a:off x="7621270" y="40806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a:t>
            </a:r>
          </a:p>
        </p:txBody>
      </p:sp>
      <p:sp>
        <p:nvSpPr>
          <p:cNvPr id="161" name="AutoShape 6"/>
          <p:cNvSpPr>
            <a:spLocks noChangeArrowheads="1"/>
          </p:cNvSpPr>
          <p:nvPr/>
        </p:nvSpPr>
        <p:spPr bwMode="gray">
          <a:xfrm>
            <a:off x="8078470" y="40806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t>
            </a:r>
          </a:p>
        </p:txBody>
      </p:sp>
      <p:sp>
        <p:nvSpPr>
          <p:cNvPr id="162" name="AutoShape 6"/>
          <p:cNvSpPr>
            <a:spLocks noChangeArrowheads="1"/>
          </p:cNvSpPr>
          <p:nvPr/>
        </p:nvSpPr>
        <p:spPr bwMode="gray">
          <a:xfrm>
            <a:off x="8535670" y="40806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
            </a:r>
          </a:p>
        </p:txBody>
      </p:sp>
      <p:sp>
        <p:nvSpPr>
          <p:cNvPr id="168" name="AutoShape 6"/>
          <p:cNvSpPr>
            <a:spLocks noChangeArrowheads="1"/>
          </p:cNvSpPr>
          <p:nvPr/>
        </p:nvSpPr>
        <p:spPr bwMode="gray">
          <a:xfrm>
            <a:off x="8992870" y="4080669"/>
            <a:ext cx="457200" cy="457200"/>
          </a:xfrm>
          <a:prstGeom prst="roundRect">
            <a:avLst>
              <a:gd name="adj" fmla="val 16667"/>
            </a:avLst>
          </a:prstGeom>
          <a:ln>
            <a:prstDash val="sysDash"/>
            <a:headEnd/>
            <a:tailEnd/>
          </a:ln>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8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t>
            </a:r>
          </a:p>
        </p:txBody>
      </p:sp>
      <p:cxnSp>
        <p:nvCxnSpPr>
          <p:cNvPr id="172" name="Straight Arrow Connector 171"/>
          <p:cNvCxnSpPr/>
          <p:nvPr/>
        </p:nvCxnSpPr>
        <p:spPr>
          <a:xfrm>
            <a:off x="4192270" y="3013869"/>
            <a:ext cx="381000" cy="1588"/>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75" name="Straight Arrow Connector 174"/>
          <p:cNvCxnSpPr/>
          <p:nvPr/>
        </p:nvCxnSpPr>
        <p:spPr>
          <a:xfrm rot="10800000">
            <a:off x="4192271" y="3318669"/>
            <a:ext cx="381000" cy="1588"/>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78" name="Straight Arrow Connector 177"/>
          <p:cNvCxnSpPr/>
          <p:nvPr/>
        </p:nvCxnSpPr>
        <p:spPr>
          <a:xfrm rot="5400000">
            <a:off x="3163570" y="3661569"/>
            <a:ext cx="381000" cy="304800"/>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82" name="Straight Arrow Connector 181"/>
          <p:cNvCxnSpPr/>
          <p:nvPr/>
        </p:nvCxnSpPr>
        <p:spPr>
          <a:xfrm flipV="1">
            <a:off x="3430270" y="4080669"/>
            <a:ext cx="914400" cy="1524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88" name="Straight Arrow Connector 187"/>
          <p:cNvCxnSpPr/>
          <p:nvPr/>
        </p:nvCxnSpPr>
        <p:spPr>
          <a:xfrm>
            <a:off x="5640070" y="4004469"/>
            <a:ext cx="381000" cy="1588"/>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95" name="Straight Arrow Connector 194"/>
          <p:cNvCxnSpPr/>
          <p:nvPr/>
        </p:nvCxnSpPr>
        <p:spPr>
          <a:xfrm rot="10800000">
            <a:off x="5640070" y="4309269"/>
            <a:ext cx="381000" cy="1588"/>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203" name="Straight Arrow Connector 202"/>
          <p:cNvCxnSpPr/>
          <p:nvPr/>
        </p:nvCxnSpPr>
        <p:spPr>
          <a:xfrm rot="5400000">
            <a:off x="4611370" y="4652169"/>
            <a:ext cx="304800" cy="2286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213" name="Straight Arrow Connector 212"/>
          <p:cNvCxnSpPr/>
          <p:nvPr/>
        </p:nvCxnSpPr>
        <p:spPr>
          <a:xfrm flipV="1">
            <a:off x="4954270" y="4537869"/>
            <a:ext cx="685800" cy="3048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218" name="Straight Arrow Connector 217"/>
          <p:cNvCxnSpPr/>
          <p:nvPr/>
        </p:nvCxnSpPr>
        <p:spPr>
          <a:xfrm rot="10800000" flipV="1">
            <a:off x="5106670" y="4766469"/>
            <a:ext cx="685800" cy="304800"/>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221" name="Straight Arrow Connector 220"/>
          <p:cNvCxnSpPr/>
          <p:nvPr/>
        </p:nvCxnSpPr>
        <p:spPr>
          <a:xfrm rot="5400000" flipH="1" flipV="1">
            <a:off x="4382770" y="4347369"/>
            <a:ext cx="381000" cy="304800"/>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224" name="Straight Arrow Connector 223"/>
          <p:cNvCxnSpPr/>
          <p:nvPr/>
        </p:nvCxnSpPr>
        <p:spPr>
          <a:xfrm rot="10800000" flipV="1">
            <a:off x="3430270" y="4385469"/>
            <a:ext cx="914400" cy="152400"/>
          </a:xfrm>
          <a:prstGeom prst="straightConnector1">
            <a:avLst/>
          </a:prstGeom>
          <a:noFill/>
          <a:ln>
            <a:solidFill>
              <a:schemeClr val="tx2"/>
            </a:solidFill>
            <a:prstDash val="dash"/>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sp>
        <p:nvSpPr>
          <p:cNvPr id="2" name="Chỗ dành sẵn cho Ngày tháng 1">
            <a:extLst>
              <a:ext uri="{FF2B5EF4-FFF2-40B4-BE49-F238E27FC236}">
                <a16:creationId xmlns:a16="http://schemas.microsoft.com/office/drawing/2014/main" id="{3CB2CECD-4AFE-49AE-8F61-D3FE236E7A2A}"/>
              </a:ext>
            </a:extLst>
          </p:cNvPr>
          <p:cNvSpPr>
            <a:spLocks noGrp="1"/>
          </p:cNvSpPr>
          <p:nvPr>
            <p:ph type="dt" sz="half" idx="10"/>
          </p:nvPr>
        </p:nvSpPr>
        <p:spPr/>
        <p:txBody>
          <a:bodyPr/>
          <a:lstStyle/>
          <a:p>
            <a:fld id="{005304AF-3E1D-4243-8DCD-DDA36BFB3805}"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F90A4667-1863-41D5-BB67-777967971FB4}"/>
              </a:ext>
            </a:extLst>
          </p:cNvPr>
          <p:cNvSpPr>
            <a:spLocks noGrp="1"/>
          </p:cNvSpPr>
          <p:nvPr>
            <p:ph type="sldNum" sz="quarter" idx="12"/>
          </p:nvPr>
        </p:nvSpPr>
        <p:spPr/>
        <p:txBody>
          <a:bodyPr/>
          <a:lstStyle/>
          <a:p>
            <a:fld id="{796B6B1B-CD97-412B-A8B6-A4AEE95B13DD}" type="slidenum">
              <a:rPr lang="vi-VN" noProof="1" dirty="0" smtClean="0"/>
              <a:t>120</a:t>
            </a:fld>
            <a:endParaRPr lang="vi-VN" noProof="1"/>
          </a:p>
        </p:txBody>
      </p:sp>
    </p:spTree>
    <p:extLst>
      <p:ext uri="{BB962C8B-B14F-4D97-AF65-F5344CB8AC3E}">
        <p14:creationId xmlns:p14="http://schemas.microsoft.com/office/powerpoint/2010/main" val="2587371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fill="hold" nodeType="withEffect">
                                  <p:stCondLst>
                                    <p:cond delay="0"/>
                                  </p:stCondLst>
                                  <p:childTnLst>
                                    <p:set>
                                      <p:cBhvr>
                                        <p:cTn id="11" dur="1" fill="hold">
                                          <p:stCondLst>
                                            <p:cond delay="0"/>
                                          </p:stCondLst>
                                        </p:cTn>
                                        <p:tgtEl>
                                          <p:spTgt spid="227"/>
                                        </p:tgtEl>
                                        <p:attrNameLst>
                                          <p:attrName>style.visibility</p:attrName>
                                        </p:attrNameLst>
                                      </p:cBhvr>
                                      <p:to>
                                        <p:strVal val="visible"/>
                                      </p:to>
                                    </p:set>
                                    <p:anim calcmode="lin" valueType="num">
                                      <p:cBhvr>
                                        <p:cTn id="12" dur="500" fill="hold"/>
                                        <p:tgtEl>
                                          <p:spTgt spid="227"/>
                                        </p:tgtEl>
                                        <p:attrNameLst>
                                          <p:attrName>ppt_w</p:attrName>
                                        </p:attrNameLst>
                                      </p:cBhvr>
                                      <p:tavLst>
                                        <p:tav tm="0">
                                          <p:val>
                                            <p:fltVal val="0"/>
                                          </p:val>
                                        </p:tav>
                                        <p:tav tm="100000">
                                          <p:val>
                                            <p:strVal val="#ppt_w"/>
                                          </p:val>
                                        </p:tav>
                                      </p:tavLst>
                                    </p:anim>
                                    <p:anim calcmode="lin" valueType="num">
                                      <p:cBhvr>
                                        <p:cTn id="13" dur="500" fill="hold"/>
                                        <p:tgtEl>
                                          <p:spTgt spid="227"/>
                                        </p:tgtEl>
                                        <p:attrNameLst>
                                          <p:attrName>ppt_h</p:attrName>
                                        </p:attrNameLst>
                                      </p:cBhvr>
                                      <p:tavLst>
                                        <p:tav tm="0">
                                          <p:val>
                                            <p:fltVal val="0"/>
                                          </p:val>
                                        </p:tav>
                                        <p:tav tm="100000">
                                          <p:val>
                                            <p:strVal val="#ppt_h"/>
                                          </p:val>
                                        </p:tav>
                                      </p:tavLst>
                                    </p:anim>
                                    <p:animEffect transition="in" filter="fade">
                                      <p:cBhvr>
                                        <p:cTn id="14" dur="500"/>
                                        <p:tgtEl>
                                          <p:spTgt spid="227"/>
                                        </p:tgtEl>
                                      </p:cBhvr>
                                    </p:animEffect>
                                  </p:childTnLst>
                                </p:cTn>
                              </p:par>
                              <p:par>
                                <p:cTn id="15" presetID="53" presetClass="entr" presetSubtype="0" fill="hold" nodeType="withEffect">
                                  <p:stCondLst>
                                    <p:cond delay="0"/>
                                  </p:stCondLst>
                                  <p:childTnLst>
                                    <p:set>
                                      <p:cBhvr>
                                        <p:cTn id="16" dur="1" fill="hold">
                                          <p:stCondLst>
                                            <p:cond delay="0"/>
                                          </p:stCondLst>
                                        </p:cTn>
                                        <p:tgtEl>
                                          <p:spTgt spid="242"/>
                                        </p:tgtEl>
                                        <p:attrNameLst>
                                          <p:attrName>style.visibility</p:attrName>
                                        </p:attrNameLst>
                                      </p:cBhvr>
                                      <p:to>
                                        <p:strVal val="visible"/>
                                      </p:to>
                                    </p:set>
                                    <p:anim calcmode="lin" valueType="num">
                                      <p:cBhvr>
                                        <p:cTn id="17" dur="500" fill="hold"/>
                                        <p:tgtEl>
                                          <p:spTgt spid="242"/>
                                        </p:tgtEl>
                                        <p:attrNameLst>
                                          <p:attrName>ppt_w</p:attrName>
                                        </p:attrNameLst>
                                      </p:cBhvr>
                                      <p:tavLst>
                                        <p:tav tm="0">
                                          <p:val>
                                            <p:fltVal val="0"/>
                                          </p:val>
                                        </p:tav>
                                        <p:tav tm="100000">
                                          <p:val>
                                            <p:strVal val="#ppt_w"/>
                                          </p:val>
                                        </p:tav>
                                      </p:tavLst>
                                    </p:anim>
                                    <p:anim calcmode="lin" valueType="num">
                                      <p:cBhvr>
                                        <p:cTn id="18" dur="500" fill="hold"/>
                                        <p:tgtEl>
                                          <p:spTgt spid="242"/>
                                        </p:tgtEl>
                                        <p:attrNameLst>
                                          <p:attrName>ppt_h</p:attrName>
                                        </p:attrNameLst>
                                      </p:cBhvr>
                                      <p:tavLst>
                                        <p:tav tm="0">
                                          <p:val>
                                            <p:fltVal val="0"/>
                                          </p:val>
                                        </p:tav>
                                        <p:tav tm="100000">
                                          <p:val>
                                            <p:strVal val="#ppt_h"/>
                                          </p:val>
                                        </p:tav>
                                      </p:tavLst>
                                    </p:anim>
                                    <p:animEffect transition="in" filter="fade">
                                      <p:cBhvr>
                                        <p:cTn id="19" dur="500"/>
                                        <p:tgtEl>
                                          <p:spTgt spid="242"/>
                                        </p:tgtEl>
                                      </p:cBhvr>
                                    </p:animEffect>
                                  </p:childTnLst>
                                </p:cTn>
                              </p:par>
                              <p:par>
                                <p:cTn id="20" presetID="53" presetClass="entr" presetSubtype="0" fill="hold" nodeType="withEffect">
                                  <p:stCondLst>
                                    <p:cond delay="0"/>
                                  </p:stCondLst>
                                  <p:childTnLst>
                                    <p:set>
                                      <p:cBhvr>
                                        <p:cTn id="21" dur="1" fill="hold">
                                          <p:stCondLst>
                                            <p:cond delay="0"/>
                                          </p:stCondLst>
                                        </p:cTn>
                                        <p:tgtEl>
                                          <p:spTgt spid="237"/>
                                        </p:tgtEl>
                                        <p:attrNameLst>
                                          <p:attrName>style.visibility</p:attrName>
                                        </p:attrNameLst>
                                      </p:cBhvr>
                                      <p:to>
                                        <p:strVal val="visible"/>
                                      </p:to>
                                    </p:set>
                                    <p:anim calcmode="lin" valueType="num">
                                      <p:cBhvr>
                                        <p:cTn id="22" dur="500" fill="hold"/>
                                        <p:tgtEl>
                                          <p:spTgt spid="237"/>
                                        </p:tgtEl>
                                        <p:attrNameLst>
                                          <p:attrName>ppt_w</p:attrName>
                                        </p:attrNameLst>
                                      </p:cBhvr>
                                      <p:tavLst>
                                        <p:tav tm="0">
                                          <p:val>
                                            <p:fltVal val="0"/>
                                          </p:val>
                                        </p:tav>
                                        <p:tav tm="100000">
                                          <p:val>
                                            <p:strVal val="#ppt_w"/>
                                          </p:val>
                                        </p:tav>
                                      </p:tavLst>
                                    </p:anim>
                                    <p:anim calcmode="lin" valueType="num">
                                      <p:cBhvr>
                                        <p:cTn id="23" dur="500" fill="hold"/>
                                        <p:tgtEl>
                                          <p:spTgt spid="237"/>
                                        </p:tgtEl>
                                        <p:attrNameLst>
                                          <p:attrName>ppt_h</p:attrName>
                                        </p:attrNameLst>
                                      </p:cBhvr>
                                      <p:tavLst>
                                        <p:tav tm="0">
                                          <p:val>
                                            <p:fltVal val="0"/>
                                          </p:val>
                                        </p:tav>
                                        <p:tav tm="100000">
                                          <p:val>
                                            <p:strVal val="#ppt_h"/>
                                          </p:val>
                                        </p:tav>
                                      </p:tavLst>
                                    </p:anim>
                                    <p:animEffect transition="in" filter="fade">
                                      <p:cBhvr>
                                        <p:cTn id="24" dur="500"/>
                                        <p:tgtEl>
                                          <p:spTgt spid="237"/>
                                        </p:tgtEl>
                                      </p:cBhvr>
                                    </p:animEffect>
                                  </p:childTnLst>
                                </p:cTn>
                              </p:par>
                              <p:par>
                                <p:cTn id="25" presetID="53" presetClass="entr" presetSubtype="0"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 calcmode="lin" valueType="num">
                                      <p:cBhvr>
                                        <p:cTn id="27" dur="500" fill="hold"/>
                                        <p:tgtEl>
                                          <p:spTgt spid="232"/>
                                        </p:tgtEl>
                                        <p:attrNameLst>
                                          <p:attrName>ppt_w</p:attrName>
                                        </p:attrNameLst>
                                      </p:cBhvr>
                                      <p:tavLst>
                                        <p:tav tm="0">
                                          <p:val>
                                            <p:fltVal val="0"/>
                                          </p:val>
                                        </p:tav>
                                        <p:tav tm="100000">
                                          <p:val>
                                            <p:strVal val="#ppt_w"/>
                                          </p:val>
                                        </p:tav>
                                      </p:tavLst>
                                    </p:anim>
                                    <p:anim calcmode="lin" valueType="num">
                                      <p:cBhvr>
                                        <p:cTn id="28" dur="500" fill="hold"/>
                                        <p:tgtEl>
                                          <p:spTgt spid="232"/>
                                        </p:tgtEl>
                                        <p:attrNameLst>
                                          <p:attrName>ppt_h</p:attrName>
                                        </p:attrNameLst>
                                      </p:cBhvr>
                                      <p:tavLst>
                                        <p:tav tm="0">
                                          <p:val>
                                            <p:fltVal val="0"/>
                                          </p:val>
                                        </p:tav>
                                        <p:tav tm="100000">
                                          <p:val>
                                            <p:strVal val="#ppt_h"/>
                                          </p:val>
                                        </p:tav>
                                      </p:tavLst>
                                    </p:anim>
                                    <p:animEffect transition="in" filter="fade">
                                      <p:cBhvr>
                                        <p:cTn id="29" dur="500"/>
                                        <p:tgtEl>
                                          <p:spTgt spid="232"/>
                                        </p:tgtEl>
                                      </p:cBhvr>
                                    </p:animEffect>
                                  </p:childTnLst>
                                </p:cTn>
                              </p:par>
                              <p:par>
                                <p:cTn id="30" presetID="53"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2" presetClass="entr" presetSubtype="1" fill="hold" nodeType="with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up)">
                                      <p:cBhvr>
                                        <p:cTn id="41" dur="500"/>
                                        <p:tgtEl>
                                          <p:spTgt spid="120"/>
                                        </p:tgtEl>
                                      </p:cBhvr>
                                    </p:animEffect>
                                  </p:childTnLst>
                                </p:cTn>
                              </p:par>
                              <p:par>
                                <p:cTn id="42" presetID="22" presetClass="entr" presetSubtype="8" fill="hold" nodeType="with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wipe(left)">
                                      <p:cBhvr>
                                        <p:cTn id="44" dur="500"/>
                                        <p:tgtEl>
                                          <p:spTgt spid="123"/>
                                        </p:tgtEl>
                                      </p:cBhvr>
                                    </p:animEffect>
                                  </p:childTnLst>
                                </p:cTn>
                              </p:par>
                              <p:par>
                                <p:cTn id="45" presetID="22" presetClass="entr" presetSubtype="8"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par>
                                <p:cTn id="48" presetID="22" presetClass="entr" presetSubtype="8"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wipe(left)">
                                      <p:cBhvr>
                                        <p:cTn id="50" dur="500"/>
                                        <p:tgtEl>
                                          <p:spTgt spid="129"/>
                                        </p:tgtEl>
                                      </p:cBhvr>
                                    </p:animEffect>
                                  </p:childTnLst>
                                </p:cTn>
                              </p:par>
                              <p:par>
                                <p:cTn id="51" presetID="22" presetClass="entr" presetSubtype="8" fill="hold" nodeType="withEffect">
                                  <p:stCondLst>
                                    <p:cond delay="0"/>
                                  </p:stCondLst>
                                  <p:childTnLst>
                                    <p:set>
                                      <p:cBhvr>
                                        <p:cTn id="52" dur="1" fill="hold">
                                          <p:stCondLst>
                                            <p:cond delay="0"/>
                                          </p:stCondLst>
                                        </p:cTn>
                                        <p:tgtEl>
                                          <p:spTgt spid="132"/>
                                        </p:tgtEl>
                                        <p:attrNameLst>
                                          <p:attrName>style.visibility</p:attrName>
                                        </p:attrNameLst>
                                      </p:cBhvr>
                                      <p:to>
                                        <p:strVal val="visible"/>
                                      </p:to>
                                    </p:set>
                                    <p:animEffect transition="in" filter="wipe(left)">
                                      <p:cBhvr>
                                        <p:cTn id="53" dur="500"/>
                                        <p:tgtEl>
                                          <p:spTgt spid="13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nodeType="click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down)">
                                      <p:cBhvr>
                                        <p:cTn id="58" dur="500"/>
                                        <p:tgtEl>
                                          <p:spTgt spid="14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72"/>
                                        </p:tgtEl>
                                        <p:attrNameLst>
                                          <p:attrName>style.visibility</p:attrName>
                                        </p:attrNameLst>
                                      </p:cBhvr>
                                      <p:to>
                                        <p:strVal val="visible"/>
                                      </p:to>
                                    </p:set>
                                    <p:animEffect transition="in" filter="wipe(left)">
                                      <p:cBhvr>
                                        <p:cTn id="63" dur="500"/>
                                        <p:tgtEl>
                                          <p:spTgt spid="17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nodeType="clickEffect">
                                  <p:stCondLst>
                                    <p:cond delay="0"/>
                                  </p:stCondLst>
                                  <p:childTnLst>
                                    <p:set>
                                      <p:cBhvr>
                                        <p:cTn id="67" dur="1" fill="hold">
                                          <p:stCondLst>
                                            <p:cond delay="0"/>
                                          </p:stCondLst>
                                        </p:cTn>
                                        <p:tgtEl>
                                          <p:spTgt spid="175"/>
                                        </p:tgtEl>
                                        <p:attrNameLst>
                                          <p:attrName>style.visibility</p:attrName>
                                        </p:attrNameLst>
                                      </p:cBhvr>
                                      <p:to>
                                        <p:strVal val="visible"/>
                                      </p:to>
                                    </p:set>
                                    <p:animEffect transition="in" filter="wipe(right)">
                                      <p:cBhvr>
                                        <p:cTn id="68" dur="500"/>
                                        <p:tgtEl>
                                          <p:spTgt spid="17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wipe(up)">
                                      <p:cBhvr>
                                        <p:cTn id="73" dur="500"/>
                                        <p:tgtEl>
                                          <p:spTgt spid="17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2"/>
                                        </p:tgtEl>
                                        <p:attrNameLst>
                                          <p:attrName>style.visibility</p:attrName>
                                        </p:attrNameLst>
                                      </p:cBhvr>
                                      <p:to>
                                        <p:strVal val="visible"/>
                                      </p:to>
                                    </p:set>
                                    <p:animEffect transition="in" filter="wipe(left)">
                                      <p:cBhvr>
                                        <p:cTn id="78" dur="500"/>
                                        <p:tgtEl>
                                          <p:spTgt spid="1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88"/>
                                        </p:tgtEl>
                                        <p:attrNameLst>
                                          <p:attrName>style.visibility</p:attrName>
                                        </p:attrNameLst>
                                      </p:cBhvr>
                                      <p:to>
                                        <p:strVal val="visible"/>
                                      </p:to>
                                    </p:set>
                                    <p:animEffect transition="in" filter="wipe(left)">
                                      <p:cBhvr>
                                        <p:cTn id="83" dur="500"/>
                                        <p:tgtEl>
                                          <p:spTgt spid="18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ntr" presetSubtype="0" fill="hold" nodeType="clickEffect">
                                  <p:stCondLst>
                                    <p:cond delay="0"/>
                                  </p:stCondLst>
                                  <p:childTnLst>
                                    <p:set>
                                      <p:cBhvr>
                                        <p:cTn id="87" dur="1" fill="hold">
                                          <p:stCondLst>
                                            <p:cond delay="0"/>
                                          </p:stCondLst>
                                        </p:cTn>
                                        <p:tgtEl>
                                          <p:spTgt spid="157"/>
                                        </p:tgtEl>
                                        <p:attrNameLst>
                                          <p:attrName>style.visibility</p:attrName>
                                        </p:attrNameLst>
                                      </p:cBhvr>
                                      <p:to>
                                        <p:strVal val="visible"/>
                                      </p:to>
                                    </p:set>
                                    <p:animEffect transition="in" filter="fade">
                                      <p:cBhvr>
                                        <p:cTn id="88" dur="500"/>
                                        <p:tgtEl>
                                          <p:spTgt spid="157"/>
                                        </p:tgtEl>
                                      </p:cBhvr>
                                    </p:animEffect>
                                  </p:childTnLst>
                                </p:cTn>
                              </p:par>
                              <p:par>
                                <p:cTn id="89" presetID="10"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500"/>
                                        <p:tgtEl>
                                          <p:spTgt spid="158"/>
                                        </p:tgtEl>
                                      </p:cBhvr>
                                    </p:animEffect>
                                  </p:childTnLst>
                                </p:cTn>
                              </p:par>
                              <p:par>
                                <p:cTn id="92" presetID="10" presetClass="entr" presetSubtype="0" fill="hold" nodeType="withEffect">
                                  <p:stCondLst>
                                    <p:cond delay="0"/>
                                  </p:stCondLst>
                                  <p:childTnLst>
                                    <p:set>
                                      <p:cBhvr>
                                        <p:cTn id="93" dur="1" fill="hold">
                                          <p:stCondLst>
                                            <p:cond delay="0"/>
                                          </p:stCondLst>
                                        </p:cTn>
                                        <p:tgtEl>
                                          <p:spTgt spid="159"/>
                                        </p:tgtEl>
                                        <p:attrNameLst>
                                          <p:attrName>style.visibility</p:attrName>
                                        </p:attrNameLst>
                                      </p:cBhvr>
                                      <p:to>
                                        <p:strVal val="visible"/>
                                      </p:to>
                                    </p:set>
                                    <p:animEffect transition="in" filter="fade">
                                      <p:cBhvr>
                                        <p:cTn id="94" dur="500"/>
                                        <p:tgtEl>
                                          <p:spTgt spid="15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2" fill="hold" nodeType="clickEffect">
                                  <p:stCondLst>
                                    <p:cond delay="0"/>
                                  </p:stCondLst>
                                  <p:childTnLst>
                                    <p:set>
                                      <p:cBhvr>
                                        <p:cTn id="98" dur="1" fill="hold">
                                          <p:stCondLst>
                                            <p:cond delay="0"/>
                                          </p:stCondLst>
                                        </p:cTn>
                                        <p:tgtEl>
                                          <p:spTgt spid="195"/>
                                        </p:tgtEl>
                                        <p:attrNameLst>
                                          <p:attrName>style.visibility</p:attrName>
                                        </p:attrNameLst>
                                      </p:cBhvr>
                                      <p:to>
                                        <p:strVal val="visible"/>
                                      </p:to>
                                    </p:set>
                                    <p:animEffect transition="in" filter="wipe(right)">
                                      <p:cBhvr>
                                        <p:cTn id="99" dur="500"/>
                                        <p:tgtEl>
                                          <p:spTgt spid="19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203"/>
                                        </p:tgtEl>
                                        <p:attrNameLst>
                                          <p:attrName>style.visibility</p:attrName>
                                        </p:attrNameLst>
                                      </p:cBhvr>
                                      <p:to>
                                        <p:strVal val="visible"/>
                                      </p:to>
                                    </p:set>
                                    <p:animEffect transition="in" filter="wipe(up)">
                                      <p:cBhvr>
                                        <p:cTn id="104" dur="500"/>
                                        <p:tgtEl>
                                          <p:spTgt spid="20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213"/>
                                        </p:tgtEl>
                                        <p:attrNameLst>
                                          <p:attrName>style.visibility</p:attrName>
                                        </p:attrNameLst>
                                      </p:cBhvr>
                                      <p:to>
                                        <p:strVal val="visible"/>
                                      </p:to>
                                    </p:set>
                                    <p:animEffect transition="in" filter="wipe(left)">
                                      <p:cBhvr>
                                        <p:cTn id="109" dur="500"/>
                                        <p:tgtEl>
                                          <p:spTgt spid="21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0" presetClass="entr" presetSubtype="0" fill="hold" nodeType="clickEffect">
                                  <p:stCondLst>
                                    <p:cond delay="0"/>
                                  </p:stCondLst>
                                  <p:childTnLst>
                                    <p:set>
                                      <p:cBhvr>
                                        <p:cTn id="113" dur="1" fill="hold">
                                          <p:stCondLst>
                                            <p:cond delay="0"/>
                                          </p:stCondLst>
                                        </p:cTn>
                                        <p:tgtEl>
                                          <p:spTgt spid="160"/>
                                        </p:tgtEl>
                                        <p:attrNameLst>
                                          <p:attrName>style.visibility</p:attrName>
                                        </p:attrNameLst>
                                      </p:cBhvr>
                                      <p:to>
                                        <p:strVal val="visible"/>
                                      </p:to>
                                    </p:set>
                                    <p:animEffect transition="in" filter="fade">
                                      <p:cBhvr>
                                        <p:cTn id="114" dur="500"/>
                                        <p:tgtEl>
                                          <p:spTgt spid="160"/>
                                        </p:tgtEl>
                                      </p:cBhvr>
                                    </p:animEffect>
                                  </p:childTnLst>
                                </p:cTn>
                              </p:par>
                              <p:par>
                                <p:cTn id="115" presetID="10" presetClass="entr" presetSubtype="0" fill="hold" nodeType="withEffect">
                                  <p:stCondLst>
                                    <p:cond delay="0"/>
                                  </p:stCondLst>
                                  <p:childTnLst>
                                    <p:set>
                                      <p:cBhvr>
                                        <p:cTn id="116" dur="1" fill="hold">
                                          <p:stCondLst>
                                            <p:cond delay="0"/>
                                          </p:stCondLst>
                                        </p:cTn>
                                        <p:tgtEl>
                                          <p:spTgt spid="161"/>
                                        </p:tgtEl>
                                        <p:attrNameLst>
                                          <p:attrName>style.visibility</p:attrName>
                                        </p:attrNameLst>
                                      </p:cBhvr>
                                      <p:to>
                                        <p:strVal val="visible"/>
                                      </p:to>
                                    </p:set>
                                    <p:animEffect transition="in" filter="fade">
                                      <p:cBhvr>
                                        <p:cTn id="117" dur="500"/>
                                        <p:tgtEl>
                                          <p:spTgt spid="161"/>
                                        </p:tgtEl>
                                      </p:cBhvr>
                                    </p:animEffect>
                                  </p:childTnLst>
                                </p:cTn>
                              </p:par>
                              <p:par>
                                <p:cTn id="118" presetID="10" presetClass="entr" presetSubtype="0" fill="hold" nodeType="withEffect">
                                  <p:stCondLst>
                                    <p:cond delay="0"/>
                                  </p:stCondLst>
                                  <p:childTnLst>
                                    <p:set>
                                      <p:cBhvr>
                                        <p:cTn id="119" dur="1" fill="hold">
                                          <p:stCondLst>
                                            <p:cond delay="0"/>
                                          </p:stCondLst>
                                        </p:cTn>
                                        <p:tgtEl>
                                          <p:spTgt spid="162"/>
                                        </p:tgtEl>
                                        <p:attrNameLst>
                                          <p:attrName>style.visibility</p:attrName>
                                        </p:attrNameLst>
                                      </p:cBhvr>
                                      <p:to>
                                        <p:strVal val="visible"/>
                                      </p:to>
                                    </p:set>
                                    <p:animEffect transition="in" filter="fade">
                                      <p:cBhvr>
                                        <p:cTn id="120" dur="500"/>
                                        <p:tgtEl>
                                          <p:spTgt spid="162"/>
                                        </p:tgtEl>
                                      </p:cBhvr>
                                    </p:animEffect>
                                  </p:childTnLst>
                                </p:cTn>
                              </p:par>
                              <p:par>
                                <p:cTn id="121" presetID="10" presetClass="entr" presetSubtype="0" fill="hold" nodeType="withEffect">
                                  <p:stCondLst>
                                    <p:cond delay="0"/>
                                  </p:stCondLst>
                                  <p:childTnLst>
                                    <p:set>
                                      <p:cBhvr>
                                        <p:cTn id="122" dur="1" fill="hold">
                                          <p:stCondLst>
                                            <p:cond delay="0"/>
                                          </p:stCondLst>
                                        </p:cTn>
                                        <p:tgtEl>
                                          <p:spTgt spid="168"/>
                                        </p:tgtEl>
                                        <p:attrNameLst>
                                          <p:attrName>style.visibility</p:attrName>
                                        </p:attrNameLst>
                                      </p:cBhvr>
                                      <p:to>
                                        <p:strVal val="visible"/>
                                      </p:to>
                                    </p:set>
                                    <p:animEffect transition="in" filter="fade">
                                      <p:cBhvr>
                                        <p:cTn id="123" dur="500"/>
                                        <p:tgtEl>
                                          <p:spTgt spid="168"/>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2" fill="hold" nodeType="clickEffect">
                                  <p:stCondLst>
                                    <p:cond delay="0"/>
                                  </p:stCondLst>
                                  <p:childTnLst>
                                    <p:set>
                                      <p:cBhvr>
                                        <p:cTn id="127" dur="1" fill="hold">
                                          <p:stCondLst>
                                            <p:cond delay="0"/>
                                          </p:stCondLst>
                                        </p:cTn>
                                        <p:tgtEl>
                                          <p:spTgt spid="218"/>
                                        </p:tgtEl>
                                        <p:attrNameLst>
                                          <p:attrName>style.visibility</p:attrName>
                                        </p:attrNameLst>
                                      </p:cBhvr>
                                      <p:to>
                                        <p:strVal val="visible"/>
                                      </p:to>
                                    </p:set>
                                    <p:animEffect transition="in" filter="wipe(right)">
                                      <p:cBhvr>
                                        <p:cTn id="128" dur="500"/>
                                        <p:tgtEl>
                                          <p:spTgt spid="218"/>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4" fill="hold" nodeType="clickEffect">
                                  <p:stCondLst>
                                    <p:cond delay="0"/>
                                  </p:stCondLst>
                                  <p:childTnLst>
                                    <p:set>
                                      <p:cBhvr>
                                        <p:cTn id="132" dur="1" fill="hold">
                                          <p:stCondLst>
                                            <p:cond delay="0"/>
                                          </p:stCondLst>
                                        </p:cTn>
                                        <p:tgtEl>
                                          <p:spTgt spid="221"/>
                                        </p:tgtEl>
                                        <p:attrNameLst>
                                          <p:attrName>style.visibility</p:attrName>
                                        </p:attrNameLst>
                                      </p:cBhvr>
                                      <p:to>
                                        <p:strVal val="visible"/>
                                      </p:to>
                                    </p:set>
                                    <p:animEffect transition="in" filter="wipe(down)">
                                      <p:cBhvr>
                                        <p:cTn id="133" dur="500"/>
                                        <p:tgtEl>
                                          <p:spTgt spid="221"/>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2" fill="hold" nodeType="clickEffect">
                                  <p:stCondLst>
                                    <p:cond delay="0"/>
                                  </p:stCondLst>
                                  <p:childTnLst>
                                    <p:set>
                                      <p:cBhvr>
                                        <p:cTn id="137" dur="1" fill="hold">
                                          <p:stCondLst>
                                            <p:cond delay="0"/>
                                          </p:stCondLst>
                                        </p:cTn>
                                        <p:tgtEl>
                                          <p:spTgt spid="224"/>
                                        </p:tgtEl>
                                        <p:attrNameLst>
                                          <p:attrName>style.visibility</p:attrName>
                                        </p:attrNameLst>
                                      </p:cBhvr>
                                      <p:to>
                                        <p:strVal val="visible"/>
                                      </p:to>
                                    </p:set>
                                    <p:animEffect transition="in" filter="wipe(right)">
                                      <p:cBhvr>
                                        <p:cTn id="138"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1"/>
          <p:cNvGrpSpPr>
            <a:grpSpLocks/>
          </p:cNvGrpSpPr>
          <p:nvPr/>
        </p:nvGrpSpPr>
        <p:grpSpPr bwMode="auto">
          <a:xfrm>
            <a:off x="4309891" y="2611438"/>
            <a:ext cx="4284662" cy="2474912"/>
            <a:chOff x="2484438" y="3097213"/>
            <a:chExt cx="4284662" cy="2474912"/>
          </a:xfrm>
        </p:grpSpPr>
        <p:grpSp>
          <p:nvGrpSpPr>
            <p:cNvPr id="60431" name="Group 149"/>
            <p:cNvGrpSpPr>
              <a:grpSpLocks/>
            </p:cNvGrpSpPr>
            <p:nvPr/>
          </p:nvGrpSpPr>
          <p:grpSpPr bwMode="auto">
            <a:xfrm>
              <a:off x="2484438" y="3097213"/>
              <a:ext cx="4284662" cy="2474912"/>
              <a:chOff x="2484438" y="3097213"/>
              <a:chExt cx="4284662" cy="2474912"/>
            </a:xfrm>
          </p:grpSpPr>
          <p:grpSp>
            <p:nvGrpSpPr>
              <p:cNvPr id="60436" name="Group 4"/>
              <p:cNvGrpSpPr>
                <a:grpSpLocks/>
              </p:cNvGrpSpPr>
              <p:nvPr/>
            </p:nvGrpSpPr>
            <p:grpSpPr bwMode="auto">
              <a:xfrm>
                <a:off x="2484438" y="3097213"/>
                <a:ext cx="4284662" cy="2474912"/>
                <a:chOff x="864" y="1310"/>
                <a:chExt cx="3987" cy="2338"/>
              </a:xfrm>
            </p:grpSpPr>
            <p:sp>
              <p:nvSpPr>
                <p:cNvPr id="106" name="Oval 5"/>
                <p:cNvSpPr>
                  <a:spLocks noChangeArrowheads="1"/>
                </p:cNvSpPr>
                <p:nvPr/>
              </p:nvSpPr>
              <p:spPr bwMode="gray">
                <a:xfrm>
                  <a:off x="1347" y="2813"/>
                  <a:ext cx="3504" cy="835"/>
                </a:xfrm>
                <a:prstGeom prst="ellipse">
                  <a:avLst/>
                </a:prstGeom>
                <a:gradFill rotWithShape="1">
                  <a:gsLst>
                    <a:gs pos="0">
                      <a:srgbClr val="B2B2B2"/>
                    </a:gs>
                    <a:gs pos="100000">
                      <a:srgbClr val="F7F9F2"/>
                    </a:gs>
                  </a:gsLst>
                  <a:lin ang="2700000" scaled="1"/>
                </a:gradFill>
                <a:ln w="3175">
                  <a:noFill/>
                  <a:round/>
                  <a:headEnd/>
                  <a:tailEnd type="none" w="sm" len="sm"/>
                </a:ln>
                <a:effectLst/>
              </p:spPr>
              <p:txBody>
                <a:bodyPr vert="eaVert" wrap="none" lIns="92075" tIns="46038" rIns="92075" bIns="46038" anchor="ctr"/>
                <a:lstStyle/>
                <a:p>
                  <a:pPr>
                    <a:defRPr/>
                  </a:pPr>
                  <a:endParaRPr lang="en-US" sz="2400" kern="0">
                    <a:solidFill>
                      <a:sysClr val="windowText" lastClr="000000"/>
                    </a:solidFill>
                    <a:latin typeface="+mj-lt"/>
                  </a:endParaRPr>
                </a:p>
              </p:txBody>
            </p:sp>
            <p:sp>
              <p:nvSpPr>
                <p:cNvPr id="107" name="Oval 6"/>
                <p:cNvSpPr>
                  <a:spLocks noChangeArrowheads="1"/>
                </p:cNvSpPr>
                <p:nvPr/>
              </p:nvSpPr>
              <p:spPr bwMode="gray">
                <a:xfrm rot="-998297">
                  <a:off x="891" y="1482"/>
                  <a:ext cx="3631" cy="1900"/>
                </a:xfrm>
                <a:prstGeom prst="ellipse">
                  <a:avLst/>
                </a:prstGeom>
                <a:gradFill rotWithShape="0">
                  <a:gsLst>
                    <a:gs pos="0">
                      <a:srgbClr val="808080"/>
                    </a:gs>
                    <a:gs pos="50000">
                      <a:srgbClr val="808080">
                        <a:gamma/>
                        <a:tint val="63529"/>
                        <a:invGamma/>
                      </a:srgbClr>
                    </a:gs>
                    <a:gs pos="100000">
                      <a:srgbClr val="808080"/>
                    </a:gs>
                  </a:gsLst>
                  <a:lin ang="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08" name="Oval 7"/>
                <p:cNvSpPr>
                  <a:spLocks noChangeArrowheads="1"/>
                </p:cNvSpPr>
                <p:nvPr/>
              </p:nvSpPr>
              <p:spPr bwMode="gray">
                <a:xfrm rot="-998297">
                  <a:off x="926" y="1380"/>
                  <a:ext cx="3504" cy="1840"/>
                </a:xfrm>
                <a:prstGeom prst="ellipse">
                  <a:avLst/>
                </a:prstGeom>
                <a:gradFill rotWithShape="1">
                  <a:gsLst>
                    <a:gs pos="0">
                      <a:srgbClr val="2791BB"/>
                    </a:gs>
                    <a:gs pos="100000">
                      <a:srgbClr val="2791BB">
                        <a:gamma/>
                        <a:shade val="0"/>
                        <a:invGamma/>
                      </a:srgbClr>
                    </a:gs>
                  </a:gsLst>
                  <a:lin ang="270000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09" name="Arc 8"/>
                <p:cNvSpPr>
                  <a:spLocks/>
                </p:cNvSpPr>
                <p:nvPr/>
              </p:nvSpPr>
              <p:spPr bwMode="gray">
                <a:xfrm rot="-998297">
                  <a:off x="2600" y="1310"/>
                  <a:ext cx="1795" cy="1239"/>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rgbClr val="738AC8">
                        <a:lumMod val="75000"/>
                      </a:srgbClr>
                    </a:gs>
                    <a:gs pos="100000">
                      <a:srgbClr val="738AC8">
                        <a:lumMod val="60000"/>
                        <a:lumOff val="40000"/>
                      </a:srgbClr>
                    </a:gs>
                  </a:gsLst>
                  <a:lin ang="540000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10" name="Arc 9"/>
                <p:cNvSpPr>
                  <a:spLocks/>
                </p:cNvSpPr>
                <p:nvPr/>
              </p:nvSpPr>
              <p:spPr bwMode="gray">
                <a:xfrm rot="20601703" flipH="1">
                  <a:off x="1080" y="2492"/>
                  <a:ext cx="2067" cy="930"/>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rgbClr val="738AC8">
                        <a:lumMod val="75000"/>
                      </a:srgbClr>
                    </a:gs>
                    <a:gs pos="100000">
                      <a:srgbClr val="738AC8">
                        <a:lumMod val="60000"/>
                        <a:lumOff val="40000"/>
                      </a:srgbClr>
                    </a:gs>
                  </a:gsLst>
                  <a:lin ang="270000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11" name="Arc 10"/>
                <p:cNvSpPr>
                  <a:spLocks/>
                </p:cNvSpPr>
                <p:nvPr/>
              </p:nvSpPr>
              <p:spPr bwMode="gray">
                <a:xfrm rot="-998297">
                  <a:off x="1715" y="1338"/>
                  <a:ext cx="2034" cy="894"/>
                </a:xfrm>
                <a:custGeom>
                  <a:avLst/>
                  <a:gdLst>
                    <a:gd name="G0" fmla="+- 9843 0 0"/>
                    <a:gd name="G1" fmla="+- 21600 0 0"/>
                    <a:gd name="G2" fmla="+- 21600 0 0"/>
                    <a:gd name="T0" fmla="*/ 0 w 24549"/>
                    <a:gd name="T1" fmla="*/ 2373 h 21600"/>
                    <a:gd name="T2" fmla="*/ 24549 w 24549"/>
                    <a:gd name="T3" fmla="*/ 5780 h 21600"/>
                    <a:gd name="T4" fmla="*/ 9843 w 24549"/>
                    <a:gd name="T5" fmla="*/ 21600 h 21600"/>
                  </a:gdLst>
                  <a:ahLst/>
                  <a:cxnLst>
                    <a:cxn ang="0">
                      <a:pos x="T0" y="T1"/>
                    </a:cxn>
                    <a:cxn ang="0">
                      <a:pos x="T2" y="T3"/>
                    </a:cxn>
                    <a:cxn ang="0">
                      <a:pos x="T4" y="T5"/>
                    </a:cxn>
                  </a:cxnLst>
                  <a:rect l="0" t="0" r="r" b="b"/>
                  <a:pathLst>
                    <a:path w="24549" h="21600" fill="none" extrusionOk="0">
                      <a:moveTo>
                        <a:pt x="0" y="2373"/>
                      </a:moveTo>
                      <a:cubicBezTo>
                        <a:pt x="3046" y="813"/>
                        <a:pt x="6420" y="-1"/>
                        <a:pt x="9843" y="0"/>
                      </a:cubicBezTo>
                      <a:cubicBezTo>
                        <a:pt x="15299" y="0"/>
                        <a:pt x="20553" y="2064"/>
                        <a:pt x="24549" y="5779"/>
                      </a:cubicBezTo>
                    </a:path>
                    <a:path w="24549" h="21600" stroke="0" extrusionOk="0">
                      <a:moveTo>
                        <a:pt x="0" y="2373"/>
                      </a:moveTo>
                      <a:cubicBezTo>
                        <a:pt x="3046" y="813"/>
                        <a:pt x="6420" y="-1"/>
                        <a:pt x="9843" y="0"/>
                      </a:cubicBezTo>
                      <a:cubicBezTo>
                        <a:pt x="15299" y="0"/>
                        <a:pt x="20553" y="2064"/>
                        <a:pt x="24549" y="5779"/>
                      </a:cubicBezTo>
                      <a:lnTo>
                        <a:pt x="9843" y="21600"/>
                      </a:lnTo>
                      <a:close/>
                    </a:path>
                  </a:pathLst>
                </a:custGeom>
                <a:gradFill rotWithShape="1">
                  <a:gsLst>
                    <a:gs pos="0">
                      <a:srgbClr val="D6ECFF">
                        <a:lumMod val="50000"/>
                      </a:srgbClr>
                    </a:gs>
                    <a:gs pos="100000">
                      <a:srgbClr val="D6ECFF">
                        <a:lumMod val="90000"/>
                      </a:srgbClr>
                    </a:gs>
                  </a:gsLst>
                  <a:lin ang="270000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12" name="Arc 11"/>
                <p:cNvSpPr>
                  <a:spLocks/>
                </p:cNvSpPr>
                <p:nvPr/>
              </p:nvSpPr>
              <p:spPr bwMode="gray">
                <a:xfrm rot="20601703" flipH="1">
                  <a:off x="864" y="1713"/>
                  <a:ext cx="1796" cy="1302"/>
                </a:xfrm>
                <a:custGeom>
                  <a:avLst/>
                  <a:gdLst>
                    <a:gd name="G0" fmla="+- 0 0 0"/>
                    <a:gd name="G1" fmla="+- 19945 0 0"/>
                    <a:gd name="G2" fmla="+- 21600 0 0"/>
                    <a:gd name="T0" fmla="*/ 8292 w 21600"/>
                    <a:gd name="T1" fmla="*/ 0 h 30468"/>
                    <a:gd name="T2" fmla="*/ 18863 w 21600"/>
                    <a:gd name="T3" fmla="*/ 30468 h 30468"/>
                    <a:gd name="T4" fmla="*/ 0 w 21600"/>
                    <a:gd name="T5" fmla="*/ 19945 h 30468"/>
                  </a:gdLst>
                  <a:ahLst/>
                  <a:cxnLst>
                    <a:cxn ang="0">
                      <a:pos x="T0" y="T1"/>
                    </a:cxn>
                    <a:cxn ang="0">
                      <a:pos x="T2" y="T3"/>
                    </a:cxn>
                    <a:cxn ang="0">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close/>
                    </a:path>
                  </a:pathLst>
                </a:custGeom>
                <a:gradFill rotWithShape="1">
                  <a:gsLst>
                    <a:gs pos="0">
                      <a:srgbClr val="1AB39F">
                        <a:lumMod val="75000"/>
                      </a:srgbClr>
                    </a:gs>
                    <a:gs pos="100000">
                      <a:srgbClr val="1AB39F">
                        <a:lumMod val="40000"/>
                        <a:lumOff val="60000"/>
                      </a:srgbClr>
                    </a:gs>
                  </a:gsLst>
                  <a:lin ang="270000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13" name="Oval 15"/>
                <p:cNvSpPr>
                  <a:spLocks noChangeArrowheads="1"/>
                </p:cNvSpPr>
                <p:nvPr/>
              </p:nvSpPr>
              <p:spPr bwMode="gray">
                <a:xfrm rot="-998297">
                  <a:off x="1846" y="1830"/>
                  <a:ext cx="1697" cy="844"/>
                </a:xfrm>
                <a:prstGeom prst="ellipse">
                  <a:avLst/>
                </a:prstGeom>
                <a:gradFill rotWithShape="0">
                  <a:gsLst>
                    <a:gs pos="0">
                      <a:srgbClr val="000000"/>
                    </a:gs>
                    <a:gs pos="50000">
                      <a:srgbClr val="000000">
                        <a:gamma/>
                        <a:tint val="24314"/>
                        <a:invGamma/>
                      </a:srgbClr>
                    </a:gs>
                    <a:gs pos="100000">
                      <a:srgbClr val="000000"/>
                    </a:gs>
                  </a:gsLst>
                  <a:lin ang="0" scaled="1"/>
                </a:gra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sp>
              <p:nvSpPr>
                <p:cNvPr id="119" name="Oval 22"/>
                <p:cNvSpPr>
                  <a:spLocks noChangeArrowheads="1"/>
                </p:cNvSpPr>
                <p:nvPr/>
              </p:nvSpPr>
              <p:spPr bwMode="gray">
                <a:xfrm rot="-998297">
                  <a:off x="1910" y="1989"/>
                  <a:ext cx="1629" cy="687"/>
                </a:xfrm>
                <a:prstGeom prst="ellipse">
                  <a:avLst/>
                </a:prstGeom>
                <a:solidFill>
                  <a:srgbClr val="FFFFFF"/>
                </a:solidFill>
                <a:ln w="12700">
                  <a:noFill/>
                  <a:round/>
                  <a:headEnd type="none" w="sm" len="sm"/>
                  <a:tailEnd type="none" w="sm" len="sm"/>
                </a:ln>
                <a:effectLst/>
              </p:spPr>
              <p:txBody>
                <a:bodyPr wrap="none" anchor="ctr"/>
                <a:lstStyle/>
                <a:p>
                  <a:pPr>
                    <a:defRPr/>
                  </a:pPr>
                  <a:endParaRPr lang="en-US" sz="2400" kern="0">
                    <a:solidFill>
                      <a:sysClr val="windowText" lastClr="000000"/>
                    </a:solidFill>
                    <a:latin typeface="+mj-lt"/>
                  </a:endParaRPr>
                </a:p>
              </p:txBody>
            </p:sp>
          </p:grpSp>
          <p:pic>
            <p:nvPicPr>
              <p:cNvPr id="60437" name="Picture 130" descr="Horse.bmp"/>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4267200"/>
                <a:ext cx="447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Picture 131" descr="Queen.bmp"/>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3429000"/>
                <a:ext cx="447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39" name="Group 148"/>
              <p:cNvGrpSpPr>
                <a:grpSpLocks/>
              </p:cNvGrpSpPr>
              <p:nvPr/>
            </p:nvGrpSpPr>
            <p:grpSpPr bwMode="auto">
              <a:xfrm>
                <a:off x="3733800" y="4724400"/>
                <a:ext cx="649705" cy="421105"/>
                <a:chOff x="3733800" y="4724400"/>
                <a:chExt cx="649705" cy="421105"/>
              </a:xfrm>
            </p:grpSpPr>
            <p:sp>
              <p:nvSpPr>
                <p:cNvPr id="134" name="AutoShape 6"/>
                <p:cNvSpPr>
                  <a:spLocks noChangeArrowheads="1"/>
                </p:cNvSpPr>
                <p:nvPr/>
              </p:nvSpPr>
              <p:spPr bwMode="gray">
                <a:xfrm>
                  <a:off x="3733800" y="4724400"/>
                  <a:ext cx="192088" cy="192088"/>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1200">
                      <a:latin typeface="+mj-lt"/>
                    </a:rPr>
                    <a:t>1</a:t>
                  </a:r>
                </a:p>
              </p:txBody>
            </p:sp>
            <p:sp>
              <p:nvSpPr>
                <p:cNvPr id="140" name="AutoShape 6"/>
                <p:cNvSpPr>
                  <a:spLocks noChangeArrowheads="1"/>
                </p:cNvSpPr>
                <p:nvPr/>
              </p:nvSpPr>
              <p:spPr bwMode="gray">
                <a:xfrm>
                  <a:off x="3962400" y="4724400"/>
                  <a:ext cx="192088" cy="192088"/>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1200">
                      <a:latin typeface="+mj-lt"/>
                    </a:rPr>
                    <a:t>2</a:t>
                  </a:r>
                </a:p>
              </p:txBody>
            </p:sp>
            <p:sp>
              <p:nvSpPr>
                <p:cNvPr id="141" name="AutoShape 6"/>
                <p:cNvSpPr>
                  <a:spLocks noChangeArrowheads="1"/>
                </p:cNvSpPr>
                <p:nvPr/>
              </p:nvSpPr>
              <p:spPr bwMode="gray">
                <a:xfrm>
                  <a:off x="4191000" y="4724400"/>
                  <a:ext cx="192088" cy="192088"/>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1200">
                      <a:latin typeface="+mj-lt"/>
                    </a:rPr>
                    <a:t>3</a:t>
                  </a:r>
                </a:p>
              </p:txBody>
            </p:sp>
            <p:sp>
              <p:nvSpPr>
                <p:cNvPr id="142" name="AutoShape 6"/>
                <p:cNvSpPr>
                  <a:spLocks noChangeArrowheads="1"/>
                </p:cNvSpPr>
                <p:nvPr/>
              </p:nvSpPr>
              <p:spPr bwMode="gray">
                <a:xfrm>
                  <a:off x="3733800" y="4953000"/>
                  <a:ext cx="192088" cy="1920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1200">
                      <a:latin typeface="+mj-lt"/>
                    </a:rPr>
                    <a:t>1</a:t>
                  </a:r>
                </a:p>
              </p:txBody>
            </p:sp>
            <p:sp>
              <p:nvSpPr>
                <p:cNvPr id="143" name="AutoShape 6"/>
                <p:cNvSpPr>
                  <a:spLocks noChangeArrowheads="1"/>
                </p:cNvSpPr>
                <p:nvPr/>
              </p:nvSpPr>
              <p:spPr bwMode="gray">
                <a:xfrm>
                  <a:off x="3962400" y="4953000"/>
                  <a:ext cx="192088" cy="1920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1200">
                      <a:latin typeface="+mj-lt"/>
                    </a:rPr>
                    <a:t>3</a:t>
                  </a:r>
                </a:p>
              </p:txBody>
            </p:sp>
            <p:sp>
              <p:nvSpPr>
                <p:cNvPr id="144" name="AutoShape 6"/>
                <p:cNvSpPr>
                  <a:spLocks noChangeArrowheads="1"/>
                </p:cNvSpPr>
                <p:nvPr/>
              </p:nvSpPr>
              <p:spPr bwMode="gray">
                <a:xfrm>
                  <a:off x="4191000" y="4953000"/>
                  <a:ext cx="192088" cy="1920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1200">
                      <a:latin typeface="+mj-lt"/>
                    </a:rPr>
                    <a:t>2</a:t>
                  </a:r>
                </a:p>
              </p:txBody>
            </p:sp>
          </p:grpSp>
          <p:grpSp>
            <p:nvGrpSpPr>
              <p:cNvPr id="60440" name="Group 147"/>
              <p:cNvGrpSpPr>
                <a:grpSpLocks/>
              </p:cNvGrpSpPr>
              <p:nvPr/>
            </p:nvGrpSpPr>
            <p:grpSpPr bwMode="auto">
              <a:xfrm>
                <a:off x="4191000" y="3200400"/>
                <a:ext cx="515726" cy="341554"/>
                <a:chOff x="4191000" y="3200400"/>
                <a:chExt cx="515726" cy="341554"/>
              </a:xfrm>
            </p:grpSpPr>
            <p:sp>
              <p:nvSpPr>
                <p:cNvPr id="145" name="AutoShape 6"/>
                <p:cNvSpPr>
                  <a:spLocks noChangeArrowheads="1"/>
                </p:cNvSpPr>
                <p:nvPr/>
              </p:nvSpPr>
              <p:spPr bwMode="gray">
                <a:xfrm>
                  <a:off x="4352925" y="3200400"/>
                  <a:ext cx="193675" cy="11588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endParaRPr lang="en-US" sz="1200">
                    <a:latin typeface="+mj-lt"/>
                  </a:endParaRPr>
                </a:p>
              </p:txBody>
            </p:sp>
            <p:sp>
              <p:nvSpPr>
                <p:cNvPr id="146" name="AutoShape 6"/>
                <p:cNvSpPr>
                  <a:spLocks noChangeArrowheads="1"/>
                </p:cNvSpPr>
                <p:nvPr/>
              </p:nvSpPr>
              <p:spPr bwMode="gray">
                <a:xfrm>
                  <a:off x="4278313" y="3327400"/>
                  <a:ext cx="342900" cy="1031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endParaRPr lang="en-US" sz="1200">
                    <a:latin typeface="+mj-lt"/>
                  </a:endParaRPr>
                </a:p>
              </p:txBody>
            </p:sp>
            <p:sp>
              <p:nvSpPr>
                <p:cNvPr id="147" name="AutoShape 6"/>
                <p:cNvSpPr>
                  <a:spLocks noChangeArrowheads="1"/>
                </p:cNvSpPr>
                <p:nvPr/>
              </p:nvSpPr>
              <p:spPr bwMode="gray">
                <a:xfrm>
                  <a:off x="4191000" y="3429000"/>
                  <a:ext cx="515938" cy="112713"/>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endParaRPr lang="en-US" sz="1200">
                    <a:latin typeface="+mj-lt"/>
                  </a:endParaRPr>
                </a:p>
              </p:txBody>
            </p:sp>
          </p:grpSp>
        </p:grpSp>
        <p:grpSp>
          <p:nvGrpSpPr>
            <p:cNvPr id="60432" name="Group 40"/>
            <p:cNvGrpSpPr>
              <a:grpSpLocks/>
            </p:cNvGrpSpPr>
            <p:nvPr/>
          </p:nvGrpSpPr>
          <p:grpSpPr bwMode="auto">
            <a:xfrm>
              <a:off x="2971800" y="4038600"/>
              <a:ext cx="421105" cy="421105"/>
              <a:chOff x="2133600" y="3733800"/>
              <a:chExt cx="421105" cy="421105"/>
            </a:xfrm>
          </p:grpSpPr>
          <p:sp>
            <p:nvSpPr>
              <p:cNvPr id="38" name="AutoShape 6"/>
              <p:cNvSpPr>
                <a:spLocks noChangeArrowheads="1"/>
              </p:cNvSpPr>
              <p:nvPr/>
            </p:nvSpPr>
            <p:spPr bwMode="gray">
              <a:xfrm>
                <a:off x="2133600" y="3733800"/>
                <a:ext cx="192088" cy="192088"/>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1200">
                    <a:latin typeface="+mj-lt"/>
                  </a:rPr>
                  <a:t>#</a:t>
                </a:r>
              </a:p>
            </p:txBody>
          </p:sp>
          <p:sp>
            <p:nvSpPr>
              <p:cNvPr id="39" name="AutoShape 6"/>
              <p:cNvSpPr>
                <a:spLocks noChangeArrowheads="1"/>
              </p:cNvSpPr>
              <p:nvPr/>
            </p:nvSpPr>
            <p:spPr bwMode="gray">
              <a:xfrm>
                <a:off x="2133600" y="3962400"/>
                <a:ext cx="192088" cy="192088"/>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1200">
                    <a:latin typeface="+mj-lt"/>
                  </a:rPr>
                  <a:t>$</a:t>
                </a:r>
              </a:p>
            </p:txBody>
          </p:sp>
          <p:sp>
            <p:nvSpPr>
              <p:cNvPr id="40" name="AutoShape 6"/>
              <p:cNvSpPr>
                <a:spLocks noChangeArrowheads="1"/>
              </p:cNvSpPr>
              <p:nvPr/>
            </p:nvSpPr>
            <p:spPr bwMode="gray">
              <a:xfrm>
                <a:off x="2362200" y="3962400"/>
                <a:ext cx="192088" cy="19208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r>
                  <a:rPr lang="en-US" sz="1200">
                    <a:latin typeface="+mj-lt"/>
                  </a:rPr>
                  <a:t>@</a:t>
                </a:r>
              </a:p>
            </p:txBody>
          </p:sp>
        </p:grpSp>
      </p:grpSp>
      <p:sp>
        <p:nvSpPr>
          <p:cNvPr id="60419" name="Title 1"/>
          <p:cNvSpPr>
            <a:spLocks noGrp="1"/>
          </p:cNvSpPr>
          <p:nvPr>
            <p:ph type="title"/>
          </p:nvPr>
        </p:nvSpPr>
        <p:spPr/>
        <p:txBody>
          <a:bodyPr/>
          <a:lstStyle/>
          <a:p>
            <a:r>
              <a:rPr lang="vi-VN" altLang="en-US"/>
              <a:t>Một số</a:t>
            </a:r>
            <a:r>
              <a:rPr lang="en-US" altLang="en-US"/>
              <a:t> bài toán kinh </a:t>
            </a:r>
            <a:r>
              <a:rPr lang="vi-VN" altLang="en-US"/>
              <a:t>đ</a:t>
            </a:r>
            <a:r>
              <a:rPr lang="en-US" altLang="en-US"/>
              <a:t>iển</a:t>
            </a:r>
          </a:p>
        </p:txBody>
      </p:sp>
      <p:sp>
        <p:nvSpPr>
          <p:cNvPr id="120" name="Text Box 23"/>
          <p:cNvSpPr txBox="1">
            <a:spLocks noChangeArrowheads="1"/>
          </p:cNvSpPr>
          <p:nvPr/>
        </p:nvSpPr>
        <p:spPr bwMode="auto">
          <a:xfrm>
            <a:off x="7938916" y="2316164"/>
            <a:ext cx="1952744" cy="461665"/>
          </a:xfrm>
          <a:prstGeom prst="rect">
            <a:avLst/>
          </a:prstGeom>
          <a:noFill/>
          <a:ln w="9525" algn="ctr">
            <a:noFill/>
            <a:miter lim="800000"/>
            <a:headEnd/>
            <a:tailEnd/>
          </a:ln>
          <a:effectLst/>
        </p:spPr>
        <p:txBody>
          <a:bodyPr wrap="square">
            <a:spAutoFit/>
          </a:bodyPr>
          <a:lstStyle/>
          <a:p>
            <a:pPr>
              <a:defRPr/>
            </a:pPr>
            <a:r>
              <a:rPr lang="en-US" sz="2400" b="1" kern="0" dirty="0">
                <a:latin typeface="+mj-lt"/>
              </a:rPr>
              <a:t>TÁM HẬU</a:t>
            </a:r>
          </a:p>
        </p:txBody>
      </p:sp>
      <p:cxnSp>
        <p:nvCxnSpPr>
          <p:cNvPr id="121" name="AutoShape 24"/>
          <p:cNvCxnSpPr>
            <a:cxnSpLocks noChangeShapeType="1"/>
          </p:cNvCxnSpPr>
          <p:nvPr/>
        </p:nvCxnSpPr>
        <p:spPr bwMode="auto">
          <a:xfrm rot="10800000" flipV="1">
            <a:off x="7746828" y="2433639"/>
            <a:ext cx="192088" cy="295275"/>
          </a:xfrm>
          <a:prstGeom prst="bentConnector2">
            <a:avLst/>
          </a:prstGeom>
          <a:noFill/>
          <a:ln w="9525">
            <a:solidFill>
              <a:srgbClr val="292929"/>
            </a:solidFill>
            <a:miter lim="800000"/>
            <a:headEnd/>
            <a:tailEnd/>
          </a:ln>
          <a:extLst>
            <a:ext uri="{909E8E84-426E-40DD-AFC4-6F175D3DCCD1}">
              <a14:hiddenFill xmlns:a14="http://schemas.microsoft.com/office/drawing/2010/main">
                <a:noFill/>
              </a14:hiddenFill>
            </a:ext>
          </a:extLst>
        </p:spPr>
      </p:cxnSp>
      <p:sp>
        <p:nvSpPr>
          <p:cNvPr id="122" name="Text Box 25"/>
          <p:cNvSpPr txBox="1">
            <a:spLocks noChangeArrowheads="1"/>
          </p:cNvSpPr>
          <p:nvPr/>
        </p:nvSpPr>
        <p:spPr bwMode="auto">
          <a:xfrm>
            <a:off x="3349453" y="2943226"/>
            <a:ext cx="1143000" cy="461665"/>
          </a:xfrm>
          <a:prstGeom prst="rect">
            <a:avLst/>
          </a:prstGeom>
          <a:noFill/>
          <a:ln w="9525" algn="ctr">
            <a:noFill/>
            <a:miter lim="800000"/>
            <a:headEnd/>
            <a:tailEnd/>
          </a:ln>
          <a:effectLst/>
        </p:spPr>
        <p:txBody>
          <a:bodyPr>
            <a:spAutoFit/>
          </a:bodyPr>
          <a:lstStyle/>
          <a:p>
            <a:pPr algn="r">
              <a:defRPr/>
            </a:pPr>
            <a:r>
              <a:rPr lang="en-US" sz="2400" b="1" kern="0" dirty="0">
                <a:latin typeface="+mj-lt"/>
              </a:rPr>
              <a:t>…</a:t>
            </a:r>
          </a:p>
        </p:txBody>
      </p:sp>
      <p:cxnSp>
        <p:nvCxnSpPr>
          <p:cNvPr id="123" name="AutoShape 26"/>
          <p:cNvCxnSpPr>
            <a:cxnSpLocks noChangeShapeType="1"/>
          </p:cNvCxnSpPr>
          <p:nvPr/>
        </p:nvCxnSpPr>
        <p:spPr bwMode="auto">
          <a:xfrm>
            <a:off x="4548017" y="3141664"/>
            <a:ext cx="179387" cy="295275"/>
          </a:xfrm>
          <a:prstGeom prst="bentConnector2">
            <a:avLst/>
          </a:prstGeom>
          <a:noFill/>
          <a:ln w="9525">
            <a:solidFill>
              <a:srgbClr val="292929"/>
            </a:solidFill>
            <a:miter lim="800000"/>
            <a:headEnd/>
            <a:tailEnd/>
          </a:ln>
          <a:extLst>
            <a:ext uri="{909E8E84-426E-40DD-AFC4-6F175D3DCCD1}">
              <a14:hiddenFill xmlns:a14="http://schemas.microsoft.com/office/drawing/2010/main">
                <a:noFill/>
              </a14:hiddenFill>
            </a:ext>
          </a:extLst>
        </p:spPr>
      </p:cxnSp>
      <p:sp>
        <p:nvSpPr>
          <p:cNvPr id="124" name="Text Box 27"/>
          <p:cNvSpPr txBox="1">
            <a:spLocks noChangeArrowheads="1"/>
          </p:cNvSpPr>
          <p:nvPr/>
        </p:nvSpPr>
        <p:spPr bwMode="auto">
          <a:xfrm>
            <a:off x="3719461" y="2212976"/>
            <a:ext cx="2268419" cy="461665"/>
          </a:xfrm>
          <a:prstGeom prst="rect">
            <a:avLst/>
          </a:prstGeom>
          <a:noFill/>
          <a:ln w="9525" algn="ctr">
            <a:noFill/>
            <a:miter lim="800000"/>
            <a:headEnd/>
            <a:tailEnd/>
          </a:ln>
          <a:effectLst/>
        </p:spPr>
        <p:txBody>
          <a:bodyPr wrap="square">
            <a:spAutoFit/>
          </a:bodyPr>
          <a:lstStyle/>
          <a:p>
            <a:pPr algn="r">
              <a:defRPr/>
            </a:pPr>
            <a:r>
              <a:rPr lang="en-US" sz="2400" b="1" kern="0" dirty="0">
                <a:latin typeface="+mj-lt"/>
              </a:rPr>
              <a:t>THÁP HÀ NỘI</a:t>
            </a:r>
          </a:p>
        </p:txBody>
      </p:sp>
      <p:cxnSp>
        <p:nvCxnSpPr>
          <p:cNvPr id="125" name="AutoShape 28"/>
          <p:cNvCxnSpPr>
            <a:cxnSpLocks noChangeShapeType="1"/>
          </p:cNvCxnSpPr>
          <p:nvPr/>
        </p:nvCxnSpPr>
        <p:spPr bwMode="auto">
          <a:xfrm>
            <a:off x="5976766" y="2374901"/>
            <a:ext cx="177800" cy="295275"/>
          </a:xfrm>
          <a:prstGeom prst="bentConnector2">
            <a:avLst/>
          </a:prstGeom>
          <a:noFill/>
          <a:ln w="9525">
            <a:solidFill>
              <a:srgbClr val="292929"/>
            </a:solidFill>
            <a:miter lim="800000"/>
            <a:headEnd/>
            <a:tailEnd/>
          </a:ln>
          <a:extLst>
            <a:ext uri="{909E8E84-426E-40DD-AFC4-6F175D3DCCD1}">
              <a14:hiddenFill xmlns:a14="http://schemas.microsoft.com/office/drawing/2010/main">
                <a:noFill/>
              </a14:hiddenFill>
            </a:ext>
          </a:extLst>
        </p:spPr>
      </p:cxnSp>
      <p:sp>
        <p:nvSpPr>
          <p:cNvPr id="128" name="Text Box 31"/>
          <p:cNvSpPr txBox="1">
            <a:spLocks noChangeArrowheads="1"/>
          </p:cNvSpPr>
          <p:nvPr/>
        </p:nvSpPr>
        <p:spPr bwMode="auto">
          <a:xfrm>
            <a:off x="1890661" y="5000626"/>
            <a:ext cx="3363793" cy="461665"/>
          </a:xfrm>
          <a:prstGeom prst="rect">
            <a:avLst/>
          </a:prstGeom>
          <a:noFill/>
          <a:ln w="9525" algn="ctr">
            <a:noFill/>
            <a:miter lim="800000"/>
            <a:headEnd/>
            <a:tailEnd/>
          </a:ln>
          <a:effectLst/>
        </p:spPr>
        <p:txBody>
          <a:bodyPr wrap="square">
            <a:spAutoFit/>
          </a:bodyPr>
          <a:lstStyle/>
          <a:p>
            <a:pPr algn="r">
              <a:defRPr/>
            </a:pPr>
            <a:r>
              <a:rPr lang="en-US" sz="2400" b="1" kern="0" dirty="0">
                <a:latin typeface="+mj-lt"/>
              </a:rPr>
              <a:t>PHÁT SINH HOÁN VỊ</a:t>
            </a:r>
          </a:p>
        </p:txBody>
      </p:sp>
      <p:cxnSp>
        <p:nvCxnSpPr>
          <p:cNvPr id="127" name="AutoShape 30"/>
          <p:cNvCxnSpPr>
            <a:cxnSpLocks noChangeShapeType="1"/>
          </p:cNvCxnSpPr>
          <p:nvPr/>
        </p:nvCxnSpPr>
        <p:spPr bwMode="auto">
          <a:xfrm rot="10800000">
            <a:off x="7845254" y="4148139"/>
            <a:ext cx="492125" cy="471487"/>
          </a:xfrm>
          <a:prstGeom prst="bentConnector3">
            <a:avLst>
              <a:gd name="adj1" fmla="val 51259"/>
            </a:avLst>
          </a:prstGeom>
          <a:noFill/>
          <a:ln w="9525">
            <a:solidFill>
              <a:srgbClr val="292929"/>
            </a:solidFill>
            <a:miter lim="800000"/>
            <a:headEnd/>
            <a:tailEnd/>
          </a:ln>
          <a:extLst>
            <a:ext uri="{909E8E84-426E-40DD-AFC4-6F175D3DCCD1}">
              <a14:hiddenFill xmlns:a14="http://schemas.microsoft.com/office/drawing/2010/main">
                <a:noFill/>
              </a14:hiddenFill>
            </a:ext>
          </a:extLst>
        </p:spPr>
      </p:cxnSp>
      <p:cxnSp>
        <p:nvCxnSpPr>
          <p:cNvPr id="129" name="AutoShape 32"/>
          <p:cNvCxnSpPr>
            <a:cxnSpLocks noChangeShapeType="1"/>
            <a:stCxn id="128" idx="3"/>
          </p:cNvCxnSpPr>
          <p:nvPr/>
        </p:nvCxnSpPr>
        <p:spPr bwMode="auto">
          <a:xfrm flipV="1">
            <a:off x="5254453" y="4748216"/>
            <a:ext cx="342900" cy="483242"/>
          </a:xfrm>
          <a:prstGeom prst="bentConnector2">
            <a:avLst/>
          </a:prstGeom>
          <a:noFill/>
          <a:ln w="9525">
            <a:solidFill>
              <a:srgbClr val="292929"/>
            </a:solidFill>
            <a:miter lim="800000"/>
            <a:headEnd/>
            <a:tailEnd/>
          </a:ln>
          <a:extLst>
            <a:ext uri="{909E8E84-426E-40DD-AFC4-6F175D3DCCD1}">
              <a14:hiddenFill xmlns:a14="http://schemas.microsoft.com/office/drawing/2010/main">
                <a:noFill/>
              </a14:hiddenFill>
            </a:ext>
          </a:extLst>
        </p:spPr>
      </p:cxnSp>
      <p:sp>
        <p:nvSpPr>
          <p:cNvPr id="126" name="Text Box 29"/>
          <p:cNvSpPr txBox="1">
            <a:spLocks noChangeArrowheads="1"/>
          </p:cNvSpPr>
          <p:nvPr/>
        </p:nvSpPr>
        <p:spPr bwMode="auto">
          <a:xfrm>
            <a:off x="8351666" y="4464051"/>
            <a:ext cx="1997194" cy="461665"/>
          </a:xfrm>
          <a:prstGeom prst="rect">
            <a:avLst/>
          </a:prstGeom>
          <a:noFill/>
          <a:ln w="9525" algn="ctr">
            <a:noFill/>
            <a:miter lim="800000"/>
            <a:headEnd/>
            <a:tailEnd/>
          </a:ln>
          <a:effectLst/>
        </p:spPr>
        <p:txBody>
          <a:bodyPr wrap="square">
            <a:spAutoFit/>
          </a:bodyPr>
          <a:lstStyle/>
          <a:p>
            <a:pPr>
              <a:defRPr/>
            </a:pPr>
            <a:r>
              <a:rPr lang="en-US" sz="2400" b="1" kern="0" dirty="0">
                <a:latin typeface="+mj-lt"/>
              </a:rPr>
              <a:t>MÃ ĐI TUẦN</a:t>
            </a:r>
          </a:p>
        </p:txBody>
      </p:sp>
      <p:sp>
        <p:nvSpPr>
          <p:cNvPr id="2" name="Chỗ dành sẵn cho Ngày tháng 1">
            <a:extLst>
              <a:ext uri="{FF2B5EF4-FFF2-40B4-BE49-F238E27FC236}">
                <a16:creationId xmlns:a16="http://schemas.microsoft.com/office/drawing/2014/main" id="{2EAE6EDF-5188-44A6-A96A-6E26B01EE2BA}"/>
              </a:ext>
            </a:extLst>
          </p:cNvPr>
          <p:cNvSpPr>
            <a:spLocks noGrp="1"/>
          </p:cNvSpPr>
          <p:nvPr>
            <p:ph type="dt" sz="half" idx="10"/>
          </p:nvPr>
        </p:nvSpPr>
        <p:spPr/>
        <p:txBody>
          <a:bodyPr/>
          <a:lstStyle/>
          <a:p>
            <a:fld id="{E15E338C-4860-4257-9EED-46F82AF40D13}"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77B2C922-871A-4A08-8D97-9121FB4FEC86}"/>
              </a:ext>
            </a:extLst>
          </p:cNvPr>
          <p:cNvSpPr>
            <a:spLocks noGrp="1"/>
          </p:cNvSpPr>
          <p:nvPr>
            <p:ph type="sldNum" sz="quarter" idx="12"/>
          </p:nvPr>
        </p:nvSpPr>
        <p:spPr/>
        <p:txBody>
          <a:bodyPr/>
          <a:lstStyle/>
          <a:p>
            <a:fld id="{796B6B1B-CD97-412B-A8B6-A4AEE95B13DD}" type="slidenum">
              <a:rPr lang="en-US" smtClean="0"/>
              <a:t>121</a:t>
            </a:fld>
            <a:endParaRPr lang="en-US"/>
          </a:p>
        </p:txBody>
      </p:sp>
    </p:spTree>
    <p:extLst>
      <p:ext uri="{BB962C8B-B14F-4D97-AF65-F5344CB8AC3E}">
        <p14:creationId xmlns:p14="http://schemas.microsoft.com/office/powerpoint/2010/main" val="35900918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right)">
                                      <p:cBhvr>
                                        <p:cTn id="12" dur="500"/>
                                        <p:tgtEl>
                                          <p:spTgt spid="125"/>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down)">
                                      <p:cBhvr>
                                        <p:cTn id="21" dur="500"/>
                                        <p:tgtEl>
                                          <p:spTgt spid="121"/>
                                        </p:tgtEl>
                                      </p:cBhvr>
                                    </p:animEffec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500"/>
                                        <p:tgtEl>
                                          <p:spTgt spid="1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left)">
                                      <p:cBhvr>
                                        <p:cTn id="30" dur="500"/>
                                        <p:tgtEl>
                                          <p:spTgt spid="127"/>
                                        </p:tgtEl>
                                      </p:cBhvr>
                                    </p:animEffect>
                                  </p:childTnLst>
                                </p:cTn>
                              </p:par>
                            </p:childTnLst>
                          </p:cTn>
                        </p:par>
                        <p:par>
                          <p:cTn id="31" fill="hold" nodeType="afterGroup">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wipe(up)">
                                      <p:cBhvr>
                                        <p:cTn id="39" dur="500"/>
                                        <p:tgtEl>
                                          <p:spTgt spid="129"/>
                                        </p:tgtEl>
                                      </p:cBhvr>
                                    </p:animEffect>
                                  </p:childTnLst>
                                </p:cTn>
                              </p:par>
                            </p:childTnLst>
                          </p:cTn>
                        </p:par>
                        <p:par>
                          <p:cTn id="40" fill="hold" nodeType="afterGroup">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fade">
                                      <p:cBhvr>
                                        <p:cTn id="43" dur="500"/>
                                        <p:tgtEl>
                                          <p:spTgt spid="12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123"/>
                                        </p:tgtEl>
                                        <p:attrNameLst>
                                          <p:attrName>style.visibility</p:attrName>
                                        </p:attrNameLst>
                                      </p:cBhvr>
                                      <p:to>
                                        <p:strVal val="visible"/>
                                      </p:to>
                                    </p:set>
                                    <p:animEffect transition="in" filter="wipe(right)">
                                      <p:cBhvr>
                                        <p:cTn id="48" dur="500"/>
                                        <p:tgtEl>
                                          <p:spTgt spid="123"/>
                                        </p:tgtEl>
                                      </p:cBhvr>
                                    </p:animEffect>
                                  </p:childTnLst>
                                </p:cTn>
                              </p:par>
                            </p:childTnLst>
                          </p:cTn>
                        </p:par>
                        <p:par>
                          <p:cTn id="49" fill="hold" nodeType="afterGroup">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p:bldP spid="124" grpId="0"/>
      <p:bldP spid="128" grpId="0"/>
      <p:bldP spid="12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vi-VN" b="1" noProof="1"/>
              <a:t>Mô tả bài toán</a:t>
            </a:r>
          </a:p>
          <a:p>
            <a:pPr lvl="1"/>
            <a:r>
              <a:rPr lang="vi-VN" noProof="1"/>
              <a:t>Có 3 cột A, B và C và cột A hiện có N đĩa.</a:t>
            </a:r>
          </a:p>
          <a:p>
            <a:pPr lvl="1"/>
            <a:r>
              <a:rPr lang="vi-VN" noProof="1"/>
              <a:t>Tìm cách chuyển N đĩa từ cột A sang cột C sao cho:</a:t>
            </a:r>
          </a:p>
          <a:p>
            <a:pPr lvl="2"/>
            <a:r>
              <a:rPr lang="vi-VN" sz="2400" noProof="1"/>
              <a:t>Một lần chuyển 1 đĩa</a:t>
            </a:r>
          </a:p>
          <a:p>
            <a:pPr lvl="2"/>
            <a:r>
              <a:rPr lang="vi-VN" sz="2400" noProof="1"/>
              <a:t>Đĩa lớn hơn phải nằm dưới.</a:t>
            </a:r>
          </a:p>
          <a:p>
            <a:pPr lvl="2"/>
            <a:r>
              <a:rPr lang="vi-VN" sz="2400" noProof="1"/>
              <a:t>Có thể sử dụng các cột A, B, C làm cột trung gian.</a:t>
            </a:r>
          </a:p>
        </p:txBody>
      </p:sp>
      <p:sp>
        <p:nvSpPr>
          <p:cNvPr id="61442" name="Title 3"/>
          <p:cNvSpPr>
            <a:spLocks noGrp="1"/>
          </p:cNvSpPr>
          <p:nvPr>
            <p:ph type="title"/>
          </p:nvPr>
        </p:nvSpPr>
        <p:spPr/>
        <p:txBody>
          <a:bodyPr/>
          <a:lstStyle/>
          <a:p>
            <a:r>
              <a:rPr lang="vi-VN" altLang="en-US" noProof="1"/>
              <a:t>Tháp Hà Nội</a:t>
            </a:r>
          </a:p>
        </p:txBody>
      </p:sp>
      <p:sp>
        <p:nvSpPr>
          <p:cNvPr id="2" name="Chỗ dành sẵn cho Ngày tháng 1">
            <a:extLst>
              <a:ext uri="{FF2B5EF4-FFF2-40B4-BE49-F238E27FC236}">
                <a16:creationId xmlns:a16="http://schemas.microsoft.com/office/drawing/2014/main" id="{D535A605-EC3A-4F90-844D-9314BF70DEDE}"/>
              </a:ext>
            </a:extLst>
          </p:cNvPr>
          <p:cNvSpPr>
            <a:spLocks noGrp="1"/>
          </p:cNvSpPr>
          <p:nvPr>
            <p:ph type="dt" sz="half" idx="10"/>
          </p:nvPr>
        </p:nvSpPr>
        <p:spPr/>
        <p:txBody>
          <a:bodyPr/>
          <a:lstStyle/>
          <a:p>
            <a:fld id="{A64A1825-8F5F-4787-8380-8965279F0D09}"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CD4BA6B3-5399-4544-81A7-BAEC3B82CA78}"/>
              </a:ext>
            </a:extLst>
          </p:cNvPr>
          <p:cNvSpPr>
            <a:spLocks noGrp="1"/>
          </p:cNvSpPr>
          <p:nvPr>
            <p:ph type="sldNum" sz="quarter" idx="12"/>
          </p:nvPr>
        </p:nvSpPr>
        <p:spPr/>
        <p:txBody>
          <a:bodyPr/>
          <a:lstStyle/>
          <a:p>
            <a:fld id="{796B6B1B-CD97-412B-A8B6-A4AEE95B13DD}" type="slidenum">
              <a:rPr lang="vi-VN" noProof="1" smtClean="0"/>
              <a:t>122</a:t>
            </a:fld>
            <a:endParaRPr lang="vi-VN" noProof="1"/>
          </a:p>
        </p:txBody>
      </p:sp>
    </p:spTree>
    <p:extLst>
      <p:ext uri="{BB962C8B-B14F-4D97-AF65-F5344CB8AC3E}">
        <p14:creationId xmlns:p14="http://schemas.microsoft.com/office/powerpoint/2010/main" val="3956873655"/>
      </p:ext>
    </p:extLst>
  </p:cSld>
  <p:clrMapOvr>
    <a:masterClrMapping/>
  </p:clrMapOvr>
  <p:transition spd="slow">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p:txBody>
          <a:bodyPr/>
          <a:lstStyle/>
          <a:p>
            <a:r>
              <a:rPr lang="en-US" altLang="en-US"/>
              <a:t>Tháp Hà Nội</a:t>
            </a:r>
          </a:p>
        </p:txBody>
      </p:sp>
      <p:grpSp>
        <p:nvGrpSpPr>
          <p:cNvPr id="2" name="Group 61"/>
          <p:cNvGrpSpPr>
            <a:grpSpLocks/>
          </p:cNvGrpSpPr>
          <p:nvPr/>
        </p:nvGrpSpPr>
        <p:grpSpPr bwMode="auto">
          <a:xfrm>
            <a:off x="2399538" y="3782254"/>
            <a:ext cx="2133600" cy="2057400"/>
            <a:chOff x="685800" y="3276600"/>
            <a:chExt cx="2133600" cy="2057400"/>
          </a:xfrm>
        </p:grpSpPr>
        <p:cxnSp>
          <p:nvCxnSpPr>
            <p:cNvPr id="9" name="Straight Arrow Connector 8"/>
            <p:cNvCxnSpPr/>
            <p:nvPr/>
          </p:nvCxnSpPr>
          <p:spPr>
            <a:xfrm rot="5400000" flipH="1" flipV="1">
              <a:off x="837406" y="4191000"/>
              <a:ext cx="1829594" cy="794"/>
            </a:xfrm>
            <a:prstGeom prst="straightConnector1">
              <a:avLst/>
            </a:prstGeom>
            <a:ln>
              <a:solidFill>
                <a:srgbClr val="FFC000"/>
              </a:solidFill>
              <a:headEnd/>
              <a:tailEnd/>
            </a:ln>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cxnSp>
        <p:sp>
          <p:nvSpPr>
            <p:cNvPr id="6" name="AutoShape 6"/>
            <p:cNvSpPr>
              <a:spLocks noChangeArrowheads="1"/>
            </p:cNvSpPr>
            <p:nvPr/>
          </p:nvSpPr>
          <p:spPr bwMode="gray">
            <a:xfrm>
              <a:off x="685800" y="5105400"/>
              <a:ext cx="2133600" cy="228600"/>
            </a:xfrm>
            <a:prstGeom prst="roundRect">
              <a:avLst>
                <a:gd name="adj" fmla="val 16667"/>
              </a:avLst>
            </a:prstGeom>
            <a:ln>
              <a:headEnd/>
              <a:tailEnd/>
            </a:ln>
            <a:effectLst>
              <a:glow rad="101600">
                <a:schemeClr val="accent4">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endParaRPr lang="en-US" sz="2800" b="1"/>
            </a:p>
          </p:txBody>
        </p:sp>
      </p:grpSp>
      <p:sp>
        <p:nvSpPr>
          <p:cNvPr id="40" name="AutoShape 6"/>
          <p:cNvSpPr>
            <a:spLocks noChangeArrowheads="1"/>
          </p:cNvSpPr>
          <p:nvPr/>
        </p:nvSpPr>
        <p:spPr bwMode="gray">
          <a:xfrm>
            <a:off x="2399538" y="5915854"/>
            <a:ext cx="2133600" cy="457200"/>
          </a:xfrm>
          <a:prstGeom prst="roundRect">
            <a:avLst>
              <a:gd name="adj" fmla="val 16667"/>
            </a:avLst>
          </a:prstGeom>
          <a:noFill/>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400" b="1">
                <a:solidFill>
                  <a:srgbClr val="FF0000"/>
                </a:solidFill>
              </a:rPr>
              <a:t>Cột nguồn A</a:t>
            </a:r>
          </a:p>
        </p:txBody>
      </p:sp>
      <p:sp>
        <p:nvSpPr>
          <p:cNvPr id="41" name="AutoShape 6"/>
          <p:cNvSpPr>
            <a:spLocks noChangeArrowheads="1"/>
          </p:cNvSpPr>
          <p:nvPr/>
        </p:nvSpPr>
        <p:spPr bwMode="gray">
          <a:xfrm>
            <a:off x="4990338" y="5915854"/>
            <a:ext cx="2133600" cy="457200"/>
          </a:xfrm>
          <a:prstGeom prst="roundRect">
            <a:avLst>
              <a:gd name="adj" fmla="val 16667"/>
            </a:avLst>
          </a:prstGeom>
          <a:noFill/>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400" b="1">
                <a:solidFill>
                  <a:srgbClr val="FF0000"/>
                </a:solidFill>
              </a:rPr>
              <a:t>Cột trung gian B</a:t>
            </a:r>
          </a:p>
        </p:txBody>
      </p:sp>
      <p:sp>
        <p:nvSpPr>
          <p:cNvPr id="42" name="AutoShape 6"/>
          <p:cNvSpPr>
            <a:spLocks noChangeArrowheads="1"/>
          </p:cNvSpPr>
          <p:nvPr/>
        </p:nvSpPr>
        <p:spPr bwMode="gray">
          <a:xfrm>
            <a:off x="7504938" y="5915854"/>
            <a:ext cx="2133600" cy="457200"/>
          </a:xfrm>
          <a:prstGeom prst="roundRect">
            <a:avLst>
              <a:gd name="adj" fmla="val 16667"/>
            </a:avLst>
          </a:prstGeom>
          <a:noFill/>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400" b="1">
                <a:solidFill>
                  <a:srgbClr val="FF0000"/>
                </a:solidFill>
              </a:rPr>
              <a:t>Cột </a:t>
            </a:r>
            <a:r>
              <a:rPr lang="vi-VN" sz="2400" b="1">
                <a:solidFill>
                  <a:srgbClr val="FF0000"/>
                </a:solidFill>
              </a:rPr>
              <a:t>đí</a:t>
            </a:r>
            <a:r>
              <a:rPr lang="en-US" sz="2400" b="1">
                <a:solidFill>
                  <a:srgbClr val="FF0000"/>
                </a:solidFill>
              </a:rPr>
              <a:t>ch C</a:t>
            </a:r>
          </a:p>
        </p:txBody>
      </p:sp>
      <p:grpSp>
        <p:nvGrpSpPr>
          <p:cNvPr id="3" name="Group 62"/>
          <p:cNvGrpSpPr>
            <a:grpSpLocks/>
          </p:cNvGrpSpPr>
          <p:nvPr/>
        </p:nvGrpSpPr>
        <p:grpSpPr bwMode="auto">
          <a:xfrm>
            <a:off x="4990338" y="3782254"/>
            <a:ext cx="2133600" cy="2057400"/>
            <a:chOff x="3276600" y="3276600"/>
            <a:chExt cx="2133600" cy="2057400"/>
          </a:xfrm>
        </p:grpSpPr>
        <p:cxnSp>
          <p:nvCxnSpPr>
            <p:cNvPr id="54" name="Straight Arrow Connector 53"/>
            <p:cNvCxnSpPr/>
            <p:nvPr/>
          </p:nvCxnSpPr>
          <p:spPr>
            <a:xfrm rot="5400000" flipH="1" flipV="1">
              <a:off x="3428206" y="4191000"/>
              <a:ext cx="1829594" cy="794"/>
            </a:xfrm>
            <a:prstGeom prst="straightConnector1">
              <a:avLst/>
            </a:prstGeom>
            <a:ln>
              <a:solidFill>
                <a:srgbClr val="FFC000"/>
              </a:solidFill>
              <a:headEnd/>
              <a:tailEnd/>
            </a:ln>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cxnSp>
        <p:sp>
          <p:nvSpPr>
            <p:cNvPr id="55" name="AutoShape 6"/>
            <p:cNvSpPr>
              <a:spLocks noChangeArrowheads="1"/>
            </p:cNvSpPr>
            <p:nvPr/>
          </p:nvSpPr>
          <p:spPr bwMode="gray">
            <a:xfrm>
              <a:off x="3276600" y="5105400"/>
              <a:ext cx="2133600" cy="228600"/>
            </a:xfrm>
            <a:prstGeom prst="roundRect">
              <a:avLst>
                <a:gd name="adj" fmla="val 16667"/>
              </a:avLst>
            </a:prstGeom>
            <a:ln>
              <a:headEnd/>
              <a:tailEnd/>
            </a:ln>
            <a:effectLst>
              <a:glow rad="101600">
                <a:schemeClr val="accent4">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endParaRPr lang="en-US" sz="2800" b="1"/>
            </a:p>
          </p:txBody>
        </p:sp>
      </p:grpSp>
      <p:grpSp>
        <p:nvGrpSpPr>
          <p:cNvPr id="8" name="Group 63"/>
          <p:cNvGrpSpPr>
            <a:grpSpLocks/>
          </p:cNvGrpSpPr>
          <p:nvPr/>
        </p:nvGrpSpPr>
        <p:grpSpPr bwMode="auto">
          <a:xfrm>
            <a:off x="7504938" y="3782254"/>
            <a:ext cx="2133600" cy="2057400"/>
            <a:chOff x="5791200" y="3276600"/>
            <a:chExt cx="2133600" cy="2057400"/>
          </a:xfrm>
        </p:grpSpPr>
        <p:cxnSp>
          <p:nvCxnSpPr>
            <p:cNvPr id="56" name="Straight Arrow Connector 55"/>
            <p:cNvCxnSpPr/>
            <p:nvPr/>
          </p:nvCxnSpPr>
          <p:spPr>
            <a:xfrm rot="5400000" flipH="1" flipV="1">
              <a:off x="5942806" y="4191000"/>
              <a:ext cx="1829594" cy="794"/>
            </a:xfrm>
            <a:prstGeom prst="straightConnector1">
              <a:avLst/>
            </a:prstGeom>
            <a:ln>
              <a:solidFill>
                <a:srgbClr val="FFC000"/>
              </a:solidFill>
              <a:headEnd/>
              <a:tailEnd/>
            </a:ln>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cxnSp>
        <p:sp>
          <p:nvSpPr>
            <p:cNvPr id="57" name="AutoShape 6"/>
            <p:cNvSpPr>
              <a:spLocks noChangeArrowheads="1"/>
            </p:cNvSpPr>
            <p:nvPr/>
          </p:nvSpPr>
          <p:spPr bwMode="gray">
            <a:xfrm>
              <a:off x="5791200" y="5105400"/>
              <a:ext cx="2133600" cy="228600"/>
            </a:xfrm>
            <a:prstGeom prst="roundRect">
              <a:avLst>
                <a:gd name="adj" fmla="val 16667"/>
              </a:avLst>
            </a:prstGeom>
            <a:ln>
              <a:headEnd/>
              <a:tailEnd/>
            </a:ln>
            <a:effectLst>
              <a:glow rad="101600">
                <a:schemeClr val="accent4">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wrap="none" anchor="ctr"/>
            <a:lstStyle/>
            <a:p>
              <a:pPr algn="ctr" eaLnBrk="1" hangingPunct="1">
                <a:defRPr/>
              </a:pPr>
              <a:endParaRPr lang="en-US" sz="2800" b="1"/>
            </a:p>
          </p:txBody>
        </p:sp>
      </p:grpSp>
      <p:sp>
        <p:nvSpPr>
          <p:cNvPr id="59" name="AutoShape 6"/>
          <p:cNvSpPr>
            <a:spLocks noChangeArrowheads="1"/>
          </p:cNvSpPr>
          <p:nvPr/>
        </p:nvSpPr>
        <p:spPr bwMode="gray">
          <a:xfrm>
            <a:off x="3237738" y="4010854"/>
            <a:ext cx="457200" cy="3810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2800" b="1"/>
              <a:t>1</a:t>
            </a:r>
          </a:p>
        </p:txBody>
      </p:sp>
      <p:sp>
        <p:nvSpPr>
          <p:cNvPr id="60" name="AutoShape 6"/>
          <p:cNvSpPr>
            <a:spLocks noChangeArrowheads="1"/>
          </p:cNvSpPr>
          <p:nvPr/>
        </p:nvSpPr>
        <p:spPr bwMode="gray">
          <a:xfrm>
            <a:off x="3009138" y="4391854"/>
            <a:ext cx="914400" cy="3810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2800" b="1"/>
              <a:t>…</a:t>
            </a:r>
          </a:p>
        </p:txBody>
      </p:sp>
      <p:sp>
        <p:nvSpPr>
          <p:cNvPr id="61" name="AutoShape 6"/>
          <p:cNvSpPr>
            <a:spLocks noChangeArrowheads="1"/>
          </p:cNvSpPr>
          <p:nvPr/>
        </p:nvSpPr>
        <p:spPr bwMode="gray">
          <a:xfrm>
            <a:off x="2780538" y="4772854"/>
            <a:ext cx="1371600" cy="3810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2800" b="1"/>
              <a:t>N-1</a:t>
            </a:r>
          </a:p>
        </p:txBody>
      </p:sp>
      <p:grpSp>
        <p:nvGrpSpPr>
          <p:cNvPr id="10" name="Group 43"/>
          <p:cNvGrpSpPr>
            <a:grpSpLocks/>
          </p:cNvGrpSpPr>
          <p:nvPr/>
        </p:nvGrpSpPr>
        <p:grpSpPr bwMode="auto">
          <a:xfrm>
            <a:off x="2780538" y="4010854"/>
            <a:ext cx="1371600" cy="1143000"/>
            <a:chOff x="1066800" y="3505200"/>
            <a:chExt cx="1371600" cy="1143000"/>
          </a:xfrm>
        </p:grpSpPr>
        <p:sp>
          <p:nvSpPr>
            <p:cNvPr id="43" name="AutoShape 6"/>
            <p:cNvSpPr>
              <a:spLocks noChangeArrowheads="1"/>
            </p:cNvSpPr>
            <p:nvPr/>
          </p:nvSpPr>
          <p:spPr bwMode="gray">
            <a:xfrm>
              <a:off x="1524000" y="3505200"/>
              <a:ext cx="457200" cy="381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2800" b="1"/>
                <a:t>1</a:t>
              </a:r>
            </a:p>
          </p:txBody>
        </p:sp>
        <p:sp>
          <p:nvSpPr>
            <p:cNvPr id="22" name="AutoShape 6"/>
            <p:cNvSpPr>
              <a:spLocks noChangeArrowheads="1"/>
            </p:cNvSpPr>
            <p:nvPr/>
          </p:nvSpPr>
          <p:spPr bwMode="gray">
            <a:xfrm>
              <a:off x="1295400" y="3886200"/>
              <a:ext cx="914400" cy="381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2800" b="1"/>
                <a:t>…</a:t>
              </a:r>
            </a:p>
          </p:txBody>
        </p:sp>
        <p:sp>
          <p:nvSpPr>
            <p:cNvPr id="21" name="AutoShape 6"/>
            <p:cNvSpPr>
              <a:spLocks noChangeArrowheads="1"/>
            </p:cNvSpPr>
            <p:nvPr/>
          </p:nvSpPr>
          <p:spPr bwMode="gray">
            <a:xfrm>
              <a:off x="1066800" y="4267200"/>
              <a:ext cx="1371600" cy="381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en-US" sz="2800" b="1"/>
                <a:t>N-1</a:t>
              </a:r>
            </a:p>
          </p:txBody>
        </p:sp>
      </p:grpSp>
      <p:sp>
        <p:nvSpPr>
          <p:cNvPr id="7" name="AutoShape 6"/>
          <p:cNvSpPr>
            <a:spLocks noChangeArrowheads="1"/>
          </p:cNvSpPr>
          <p:nvPr/>
        </p:nvSpPr>
        <p:spPr bwMode="gray">
          <a:xfrm>
            <a:off x="2551938" y="5153854"/>
            <a:ext cx="1828800" cy="3810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2800" b="1"/>
              <a:t>N</a:t>
            </a:r>
          </a:p>
        </p:txBody>
      </p:sp>
      <p:sp>
        <p:nvSpPr>
          <p:cNvPr id="67" name="AutoShape 6"/>
          <p:cNvSpPr>
            <a:spLocks noChangeArrowheads="1"/>
          </p:cNvSpPr>
          <p:nvPr/>
        </p:nvSpPr>
        <p:spPr bwMode="gray">
          <a:xfrm>
            <a:off x="4182269" y="1697672"/>
            <a:ext cx="1524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N-1 </a:t>
            </a:r>
            <a:r>
              <a:rPr lang="vi-VN" sz="2000" b="1">
                <a:solidFill>
                  <a:schemeClr val="tx1"/>
                </a:solidFill>
              </a:rPr>
              <a:t>đĩa</a:t>
            </a:r>
            <a:r>
              <a:rPr lang="en-US" sz="2000" b="1">
                <a:solidFill>
                  <a:schemeClr val="tx1"/>
                </a:solidFill>
              </a:rPr>
              <a:t> A </a:t>
            </a:r>
            <a:r>
              <a:rPr lang="en-US" sz="2000" b="1">
                <a:solidFill>
                  <a:schemeClr val="tx1"/>
                </a:solidFill>
                <a:sym typeface="Wingdings" pitchFamily="2" charset="2"/>
              </a:rPr>
              <a:t> B</a:t>
            </a:r>
            <a:r>
              <a:rPr lang="en-US" sz="2000" b="1">
                <a:solidFill>
                  <a:schemeClr val="tx1"/>
                </a:solidFill>
              </a:rPr>
              <a:t> </a:t>
            </a:r>
          </a:p>
        </p:txBody>
      </p:sp>
      <p:sp>
        <p:nvSpPr>
          <p:cNvPr id="68" name="AutoShape 6"/>
          <p:cNvSpPr>
            <a:spLocks noChangeArrowheads="1"/>
          </p:cNvSpPr>
          <p:nvPr/>
        </p:nvSpPr>
        <p:spPr bwMode="gray">
          <a:xfrm>
            <a:off x="2201069" y="1697672"/>
            <a:ext cx="1524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N </a:t>
            </a:r>
            <a:r>
              <a:rPr lang="vi-VN" sz="2000" b="1">
                <a:solidFill>
                  <a:schemeClr val="tx1"/>
                </a:solidFill>
              </a:rPr>
              <a:t>đĩa</a:t>
            </a:r>
            <a:r>
              <a:rPr lang="en-US" sz="2000" b="1">
                <a:solidFill>
                  <a:schemeClr val="tx1"/>
                </a:solidFill>
              </a:rPr>
              <a:t> A </a:t>
            </a:r>
            <a:r>
              <a:rPr lang="en-US" sz="2000" b="1">
                <a:solidFill>
                  <a:schemeClr val="tx1"/>
                </a:solidFill>
                <a:sym typeface="Wingdings" pitchFamily="2" charset="2"/>
              </a:rPr>
              <a:t> C</a:t>
            </a:r>
            <a:r>
              <a:rPr lang="en-US" sz="2000" b="1">
                <a:solidFill>
                  <a:schemeClr val="tx1"/>
                </a:solidFill>
              </a:rPr>
              <a:t> </a:t>
            </a:r>
          </a:p>
        </p:txBody>
      </p:sp>
      <p:sp>
        <p:nvSpPr>
          <p:cNvPr id="69" name="AutoShape 6"/>
          <p:cNvSpPr>
            <a:spLocks noChangeArrowheads="1"/>
          </p:cNvSpPr>
          <p:nvPr/>
        </p:nvSpPr>
        <p:spPr bwMode="gray">
          <a:xfrm>
            <a:off x="8144669" y="1697672"/>
            <a:ext cx="1673224"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solidFill>
                  <a:schemeClr val="tx1"/>
                </a:solidFill>
                <a:latin typeface="Calibri" panose="020F0502020204030204" pitchFamily="34" charset="0"/>
                <a:cs typeface="Calibri" panose="020F0502020204030204" pitchFamily="34" charset="0"/>
              </a:rPr>
              <a:t>N-1 đĩa B </a:t>
            </a:r>
            <a:r>
              <a:rPr lang="vi-VN" sz="2000" b="1" noProof="1">
                <a:solidFill>
                  <a:schemeClr val="tx1"/>
                </a:solidFill>
                <a:latin typeface="Calibri" panose="020F0502020204030204" pitchFamily="34" charset="0"/>
                <a:cs typeface="Calibri" panose="020F0502020204030204" pitchFamily="34" charset="0"/>
                <a:sym typeface="Wingdings" pitchFamily="2" charset="2"/>
              </a:rPr>
              <a:t> C</a:t>
            </a:r>
            <a:r>
              <a:rPr lang="vi-VN" sz="2000" b="1" noProof="1">
                <a:solidFill>
                  <a:schemeClr val="tx1"/>
                </a:solidFill>
                <a:latin typeface="Calibri" panose="020F0502020204030204" pitchFamily="34" charset="0"/>
                <a:cs typeface="Calibri" panose="020F0502020204030204" pitchFamily="34" charset="0"/>
              </a:rPr>
              <a:t> </a:t>
            </a:r>
          </a:p>
        </p:txBody>
      </p:sp>
      <p:sp>
        <p:nvSpPr>
          <p:cNvPr id="70" name="AutoShape 6"/>
          <p:cNvSpPr>
            <a:spLocks noChangeArrowheads="1"/>
          </p:cNvSpPr>
          <p:nvPr/>
        </p:nvSpPr>
        <p:spPr bwMode="gray">
          <a:xfrm>
            <a:off x="6163469" y="1697672"/>
            <a:ext cx="1524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a:solidFill>
                  <a:schemeClr val="tx1"/>
                </a:solidFill>
              </a:rPr>
              <a:t>Đĩa</a:t>
            </a:r>
            <a:r>
              <a:rPr lang="en-US" sz="2000" b="1">
                <a:solidFill>
                  <a:schemeClr val="tx1"/>
                </a:solidFill>
              </a:rPr>
              <a:t> N A </a:t>
            </a:r>
            <a:r>
              <a:rPr lang="en-US" sz="2000" b="1">
                <a:solidFill>
                  <a:schemeClr val="tx1"/>
                </a:solidFill>
                <a:sym typeface="Wingdings" pitchFamily="2" charset="2"/>
              </a:rPr>
              <a:t> C</a:t>
            </a:r>
            <a:r>
              <a:rPr lang="en-US" sz="2000" b="1">
                <a:solidFill>
                  <a:schemeClr val="tx1"/>
                </a:solidFill>
              </a:rPr>
              <a:t> </a:t>
            </a:r>
          </a:p>
        </p:txBody>
      </p:sp>
      <p:sp>
        <p:nvSpPr>
          <p:cNvPr id="71" name="AutoShape 6"/>
          <p:cNvSpPr>
            <a:spLocks noChangeArrowheads="1"/>
          </p:cNvSpPr>
          <p:nvPr/>
        </p:nvSpPr>
        <p:spPr bwMode="gray">
          <a:xfrm>
            <a:off x="3801269" y="1697672"/>
            <a:ext cx="304800" cy="457200"/>
          </a:xfrm>
          <a:prstGeom prst="roundRect">
            <a:avLst>
              <a:gd name="adj" fmla="val 16667"/>
            </a:avLst>
          </a:prstGeom>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3200" b="1" dirty="0">
                <a:solidFill>
                  <a:srgbClr val="FF0000"/>
                </a:solidFill>
              </a:rPr>
              <a:t>=</a:t>
            </a:r>
          </a:p>
        </p:txBody>
      </p:sp>
      <p:sp>
        <p:nvSpPr>
          <p:cNvPr id="72" name="AutoShape 6"/>
          <p:cNvSpPr>
            <a:spLocks noChangeArrowheads="1"/>
          </p:cNvSpPr>
          <p:nvPr/>
        </p:nvSpPr>
        <p:spPr bwMode="gray">
          <a:xfrm>
            <a:off x="5782469" y="1697672"/>
            <a:ext cx="304800" cy="457200"/>
          </a:xfrm>
          <a:prstGeom prst="roundRect">
            <a:avLst>
              <a:gd name="adj" fmla="val 16667"/>
            </a:avLst>
          </a:prstGeom>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3200" b="1">
                <a:solidFill>
                  <a:srgbClr val="FF0000"/>
                </a:solidFill>
              </a:rPr>
              <a:t>+</a:t>
            </a:r>
          </a:p>
        </p:txBody>
      </p:sp>
      <p:sp>
        <p:nvSpPr>
          <p:cNvPr id="73" name="AutoShape 6"/>
          <p:cNvSpPr>
            <a:spLocks noChangeArrowheads="1"/>
          </p:cNvSpPr>
          <p:nvPr/>
        </p:nvSpPr>
        <p:spPr bwMode="gray">
          <a:xfrm>
            <a:off x="7763669" y="1697672"/>
            <a:ext cx="304800" cy="457200"/>
          </a:xfrm>
          <a:prstGeom prst="roundRect">
            <a:avLst>
              <a:gd name="adj" fmla="val 16667"/>
            </a:avLst>
          </a:prstGeom>
          <a:ln>
            <a:no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3200" b="1">
                <a:solidFill>
                  <a:srgbClr val="FF0000"/>
                </a:solidFill>
              </a:rPr>
              <a:t>+</a:t>
            </a:r>
          </a:p>
        </p:txBody>
      </p:sp>
      <p:sp>
        <p:nvSpPr>
          <p:cNvPr id="74" name="AutoShape 6"/>
          <p:cNvSpPr>
            <a:spLocks noChangeArrowheads="1"/>
          </p:cNvSpPr>
          <p:nvPr/>
        </p:nvSpPr>
        <p:spPr bwMode="gray">
          <a:xfrm>
            <a:off x="4182269" y="1697672"/>
            <a:ext cx="390525"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3200" b="1">
                <a:solidFill>
                  <a:schemeClr val="tx1"/>
                </a:solidFill>
              </a:rPr>
              <a:t>?</a:t>
            </a:r>
          </a:p>
        </p:txBody>
      </p:sp>
      <p:sp>
        <p:nvSpPr>
          <p:cNvPr id="4" name="Chỗ dành sẵn cho Ngày tháng 3">
            <a:extLst>
              <a:ext uri="{FF2B5EF4-FFF2-40B4-BE49-F238E27FC236}">
                <a16:creationId xmlns:a16="http://schemas.microsoft.com/office/drawing/2014/main" id="{B3CADCC7-7DB5-4EBB-A385-8972FA4BFA54}"/>
              </a:ext>
            </a:extLst>
          </p:cNvPr>
          <p:cNvSpPr>
            <a:spLocks noGrp="1"/>
          </p:cNvSpPr>
          <p:nvPr>
            <p:ph type="dt" sz="half" idx="10"/>
          </p:nvPr>
        </p:nvSpPr>
        <p:spPr/>
        <p:txBody>
          <a:bodyPr/>
          <a:lstStyle/>
          <a:p>
            <a:fld id="{4EB27A2C-E1E9-4814-9A1F-805D72C2EBC4}" type="datetime1">
              <a:rPr lang="vi-VN" smtClean="0"/>
              <a:t>04/01/2021</a:t>
            </a:fld>
            <a:endParaRPr lang="en-US"/>
          </a:p>
        </p:txBody>
      </p:sp>
      <p:sp>
        <p:nvSpPr>
          <p:cNvPr id="11" name="Chỗ dành sẵn cho Số hiệu Bản chiếu 10">
            <a:extLst>
              <a:ext uri="{FF2B5EF4-FFF2-40B4-BE49-F238E27FC236}">
                <a16:creationId xmlns:a16="http://schemas.microsoft.com/office/drawing/2014/main" id="{6474EE45-7D3C-4CD4-9EDD-E008CF1F32DC}"/>
              </a:ext>
            </a:extLst>
          </p:cNvPr>
          <p:cNvSpPr>
            <a:spLocks noGrp="1"/>
          </p:cNvSpPr>
          <p:nvPr>
            <p:ph type="sldNum" sz="quarter" idx="12"/>
          </p:nvPr>
        </p:nvSpPr>
        <p:spPr/>
        <p:txBody>
          <a:bodyPr/>
          <a:lstStyle/>
          <a:p>
            <a:fld id="{796B6B1B-CD97-412B-A8B6-A4AEE95B13DD}" type="slidenum">
              <a:rPr lang="en-US" smtClean="0"/>
              <a:t>123</a:t>
            </a:fld>
            <a:endParaRPr lang="en-US"/>
          </a:p>
        </p:txBody>
      </p:sp>
    </p:spTree>
    <p:extLst>
      <p:ext uri="{BB962C8B-B14F-4D97-AF65-F5344CB8AC3E}">
        <p14:creationId xmlns:p14="http://schemas.microsoft.com/office/powerpoint/2010/main" val="37266251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450" decel="100000" fill="hold"/>
                                        <p:tgtEl>
                                          <p:spTgt spid="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450" decel="100000" fill="hold"/>
                                        <p:tgtEl>
                                          <p:spTgt spid="3"/>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450" decel="100000" fill="hold"/>
                                        <p:tgtEl>
                                          <p:spTgt spid="8"/>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par>
                          <p:cTn id="23" fill="hold" nodeType="afterGroup">
                            <p:stCondLst>
                              <p:cond delay="500"/>
                            </p:stCondLst>
                            <p:childTnLst>
                              <p:par>
                                <p:cTn id="24" presetID="47"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ppt_x</p:attrName>
                                        </p:attrNameLst>
                                      </p:cBhvr>
                                      <p:tavLst>
                                        <p:tav tm="0">
                                          <p:val>
                                            <p:strVal val="#ppt_x"/>
                                          </p:val>
                                        </p:tav>
                                        <p:tav tm="100000">
                                          <p:val>
                                            <p:strVal val="#ppt_x"/>
                                          </p:val>
                                        </p:tav>
                                      </p:tavLst>
                                    </p:anim>
                                    <p:anim calcmode="lin" valueType="num">
                                      <p:cBhvr>
                                        <p:cTn id="28" dur="500" fill="hold"/>
                                        <p:tgtEl>
                                          <p:spTgt spid="7"/>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1000"/>
                            </p:stCondLst>
                            <p:childTnLst>
                              <p:par>
                                <p:cTn id="30" presetID="47" presetClass="entr" presetSubtype="0"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anim calcmode="lin" valueType="num">
                                      <p:cBhvr>
                                        <p:cTn id="33" dur="500" fill="hold"/>
                                        <p:tgtEl>
                                          <p:spTgt spid="61"/>
                                        </p:tgtEl>
                                        <p:attrNameLst>
                                          <p:attrName>ppt_x</p:attrName>
                                        </p:attrNameLst>
                                      </p:cBhvr>
                                      <p:tavLst>
                                        <p:tav tm="0">
                                          <p:val>
                                            <p:strVal val="#ppt_x"/>
                                          </p:val>
                                        </p:tav>
                                        <p:tav tm="100000">
                                          <p:val>
                                            <p:strVal val="#ppt_x"/>
                                          </p:val>
                                        </p:tav>
                                      </p:tavLst>
                                    </p:anim>
                                    <p:anim calcmode="lin" valueType="num">
                                      <p:cBhvr>
                                        <p:cTn id="34" dur="500" fill="hold"/>
                                        <p:tgtEl>
                                          <p:spTgt spid="61"/>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1500"/>
                            </p:stCondLst>
                            <p:childTnLst>
                              <p:par>
                                <p:cTn id="36" presetID="47" presetClass="entr" presetSubtype="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anim calcmode="lin" valueType="num">
                                      <p:cBhvr>
                                        <p:cTn id="39" dur="500" fill="hold"/>
                                        <p:tgtEl>
                                          <p:spTgt spid="60"/>
                                        </p:tgtEl>
                                        <p:attrNameLst>
                                          <p:attrName>ppt_x</p:attrName>
                                        </p:attrNameLst>
                                      </p:cBhvr>
                                      <p:tavLst>
                                        <p:tav tm="0">
                                          <p:val>
                                            <p:strVal val="#ppt_x"/>
                                          </p:val>
                                        </p:tav>
                                        <p:tav tm="100000">
                                          <p:val>
                                            <p:strVal val="#ppt_x"/>
                                          </p:val>
                                        </p:tav>
                                      </p:tavLst>
                                    </p:anim>
                                    <p:anim calcmode="lin" valueType="num">
                                      <p:cBhvr>
                                        <p:cTn id="40" dur="500" fill="hold"/>
                                        <p:tgtEl>
                                          <p:spTgt spid="60"/>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2000"/>
                            </p:stCondLst>
                            <p:childTnLst>
                              <p:par>
                                <p:cTn id="42" presetID="47"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anim calcmode="lin" valueType="num">
                                      <p:cBhvr>
                                        <p:cTn id="45" dur="500" fill="hold"/>
                                        <p:tgtEl>
                                          <p:spTgt spid="59"/>
                                        </p:tgtEl>
                                        <p:attrNameLst>
                                          <p:attrName>ppt_x</p:attrName>
                                        </p:attrNameLst>
                                      </p:cBhvr>
                                      <p:tavLst>
                                        <p:tav tm="0">
                                          <p:val>
                                            <p:strVal val="#ppt_x"/>
                                          </p:val>
                                        </p:tav>
                                        <p:tav tm="100000">
                                          <p:val>
                                            <p:strVal val="#ppt_x"/>
                                          </p:val>
                                        </p:tav>
                                      </p:tavLst>
                                    </p:anim>
                                    <p:anim calcmode="lin" valueType="num">
                                      <p:cBhvr>
                                        <p:cTn id="46"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par>
                          <p:cTn id="74" fill="hold" nodeType="afterGroup">
                            <p:stCondLst>
                              <p:cond delay="500"/>
                            </p:stCondLst>
                            <p:childTnLst>
                              <p:par>
                                <p:cTn id="75" presetID="10" presetClass="exit" presetSubtype="0" fill="hold" grpId="1" nodeType="afterEffect">
                                  <p:stCondLst>
                                    <p:cond delay="0"/>
                                  </p:stCondLst>
                                  <p:childTnLst>
                                    <p:animEffect transition="out" filter="fade">
                                      <p:cBhvr>
                                        <p:cTn id="76" dur="500"/>
                                        <p:tgtEl>
                                          <p:spTgt spid="61"/>
                                        </p:tgtEl>
                                      </p:cBhvr>
                                    </p:animEffect>
                                    <p:set>
                                      <p:cBhvr>
                                        <p:cTn id="77" dur="1" fill="hold">
                                          <p:stCondLst>
                                            <p:cond delay="499"/>
                                          </p:stCondLst>
                                        </p:cTn>
                                        <p:tgtEl>
                                          <p:spTgt spid="6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0"/>
                                        </p:tgtEl>
                                      </p:cBhvr>
                                    </p:animEffect>
                                    <p:set>
                                      <p:cBhvr>
                                        <p:cTn id="80" dur="1" fill="hold">
                                          <p:stCondLst>
                                            <p:cond delay="499"/>
                                          </p:stCondLst>
                                        </p:cTn>
                                        <p:tgtEl>
                                          <p:spTgt spid="6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xit" presetSubtype="0" fill="hold" grpId="1" nodeType="clickEffect">
                                  <p:stCondLst>
                                    <p:cond delay="0"/>
                                  </p:stCondLst>
                                  <p:childTnLst>
                                    <p:animEffect transition="out" filter="fade">
                                      <p:cBhvr>
                                        <p:cTn id="87" dur="500"/>
                                        <p:tgtEl>
                                          <p:spTgt spid="74"/>
                                        </p:tgtEl>
                                      </p:cBhvr>
                                    </p:animEffect>
                                    <p:set>
                                      <p:cBhvr>
                                        <p:cTn id="88" dur="1" fill="hold">
                                          <p:stCondLst>
                                            <p:cond delay="499"/>
                                          </p:stCondLst>
                                        </p:cTn>
                                        <p:tgtEl>
                                          <p:spTgt spid="74"/>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childTnLst>
                                </p:cTn>
                              </p:par>
                              <p:par>
                                <p:cTn id="92" presetID="64" presetClass="path" presetSubtype="0" accel="50000" decel="50000" fill="hold" nodeType="withEffect">
                                  <p:stCondLst>
                                    <p:cond delay="0"/>
                                  </p:stCondLst>
                                  <p:childTnLst>
                                    <p:animMotion origin="layout" path="M 5E-6 2.96296E-6 L 5E-6 -0.24977 " pathEditMode="relative" rAng="0" ptsTypes="AA">
                                      <p:cBhvr>
                                        <p:cTn id="93" dur="500" fill="hold"/>
                                        <p:tgtEl>
                                          <p:spTgt spid="10"/>
                                        </p:tgtEl>
                                        <p:attrNameLst>
                                          <p:attrName>ppt_x</p:attrName>
                                          <p:attrName>ppt_y</p:attrName>
                                        </p:attrNameLst>
                                      </p:cBhvr>
                                      <p:rCtr x="0" y="-12500"/>
                                    </p:animMotion>
                                  </p:childTnLst>
                                </p:cTn>
                              </p:par>
                            </p:childTnLst>
                          </p:cTn>
                        </p:par>
                        <p:par>
                          <p:cTn id="94" fill="hold" nodeType="afterGroup">
                            <p:stCondLst>
                              <p:cond delay="500"/>
                            </p:stCondLst>
                            <p:childTnLst>
                              <p:par>
                                <p:cTn id="95" presetID="63" presetClass="path" presetSubtype="0" accel="50000" decel="50000" fill="hold" nodeType="afterEffect">
                                  <p:stCondLst>
                                    <p:cond delay="0"/>
                                  </p:stCondLst>
                                  <p:childTnLst>
                                    <p:animMotion origin="layout" path="M 5E-6 -0.24977 L 0.21237 -0.24468 " pathEditMode="relative" rAng="0" ptsTypes="AA">
                                      <p:cBhvr>
                                        <p:cTn id="96" dur="500" fill="hold"/>
                                        <p:tgtEl>
                                          <p:spTgt spid="10"/>
                                        </p:tgtEl>
                                        <p:attrNameLst>
                                          <p:attrName>ppt_x</p:attrName>
                                          <p:attrName>ppt_y</p:attrName>
                                        </p:attrNameLst>
                                      </p:cBhvr>
                                      <p:rCtr x="10612" y="255"/>
                                    </p:animMotion>
                                  </p:childTnLst>
                                </p:cTn>
                              </p:par>
                            </p:childTnLst>
                          </p:cTn>
                        </p:par>
                        <p:par>
                          <p:cTn id="97" fill="hold" nodeType="afterGroup">
                            <p:stCondLst>
                              <p:cond delay="1000"/>
                            </p:stCondLst>
                            <p:childTnLst>
                              <p:par>
                                <p:cTn id="98" presetID="42" presetClass="path" presetSubtype="0" accel="50000" decel="50000" fill="hold" nodeType="afterEffect">
                                  <p:stCondLst>
                                    <p:cond delay="0"/>
                                  </p:stCondLst>
                                  <p:childTnLst>
                                    <p:animMotion origin="layout" path="M 0.21237 -0.24468 L 0.21237 0.06088 " pathEditMode="relative" rAng="0" ptsTypes="AA">
                                      <p:cBhvr>
                                        <p:cTn id="99" dur="500" fill="hold"/>
                                        <p:tgtEl>
                                          <p:spTgt spid="10"/>
                                        </p:tgtEl>
                                        <p:attrNameLst>
                                          <p:attrName>ppt_x</p:attrName>
                                          <p:attrName>ppt_y</p:attrName>
                                        </p:attrNameLst>
                                      </p:cBhvr>
                                      <p:rCtr x="0" y="15278"/>
                                    </p:animMotion>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fade">
                                      <p:cBhvr>
                                        <p:cTn id="104" dur="500"/>
                                        <p:tgtEl>
                                          <p:spTgt spid="7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par>
                                <p:cTn id="108" presetID="64" presetClass="path" presetSubtype="0" accel="50000" decel="50000" fill="hold" grpId="1" nodeType="withEffect">
                                  <p:stCondLst>
                                    <p:cond delay="0"/>
                                  </p:stCondLst>
                                  <p:childTnLst>
                                    <p:animMotion origin="layout" path="M 5E-6 0.01111 L 5E-6 -0.36065 " pathEditMode="relative" rAng="0" ptsTypes="AA">
                                      <p:cBhvr>
                                        <p:cTn id="109" dur="500" fill="hold"/>
                                        <p:tgtEl>
                                          <p:spTgt spid="7"/>
                                        </p:tgtEl>
                                        <p:attrNameLst>
                                          <p:attrName>ppt_x</p:attrName>
                                          <p:attrName>ppt_y</p:attrName>
                                        </p:attrNameLst>
                                      </p:cBhvr>
                                      <p:rCtr x="0" y="-18588"/>
                                    </p:animMotion>
                                  </p:childTnLst>
                                </p:cTn>
                              </p:par>
                            </p:childTnLst>
                          </p:cTn>
                        </p:par>
                        <p:par>
                          <p:cTn id="110" fill="hold" nodeType="afterGroup">
                            <p:stCondLst>
                              <p:cond delay="500"/>
                            </p:stCondLst>
                            <p:childTnLst>
                              <p:par>
                                <p:cTn id="111" presetID="63" presetClass="path" presetSubtype="0" accel="50000" decel="50000" fill="hold" grpId="2" nodeType="afterEffect">
                                  <p:stCondLst>
                                    <p:cond delay="0"/>
                                  </p:stCondLst>
                                  <p:childTnLst>
                                    <p:animMotion origin="layout" path="M 5E-6 -0.36065 L 0.41836 -0.35232 " pathEditMode="relative" rAng="0" ptsTypes="AA">
                                      <p:cBhvr>
                                        <p:cTn id="112" dur="500" fill="hold"/>
                                        <p:tgtEl>
                                          <p:spTgt spid="7"/>
                                        </p:tgtEl>
                                        <p:attrNameLst>
                                          <p:attrName>ppt_x</p:attrName>
                                          <p:attrName>ppt_y</p:attrName>
                                        </p:attrNameLst>
                                      </p:cBhvr>
                                      <p:rCtr x="20911" y="417"/>
                                    </p:animMotion>
                                  </p:childTnLst>
                                </p:cTn>
                              </p:par>
                            </p:childTnLst>
                          </p:cTn>
                        </p:par>
                        <p:par>
                          <p:cTn id="113" fill="hold" nodeType="afterGroup">
                            <p:stCondLst>
                              <p:cond delay="1000"/>
                            </p:stCondLst>
                            <p:childTnLst>
                              <p:par>
                                <p:cTn id="114" presetID="42" presetClass="path" presetSubtype="0" accel="50000" decel="50000" fill="hold" grpId="3" nodeType="afterEffect">
                                  <p:stCondLst>
                                    <p:cond delay="0"/>
                                  </p:stCondLst>
                                  <p:childTnLst>
                                    <p:animMotion origin="layout" path="M 0.41836 -0.35232 L 0.41836 0.00903 " pathEditMode="relative" rAng="0" ptsTypes="AA">
                                      <p:cBhvr>
                                        <p:cTn id="115" dur="500" fill="hold"/>
                                        <p:tgtEl>
                                          <p:spTgt spid="7"/>
                                        </p:tgtEl>
                                        <p:attrNameLst>
                                          <p:attrName>ppt_x</p:attrName>
                                          <p:attrName>ppt_y</p:attrName>
                                        </p:attrNameLst>
                                      </p:cBhvr>
                                      <p:rCtr x="0" y="18056"/>
                                    </p:animMotion>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fade">
                                      <p:cBhvr>
                                        <p:cTn id="120" dur="500"/>
                                        <p:tgtEl>
                                          <p:spTgt spid="7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fade">
                                      <p:cBhvr>
                                        <p:cTn id="123" dur="500"/>
                                        <p:tgtEl>
                                          <p:spTgt spid="69"/>
                                        </p:tgtEl>
                                      </p:cBhvr>
                                    </p:animEffect>
                                  </p:childTnLst>
                                </p:cTn>
                              </p:par>
                              <p:par>
                                <p:cTn id="124" presetID="64" presetClass="path" presetSubtype="0" accel="50000" decel="50000" fill="hold" nodeType="withEffect">
                                  <p:stCondLst>
                                    <p:cond delay="0"/>
                                  </p:stCondLst>
                                  <p:childTnLst>
                                    <p:animMotion origin="layout" path="M 0.21237 0.06065 L 0.21237 -0.24468 " pathEditMode="relative" rAng="0" ptsTypes="AA">
                                      <p:cBhvr>
                                        <p:cTn id="125" dur="500" fill="hold"/>
                                        <p:tgtEl>
                                          <p:spTgt spid="10"/>
                                        </p:tgtEl>
                                        <p:attrNameLst>
                                          <p:attrName>ppt_x</p:attrName>
                                          <p:attrName>ppt_y</p:attrName>
                                        </p:attrNameLst>
                                      </p:cBhvr>
                                      <p:rCtr x="0" y="-15278"/>
                                    </p:animMotion>
                                  </p:childTnLst>
                                </p:cTn>
                              </p:par>
                            </p:childTnLst>
                          </p:cTn>
                        </p:par>
                        <p:par>
                          <p:cTn id="126" fill="hold" nodeType="afterGroup">
                            <p:stCondLst>
                              <p:cond delay="500"/>
                            </p:stCondLst>
                            <p:childTnLst>
                              <p:par>
                                <p:cTn id="127" presetID="63" presetClass="path" presetSubtype="0" accel="50000" decel="50000" fill="hold" nodeType="afterEffect">
                                  <p:stCondLst>
                                    <p:cond delay="0"/>
                                  </p:stCondLst>
                                  <p:childTnLst>
                                    <p:animMotion origin="layout" path="M 0.21237 -0.24468 L 0.41836 -0.24121 " pathEditMode="relative" rAng="0" ptsTypes="AA">
                                      <p:cBhvr>
                                        <p:cTn id="128" dur="500" fill="hold"/>
                                        <p:tgtEl>
                                          <p:spTgt spid="10"/>
                                        </p:tgtEl>
                                        <p:attrNameLst>
                                          <p:attrName>ppt_x</p:attrName>
                                          <p:attrName>ppt_y</p:attrName>
                                        </p:attrNameLst>
                                      </p:cBhvr>
                                      <p:rCtr x="10299" y="162"/>
                                    </p:animMotion>
                                  </p:childTnLst>
                                </p:cTn>
                              </p:par>
                            </p:childTnLst>
                          </p:cTn>
                        </p:par>
                        <p:par>
                          <p:cTn id="129" fill="hold" nodeType="afterGroup">
                            <p:stCondLst>
                              <p:cond delay="1000"/>
                            </p:stCondLst>
                            <p:childTnLst>
                              <p:par>
                                <p:cTn id="130" presetID="42" presetClass="path" presetSubtype="0" accel="50000" decel="50000" fill="hold" nodeType="afterEffect">
                                  <p:stCondLst>
                                    <p:cond delay="0"/>
                                  </p:stCondLst>
                                  <p:childTnLst>
                                    <p:animMotion origin="layout" path="M 0.41836 -0.18681 L 0.41836 0.01018 " pathEditMode="relative" rAng="0" ptsTypes="AA">
                                      <p:cBhvr>
                                        <p:cTn id="131" dur="500" fill="hold"/>
                                        <p:tgtEl>
                                          <p:spTgt spid="10"/>
                                        </p:tgtEl>
                                        <p:attrNameLst>
                                          <p:attrName>ppt_x</p:attrName>
                                          <p:attrName>ppt_y</p:attrName>
                                        </p:attrNameLst>
                                      </p:cBhvr>
                                      <p:rCtr x="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59" grpId="0" animBg="1"/>
      <p:bldP spid="59" grpId="1" animBg="1"/>
      <p:bldP spid="60" grpId="0" animBg="1"/>
      <p:bldP spid="60" grpId="1" animBg="1"/>
      <p:bldP spid="61" grpId="0" animBg="1"/>
      <p:bldP spid="61" grpId="1" animBg="1"/>
      <p:bldP spid="7" grpId="0" animBg="1"/>
      <p:bldP spid="7" grpId="1" animBg="1"/>
      <p:bldP spid="7" grpId="2" animBg="1"/>
      <p:bldP spid="7" grpId="3" animBg="1"/>
      <p:bldP spid="67" grpId="0" animBg="1"/>
      <p:bldP spid="68" grpId="0" animBg="1"/>
      <p:bldP spid="69" grpId="0" animBg="1"/>
      <p:bldP spid="70" grpId="0" animBg="1"/>
      <p:bldP spid="71" grpId="0" animBg="1"/>
      <p:bldP spid="72" grpId="0" animBg="1"/>
      <p:bldP spid="73" grpId="0" animBg="1"/>
      <p:bldP spid="74" grpId="0" animBg="1"/>
      <p:bldP spid="74"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vi-VN" b="1" noProof="1"/>
              <a:t>Mô tả bài toán</a:t>
            </a:r>
          </a:p>
          <a:p>
            <a:pPr lvl="1"/>
            <a:r>
              <a:rPr lang="vi-VN" noProof="1"/>
              <a:t>Cho bàn cờ vua kích thước 8x8</a:t>
            </a:r>
          </a:p>
          <a:p>
            <a:pPr lvl="1"/>
            <a:r>
              <a:rPr lang="vi-VN" noProof="1"/>
              <a:t>Hãy đặt 8 hoàng hậu lên bàn cờ này sao cho không có hoàng hậu nào “ăn” nhau:</a:t>
            </a:r>
          </a:p>
          <a:p>
            <a:pPr lvl="2"/>
            <a:r>
              <a:rPr lang="vi-VN" sz="2400" noProof="1"/>
              <a:t>Không nằm trên cùng dòng, cùng cột</a:t>
            </a:r>
          </a:p>
          <a:p>
            <a:pPr lvl="2"/>
            <a:r>
              <a:rPr lang="vi-VN" sz="2400" noProof="1"/>
              <a:t>Không nằm trên cùng đường chéo xuôi, ngược.</a:t>
            </a:r>
          </a:p>
        </p:txBody>
      </p:sp>
      <p:sp>
        <p:nvSpPr>
          <p:cNvPr id="64514" name="Title 3"/>
          <p:cNvSpPr>
            <a:spLocks noGrp="1"/>
          </p:cNvSpPr>
          <p:nvPr>
            <p:ph type="title"/>
          </p:nvPr>
        </p:nvSpPr>
        <p:spPr/>
        <p:txBody>
          <a:bodyPr/>
          <a:lstStyle/>
          <a:p>
            <a:r>
              <a:rPr lang="vi-VN" altLang="en-US" noProof="1"/>
              <a:t>Tám hậu</a:t>
            </a:r>
          </a:p>
        </p:txBody>
      </p:sp>
      <p:sp>
        <p:nvSpPr>
          <p:cNvPr id="2" name="Chỗ dành sẵn cho Ngày tháng 1">
            <a:extLst>
              <a:ext uri="{FF2B5EF4-FFF2-40B4-BE49-F238E27FC236}">
                <a16:creationId xmlns:a16="http://schemas.microsoft.com/office/drawing/2014/main" id="{84CAE0F0-F3C0-4128-A9C4-E630849824EB}"/>
              </a:ext>
            </a:extLst>
          </p:cNvPr>
          <p:cNvSpPr>
            <a:spLocks noGrp="1"/>
          </p:cNvSpPr>
          <p:nvPr>
            <p:ph type="dt" sz="half" idx="10"/>
          </p:nvPr>
        </p:nvSpPr>
        <p:spPr/>
        <p:txBody>
          <a:bodyPr/>
          <a:lstStyle/>
          <a:p>
            <a:fld id="{EBE49C91-9D96-48A3-AFE5-EA2970D4D2DF}"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5D17F4C1-F076-483E-B263-88E6D767E29B}"/>
              </a:ext>
            </a:extLst>
          </p:cNvPr>
          <p:cNvSpPr>
            <a:spLocks noGrp="1"/>
          </p:cNvSpPr>
          <p:nvPr>
            <p:ph type="sldNum" sz="quarter" idx="12"/>
          </p:nvPr>
        </p:nvSpPr>
        <p:spPr/>
        <p:txBody>
          <a:bodyPr/>
          <a:lstStyle/>
          <a:p>
            <a:fld id="{796B6B1B-CD97-412B-A8B6-A4AEE95B13DD}" type="slidenum">
              <a:rPr lang="vi-VN" noProof="1" smtClean="0"/>
              <a:t>124</a:t>
            </a:fld>
            <a:endParaRPr lang="vi-VN" noProof="1"/>
          </a:p>
        </p:txBody>
      </p:sp>
    </p:spTree>
    <p:extLst>
      <p:ext uri="{BB962C8B-B14F-4D97-AF65-F5344CB8AC3E}">
        <p14:creationId xmlns:p14="http://schemas.microsoft.com/office/powerpoint/2010/main" val="287103240"/>
      </p:ext>
    </p:extLst>
  </p:cSld>
  <p:clrMapOvr>
    <a:masterClrMapping/>
  </p:clrMapOvr>
  <p:transition spd="slow">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Tám hậu – Các dòng</a:t>
            </a:r>
          </a:p>
        </p:txBody>
      </p:sp>
      <p:grpSp>
        <p:nvGrpSpPr>
          <p:cNvPr id="66564" name="Group 158"/>
          <p:cNvGrpSpPr>
            <a:grpSpLocks/>
          </p:cNvGrpSpPr>
          <p:nvPr/>
        </p:nvGrpSpPr>
        <p:grpSpPr bwMode="auto">
          <a:xfrm>
            <a:off x="3352800" y="1676400"/>
            <a:ext cx="4419600" cy="4419600"/>
            <a:chOff x="1828800" y="1676400"/>
            <a:chExt cx="4419600" cy="4419600"/>
          </a:xfrm>
        </p:grpSpPr>
        <p:sp>
          <p:nvSpPr>
            <p:cNvPr id="144" name="Rectangle 143"/>
            <p:cNvSpPr/>
            <p:nvPr/>
          </p:nvSpPr>
          <p:spPr>
            <a:xfrm>
              <a:off x="1828800" y="1676400"/>
              <a:ext cx="4419600" cy="44196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69" name="Rectangle 68"/>
            <p:cNvSpPr/>
            <p:nvPr/>
          </p:nvSpPr>
          <p:spPr>
            <a:xfrm>
              <a:off x="19050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0" name="Rectangle 69"/>
            <p:cNvSpPr/>
            <p:nvPr/>
          </p:nvSpPr>
          <p:spPr>
            <a:xfrm>
              <a:off x="24384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1" name="Rectangle 70"/>
            <p:cNvSpPr/>
            <p:nvPr/>
          </p:nvSpPr>
          <p:spPr>
            <a:xfrm>
              <a:off x="29718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2" name="Rectangle 71"/>
            <p:cNvSpPr/>
            <p:nvPr/>
          </p:nvSpPr>
          <p:spPr>
            <a:xfrm>
              <a:off x="35052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5" name="Rectangle 74"/>
            <p:cNvSpPr/>
            <p:nvPr/>
          </p:nvSpPr>
          <p:spPr>
            <a:xfrm>
              <a:off x="40386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6" name="Rectangle 75"/>
            <p:cNvSpPr/>
            <p:nvPr/>
          </p:nvSpPr>
          <p:spPr>
            <a:xfrm>
              <a:off x="45720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7" name="Rectangle 76"/>
            <p:cNvSpPr/>
            <p:nvPr/>
          </p:nvSpPr>
          <p:spPr>
            <a:xfrm>
              <a:off x="51054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8" name="Rectangle 77"/>
            <p:cNvSpPr/>
            <p:nvPr/>
          </p:nvSpPr>
          <p:spPr>
            <a:xfrm>
              <a:off x="56388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9" name="Rectangle 78"/>
            <p:cNvSpPr/>
            <p:nvPr/>
          </p:nvSpPr>
          <p:spPr>
            <a:xfrm>
              <a:off x="56388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0" name="Rectangle 79"/>
            <p:cNvSpPr/>
            <p:nvPr/>
          </p:nvSpPr>
          <p:spPr>
            <a:xfrm>
              <a:off x="19050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1" name="Rectangle 80"/>
            <p:cNvSpPr/>
            <p:nvPr/>
          </p:nvSpPr>
          <p:spPr>
            <a:xfrm>
              <a:off x="24384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2" name="Rectangle 81"/>
            <p:cNvSpPr/>
            <p:nvPr/>
          </p:nvSpPr>
          <p:spPr>
            <a:xfrm>
              <a:off x="29718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3" name="Rectangle 82"/>
            <p:cNvSpPr/>
            <p:nvPr/>
          </p:nvSpPr>
          <p:spPr>
            <a:xfrm>
              <a:off x="35052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4" name="Rectangle 83"/>
            <p:cNvSpPr/>
            <p:nvPr/>
          </p:nvSpPr>
          <p:spPr>
            <a:xfrm>
              <a:off x="40386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5" name="Rectangle 84"/>
            <p:cNvSpPr/>
            <p:nvPr/>
          </p:nvSpPr>
          <p:spPr>
            <a:xfrm>
              <a:off x="45720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6" name="Rectangle 85"/>
            <p:cNvSpPr/>
            <p:nvPr/>
          </p:nvSpPr>
          <p:spPr>
            <a:xfrm>
              <a:off x="51054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7" name="Rectangle 86"/>
            <p:cNvSpPr/>
            <p:nvPr/>
          </p:nvSpPr>
          <p:spPr>
            <a:xfrm>
              <a:off x="19050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8" name="Rectangle 87"/>
            <p:cNvSpPr/>
            <p:nvPr/>
          </p:nvSpPr>
          <p:spPr>
            <a:xfrm>
              <a:off x="24384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9" name="Rectangle 88"/>
            <p:cNvSpPr/>
            <p:nvPr/>
          </p:nvSpPr>
          <p:spPr>
            <a:xfrm>
              <a:off x="29718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0" name="Rectangle 89"/>
            <p:cNvSpPr/>
            <p:nvPr/>
          </p:nvSpPr>
          <p:spPr>
            <a:xfrm>
              <a:off x="35052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1" name="Rectangle 90"/>
            <p:cNvSpPr/>
            <p:nvPr/>
          </p:nvSpPr>
          <p:spPr>
            <a:xfrm>
              <a:off x="40386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2" name="Rectangle 91"/>
            <p:cNvSpPr/>
            <p:nvPr/>
          </p:nvSpPr>
          <p:spPr>
            <a:xfrm>
              <a:off x="45720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3" name="Rectangle 92"/>
            <p:cNvSpPr/>
            <p:nvPr/>
          </p:nvSpPr>
          <p:spPr>
            <a:xfrm>
              <a:off x="51054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4" name="Rectangle 93"/>
            <p:cNvSpPr/>
            <p:nvPr/>
          </p:nvSpPr>
          <p:spPr>
            <a:xfrm>
              <a:off x="56388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5" name="Rectangle 94"/>
            <p:cNvSpPr/>
            <p:nvPr/>
          </p:nvSpPr>
          <p:spPr>
            <a:xfrm>
              <a:off x="19050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6" name="Rectangle 95"/>
            <p:cNvSpPr/>
            <p:nvPr/>
          </p:nvSpPr>
          <p:spPr>
            <a:xfrm>
              <a:off x="24384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7" name="Rectangle 96"/>
            <p:cNvSpPr/>
            <p:nvPr/>
          </p:nvSpPr>
          <p:spPr>
            <a:xfrm>
              <a:off x="29718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8" name="Rectangle 97"/>
            <p:cNvSpPr/>
            <p:nvPr/>
          </p:nvSpPr>
          <p:spPr>
            <a:xfrm>
              <a:off x="35052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9" name="Rectangle 98"/>
            <p:cNvSpPr/>
            <p:nvPr/>
          </p:nvSpPr>
          <p:spPr>
            <a:xfrm>
              <a:off x="40386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0" name="Rectangle 99"/>
            <p:cNvSpPr/>
            <p:nvPr/>
          </p:nvSpPr>
          <p:spPr>
            <a:xfrm>
              <a:off x="45720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1" name="Rectangle 100"/>
            <p:cNvSpPr/>
            <p:nvPr/>
          </p:nvSpPr>
          <p:spPr>
            <a:xfrm>
              <a:off x="51054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2" name="Rectangle 101"/>
            <p:cNvSpPr/>
            <p:nvPr/>
          </p:nvSpPr>
          <p:spPr>
            <a:xfrm>
              <a:off x="56388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3" name="Rectangle 102"/>
            <p:cNvSpPr/>
            <p:nvPr/>
          </p:nvSpPr>
          <p:spPr>
            <a:xfrm>
              <a:off x="56388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4" name="Rectangle 103"/>
            <p:cNvSpPr/>
            <p:nvPr/>
          </p:nvSpPr>
          <p:spPr>
            <a:xfrm>
              <a:off x="19050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5" name="Rectangle 104"/>
            <p:cNvSpPr/>
            <p:nvPr/>
          </p:nvSpPr>
          <p:spPr>
            <a:xfrm>
              <a:off x="24384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6" name="Rectangle 105"/>
            <p:cNvSpPr/>
            <p:nvPr/>
          </p:nvSpPr>
          <p:spPr>
            <a:xfrm>
              <a:off x="29718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7" name="Rectangle 106"/>
            <p:cNvSpPr/>
            <p:nvPr/>
          </p:nvSpPr>
          <p:spPr>
            <a:xfrm>
              <a:off x="35052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8" name="Rectangle 107"/>
            <p:cNvSpPr/>
            <p:nvPr/>
          </p:nvSpPr>
          <p:spPr>
            <a:xfrm>
              <a:off x="40386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9" name="Rectangle 108"/>
            <p:cNvSpPr/>
            <p:nvPr/>
          </p:nvSpPr>
          <p:spPr>
            <a:xfrm>
              <a:off x="45720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0" name="Rectangle 109"/>
            <p:cNvSpPr/>
            <p:nvPr/>
          </p:nvSpPr>
          <p:spPr>
            <a:xfrm>
              <a:off x="51054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1" name="Rectangle 110"/>
            <p:cNvSpPr/>
            <p:nvPr/>
          </p:nvSpPr>
          <p:spPr>
            <a:xfrm>
              <a:off x="19050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2" name="Rectangle 111"/>
            <p:cNvSpPr/>
            <p:nvPr/>
          </p:nvSpPr>
          <p:spPr>
            <a:xfrm>
              <a:off x="24384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3" name="Rectangle 112"/>
            <p:cNvSpPr/>
            <p:nvPr/>
          </p:nvSpPr>
          <p:spPr>
            <a:xfrm>
              <a:off x="29718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4" name="Rectangle 113"/>
            <p:cNvSpPr/>
            <p:nvPr/>
          </p:nvSpPr>
          <p:spPr>
            <a:xfrm>
              <a:off x="35052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5" name="Rectangle 114"/>
            <p:cNvSpPr/>
            <p:nvPr/>
          </p:nvSpPr>
          <p:spPr>
            <a:xfrm>
              <a:off x="40386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6" name="Rectangle 115"/>
            <p:cNvSpPr/>
            <p:nvPr/>
          </p:nvSpPr>
          <p:spPr>
            <a:xfrm>
              <a:off x="45720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7" name="Rectangle 116"/>
            <p:cNvSpPr/>
            <p:nvPr/>
          </p:nvSpPr>
          <p:spPr>
            <a:xfrm>
              <a:off x="51054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8" name="Rectangle 117"/>
            <p:cNvSpPr/>
            <p:nvPr/>
          </p:nvSpPr>
          <p:spPr>
            <a:xfrm>
              <a:off x="56388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7" name="Rectangle 126"/>
            <p:cNvSpPr/>
            <p:nvPr/>
          </p:nvSpPr>
          <p:spPr>
            <a:xfrm>
              <a:off x="56388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8" name="Rectangle 127"/>
            <p:cNvSpPr/>
            <p:nvPr/>
          </p:nvSpPr>
          <p:spPr>
            <a:xfrm>
              <a:off x="19050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9" name="Rectangle 128"/>
            <p:cNvSpPr/>
            <p:nvPr/>
          </p:nvSpPr>
          <p:spPr>
            <a:xfrm>
              <a:off x="24384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0" name="Rectangle 129"/>
            <p:cNvSpPr/>
            <p:nvPr/>
          </p:nvSpPr>
          <p:spPr>
            <a:xfrm>
              <a:off x="29718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1" name="Rectangle 130"/>
            <p:cNvSpPr/>
            <p:nvPr/>
          </p:nvSpPr>
          <p:spPr>
            <a:xfrm>
              <a:off x="35052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2" name="Rectangle 131"/>
            <p:cNvSpPr/>
            <p:nvPr/>
          </p:nvSpPr>
          <p:spPr>
            <a:xfrm>
              <a:off x="40386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3" name="Rectangle 132"/>
            <p:cNvSpPr/>
            <p:nvPr/>
          </p:nvSpPr>
          <p:spPr>
            <a:xfrm>
              <a:off x="45720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4" name="Rectangle 133"/>
            <p:cNvSpPr/>
            <p:nvPr/>
          </p:nvSpPr>
          <p:spPr>
            <a:xfrm>
              <a:off x="51054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5" name="Rectangle 134"/>
            <p:cNvSpPr/>
            <p:nvPr/>
          </p:nvSpPr>
          <p:spPr>
            <a:xfrm>
              <a:off x="56388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6" name="Rectangle 135"/>
            <p:cNvSpPr/>
            <p:nvPr/>
          </p:nvSpPr>
          <p:spPr>
            <a:xfrm>
              <a:off x="19050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7" name="Rectangle 136"/>
            <p:cNvSpPr/>
            <p:nvPr/>
          </p:nvSpPr>
          <p:spPr>
            <a:xfrm>
              <a:off x="24384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8" name="Rectangle 137"/>
            <p:cNvSpPr/>
            <p:nvPr/>
          </p:nvSpPr>
          <p:spPr>
            <a:xfrm>
              <a:off x="29718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9" name="Rectangle 138"/>
            <p:cNvSpPr/>
            <p:nvPr/>
          </p:nvSpPr>
          <p:spPr>
            <a:xfrm>
              <a:off x="35052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0" name="Rectangle 139"/>
            <p:cNvSpPr/>
            <p:nvPr/>
          </p:nvSpPr>
          <p:spPr>
            <a:xfrm>
              <a:off x="40386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1" name="Rectangle 140"/>
            <p:cNvSpPr/>
            <p:nvPr/>
          </p:nvSpPr>
          <p:spPr>
            <a:xfrm>
              <a:off x="45720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2" name="Rectangle 141"/>
            <p:cNvSpPr/>
            <p:nvPr/>
          </p:nvSpPr>
          <p:spPr>
            <a:xfrm>
              <a:off x="51054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grpSp>
      <p:cxnSp>
        <p:nvCxnSpPr>
          <p:cNvPr id="147" name="Straight Arrow Connector 146"/>
          <p:cNvCxnSpPr/>
          <p:nvPr/>
        </p:nvCxnSpPr>
        <p:spPr>
          <a:xfrm>
            <a:off x="3124200" y="20288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3124200" y="25622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3124200" y="30956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a:off x="3124200" y="36290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124200" y="41624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3124200" y="46958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3124200" y="52292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3124200" y="5762625"/>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2667000" y="17526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0</a:t>
            </a:r>
          </a:p>
        </p:txBody>
      </p:sp>
      <p:sp>
        <p:nvSpPr>
          <p:cNvPr id="160" name="Rectangle 159"/>
          <p:cNvSpPr/>
          <p:nvPr/>
        </p:nvSpPr>
        <p:spPr>
          <a:xfrm>
            <a:off x="2667000" y="22860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a:t>
            </a:r>
          </a:p>
        </p:txBody>
      </p:sp>
      <p:sp>
        <p:nvSpPr>
          <p:cNvPr id="161" name="Rectangle 160"/>
          <p:cNvSpPr/>
          <p:nvPr/>
        </p:nvSpPr>
        <p:spPr>
          <a:xfrm>
            <a:off x="2667000" y="28194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2</a:t>
            </a:r>
          </a:p>
        </p:txBody>
      </p:sp>
      <p:sp>
        <p:nvSpPr>
          <p:cNvPr id="162" name="Rectangle 161"/>
          <p:cNvSpPr/>
          <p:nvPr/>
        </p:nvSpPr>
        <p:spPr>
          <a:xfrm>
            <a:off x="2667000" y="33528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3</a:t>
            </a:r>
          </a:p>
        </p:txBody>
      </p:sp>
      <p:sp>
        <p:nvSpPr>
          <p:cNvPr id="163" name="Rectangle 162"/>
          <p:cNvSpPr/>
          <p:nvPr/>
        </p:nvSpPr>
        <p:spPr>
          <a:xfrm>
            <a:off x="2667000" y="3886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4</a:t>
            </a:r>
          </a:p>
        </p:txBody>
      </p:sp>
      <p:sp>
        <p:nvSpPr>
          <p:cNvPr id="164" name="Rectangle 163"/>
          <p:cNvSpPr/>
          <p:nvPr/>
        </p:nvSpPr>
        <p:spPr>
          <a:xfrm>
            <a:off x="2667000" y="44196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5</a:t>
            </a:r>
          </a:p>
        </p:txBody>
      </p:sp>
      <p:sp>
        <p:nvSpPr>
          <p:cNvPr id="165" name="Rectangle 164"/>
          <p:cNvSpPr/>
          <p:nvPr/>
        </p:nvSpPr>
        <p:spPr>
          <a:xfrm>
            <a:off x="2667000" y="49530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6</a:t>
            </a:r>
          </a:p>
        </p:txBody>
      </p:sp>
      <p:sp>
        <p:nvSpPr>
          <p:cNvPr id="166" name="Rectangle 165"/>
          <p:cNvSpPr/>
          <p:nvPr/>
        </p:nvSpPr>
        <p:spPr>
          <a:xfrm>
            <a:off x="2667000" y="54864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7</a:t>
            </a:r>
          </a:p>
        </p:txBody>
      </p:sp>
      <p:grpSp>
        <p:nvGrpSpPr>
          <p:cNvPr id="5" name="Group 118"/>
          <p:cNvGrpSpPr>
            <a:grpSpLocks/>
          </p:cNvGrpSpPr>
          <p:nvPr/>
        </p:nvGrpSpPr>
        <p:grpSpPr bwMode="auto">
          <a:xfrm>
            <a:off x="7772400" y="1752600"/>
            <a:ext cx="2470150" cy="1447800"/>
            <a:chOff x="3810000" y="4648200"/>
            <a:chExt cx="2469776" cy="1447800"/>
          </a:xfrm>
        </p:grpSpPr>
        <p:sp>
          <p:nvSpPr>
            <p:cNvPr id="120" name="AutoShape 6"/>
            <p:cNvSpPr>
              <a:spLocks noChangeArrowheads="1"/>
            </p:cNvSpPr>
            <p:nvPr/>
          </p:nvSpPr>
          <p:spPr bwMode="gray">
            <a:xfrm>
              <a:off x="4343319" y="4953000"/>
              <a:ext cx="1371392" cy="838200"/>
            </a:xfrm>
            <a:prstGeom prst="roundRect">
              <a:avLst>
                <a:gd name="adj" fmla="val 0"/>
              </a:avLst>
            </a:prstGeom>
            <a:noFill/>
            <a:ln>
              <a:noFill/>
              <a:prstDash val="sysDash"/>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n đường</a:t>
              </a:r>
            </a:p>
          </p:txBody>
        </p:sp>
        <p:sp>
          <p:nvSpPr>
            <p:cNvPr id="121" name="Explosion 2 120"/>
            <p:cNvSpPr/>
            <p:nvPr/>
          </p:nvSpPr>
          <p:spPr>
            <a:xfrm>
              <a:off x="3810000" y="4648200"/>
              <a:ext cx="2469776" cy="1447800"/>
            </a:xfrm>
            <a:prstGeom prst="irregularSeal2">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sz="2400" b="1">
                <a:latin typeface="+mj-lt"/>
              </a:endParaRPr>
            </a:p>
          </p:txBody>
        </p:sp>
      </p:grpSp>
      <p:sp>
        <p:nvSpPr>
          <p:cNvPr id="2" name="Chỗ dành sẵn cho Ngày tháng 1">
            <a:extLst>
              <a:ext uri="{FF2B5EF4-FFF2-40B4-BE49-F238E27FC236}">
                <a16:creationId xmlns:a16="http://schemas.microsoft.com/office/drawing/2014/main" id="{EF82C9FC-549D-4179-9767-91880A848BC2}"/>
              </a:ext>
            </a:extLst>
          </p:cNvPr>
          <p:cNvSpPr>
            <a:spLocks noGrp="1"/>
          </p:cNvSpPr>
          <p:nvPr>
            <p:ph type="dt" sz="half" idx="10"/>
          </p:nvPr>
        </p:nvSpPr>
        <p:spPr/>
        <p:txBody>
          <a:bodyPr/>
          <a:lstStyle/>
          <a:p>
            <a:fld id="{EF0F0167-A790-4E48-B276-31610B8EC0C6}"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9281F9B9-F80C-4DDC-85B9-0FB0F297A95C}"/>
              </a:ext>
            </a:extLst>
          </p:cNvPr>
          <p:cNvSpPr>
            <a:spLocks noGrp="1"/>
          </p:cNvSpPr>
          <p:nvPr>
            <p:ph type="sldNum" sz="quarter" idx="12"/>
          </p:nvPr>
        </p:nvSpPr>
        <p:spPr/>
        <p:txBody>
          <a:bodyPr/>
          <a:lstStyle/>
          <a:p>
            <a:fld id="{796B6B1B-CD97-412B-A8B6-A4AEE95B13DD}" type="slidenum">
              <a:rPr lang="en-US" smtClean="0"/>
              <a:t>125</a:t>
            </a:fld>
            <a:endParaRPr lang="en-US"/>
          </a:p>
        </p:txBody>
      </p:sp>
    </p:spTree>
    <p:extLst>
      <p:ext uri="{BB962C8B-B14F-4D97-AF65-F5344CB8AC3E}">
        <p14:creationId xmlns:p14="http://schemas.microsoft.com/office/powerpoint/2010/main" val="714209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500"/>
                                        <p:tgtEl>
                                          <p:spTgt spid="147"/>
                                        </p:tgtEl>
                                      </p:cBhvr>
                                    </p:animEffect>
                                  </p:childTnLst>
                                </p:cTn>
                              </p:par>
                              <p:par>
                                <p:cTn id="8" presetID="22" presetClass="entr" presetSubtype="2"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wipe(right)">
                                      <p:cBhvr>
                                        <p:cTn id="10" dur="500"/>
                                        <p:tgtEl>
                                          <p:spTgt spid="149"/>
                                        </p:tgtEl>
                                      </p:cBhvr>
                                    </p:animEffect>
                                  </p:childTnLst>
                                </p:cTn>
                              </p:par>
                              <p:par>
                                <p:cTn id="11" presetID="22" presetClass="entr" presetSubtype="2"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wipe(right)">
                                      <p:cBhvr>
                                        <p:cTn id="13" dur="500"/>
                                        <p:tgtEl>
                                          <p:spTgt spid="150"/>
                                        </p:tgtEl>
                                      </p:cBhvr>
                                    </p:animEffect>
                                  </p:childTnLst>
                                </p:cTn>
                              </p:par>
                              <p:par>
                                <p:cTn id="14" presetID="22" presetClass="entr" presetSubtype="2"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wipe(right)">
                                      <p:cBhvr>
                                        <p:cTn id="16" dur="500"/>
                                        <p:tgtEl>
                                          <p:spTgt spid="151"/>
                                        </p:tgtEl>
                                      </p:cBhvr>
                                    </p:animEffect>
                                  </p:childTnLst>
                                </p:cTn>
                              </p:par>
                              <p:par>
                                <p:cTn id="17" presetID="22" presetClass="entr" presetSubtype="2"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wipe(right)">
                                      <p:cBhvr>
                                        <p:cTn id="19" dur="500"/>
                                        <p:tgtEl>
                                          <p:spTgt spid="152"/>
                                        </p:tgtEl>
                                      </p:cBhvr>
                                    </p:animEffect>
                                  </p:childTnLst>
                                </p:cTn>
                              </p:par>
                              <p:par>
                                <p:cTn id="20" presetID="22" presetClass="entr" presetSubtype="2"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right)">
                                      <p:cBhvr>
                                        <p:cTn id="22" dur="500"/>
                                        <p:tgtEl>
                                          <p:spTgt spid="153"/>
                                        </p:tgtEl>
                                      </p:cBhvr>
                                    </p:animEffect>
                                  </p:childTnLst>
                                </p:cTn>
                              </p:par>
                              <p:par>
                                <p:cTn id="23" presetID="22" presetClass="entr" presetSubtype="2"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wipe(right)">
                                      <p:cBhvr>
                                        <p:cTn id="25" dur="500"/>
                                        <p:tgtEl>
                                          <p:spTgt spid="154"/>
                                        </p:tgtEl>
                                      </p:cBhvr>
                                    </p:animEffect>
                                  </p:childTnLst>
                                </p:cTn>
                              </p:par>
                              <p:par>
                                <p:cTn id="26" presetID="22" presetClass="entr" presetSubtype="2"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wipe(right)">
                                      <p:cBhvr>
                                        <p:cTn id="28" dur="500"/>
                                        <p:tgtEl>
                                          <p:spTgt spid="1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500"/>
                                        <p:tgtEl>
                                          <p:spTgt spid="1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fade">
                                      <p:cBhvr>
                                        <p:cTn id="43" dur="500"/>
                                        <p:tgtEl>
                                          <p:spTgt spid="1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fade">
                                      <p:cBhvr>
                                        <p:cTn id="49" dur="500"/>
                                        <p:tgtEl>
                                          <p:spTgt spid="1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fade">
                                      <p:cBhvr>
                                        <p:cTn id="52" dur="500"/>
                                        <p:tgtEl>
                                          <p:spTgt spid="1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0" grpId="0"/>
      <p:bldP spid="161" grpId="0"/>
      <p:bldP spid="162" grpId="0"/>
      <p:bldP spid="163" grpId="0"/>
      <p:bldP spid="164" grpId="0"/>
      <p:bldP spid="165" grpId="0"/>
      <p:bldP spid="16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a:t>Tám hậu – Các cột</a:t>
            </a:r>
          </a:p>
        </p:txBody>
      </p:sp>
      <p:grpSp>
        <p:nvGrpSpPr>
          <p:cNvPr id="67588" name="Group 158"/>
          <p:cNvGrpSpPr>
            <a:grpSpLocks/>
          </p:cNvGrpSpPr>
          <p:nvPr/>
        </p:nvGrpSpPr>
        <p:grpSpPr bwMode="auto">
          <a:xfrm>
            <a:off x="3343275" y="1905000"/>
            <a:ext cx="4419600" cy="4419600"/>
            <a:chOff x="1828800" y="1676400"/>
            <a:chExt cx="4419600" cy="4419600"/>
          </a:xfrm>
        </p:grpSpPr>
        <p:sp>
          <p:nvSpPr>
            <p:cNvPr id="144" name="Rectangle 143"/>
            <p:cNvSpPr/>
            <p:nvPr/>
          </p:nvSpPr>
          <p:spPr>
            <a:xfrm>
              <a:off x="1828800" y="1676400"/>
              <a:ext cx="4419600" cy="44196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69" name="Rectangle 68"/>
            <p:cNvSpPr/>
            <p:nvPr/>
          </p:nvSpPr>
          <p:spPr>
            <a:xfrm>
              <a:off x="19050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0" name="Rectangle 69"/>
            <p:cNvSpPr/>
            <p:nvPr/>
          </p:nvSpPr>
          <p:spPr>
            <a:xfrm>
              <a:off x="24384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1" name="Rectangle 70"/>
            <p:cNvSpPr/>
            <p:nvPr/>
          </p:nvSpPr>
          <p:spPr>
            <a:xfrm>
              <a:off x="29718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2" name="Rectangle 71"/>
            <p:cNvSpPr/>
            <p:nvPr/>
          </p:nvSpPr>
          <p:spPr>
            <a:xfrm>
              <a:off x="35052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5" name="Rectangle 74"/>
            <p:cNvSpPr/>
            <p:nvPr/>
          </p:nvSpPr>
          <p:spPr>
            <a:xfrm>
              <a:off x="40386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6" name="Rectangle 75"/>
            <p:cNvSpPr/>
            <p:nvPr/>
          </p:nvSpPr>
          <p:spPr>
            <a:xfrm>
              <a:off x="45720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7" name="Rectangle 76"/>
            <p:cNvSpPr/>
            <p:nvPr/>
          </p:nvSpPr>
          <p:spPr>
            <a:xfrm>
              <a:off x="51054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8" name="Rectangle 77"/>
            <p:cNvSpPr/>
            <p:nvPr/>
          </p:nvSpPr>
          <p:spPr>
            <a:xfrm>
              <a:off x="56388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9" name="Rectangle 78"/>
            <p:cNvSpPr/>
            <p:nvPr/>
          </p:nvSpPr>
          <p:spPr>
            <a:xfrm>
              <a:off x="56388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0" name="Rectangle 79"/>
            <p:cNvSpPr/>
            <p:nvPr/>
          </p:nvSpPr>
          <p:spPr>
            <a:xfrm>
              <a:off x="19050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1" name="Rectangle 80"/>
            <p:cNvSpPr/>
            <p:nvPr/>
          </p:nvSpPr>
          <p:spPr>
            <a:xfrm>
              <a:off x="24384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2" name="Rectangle 81"/>
            <p:cNvSpPr/>
            <p:nvPr/>
          </p:nvSpPr>
          <p:spPr>
            <a:xfrm>
              <a:off x="29718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3" name="Rectangle 82"/>
            <p:cNvSpPr/>
            <p:nvPr/>
          </p:nvSpPr>
          <p:spPr>
            <a:xfrm>
              <a:off x="35052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4" name="Rectangle 83"/>
            <p:cNvSpPr/>
            <p:nvPr/>
          </p:nvSpPr>
          <p:spPr>
            <a:xfrm>
              <a:off x="40386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5" name="Rectangle 84"/>
            <p:cNvSpPr/>
            <p:nvPr/>
          </p:nvSpPr>
          <p:spPr>
            <a:xfrm>
              <a:off x="45720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6" name="Rectangle 85"/>
            <p:cNvSpPr/>
            <p:nvPr/>
          </p:nvSpPr>
          <p:spPr>
            <a:xfrm>
              <a:off x="51054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7" name="Rectangle 86"/>
            <p:cNvSpPr/>
            <p:nvPr/>
          </p:nvSpPr>
          <p:spPr>
            <a:xfrm>
              <a:off x="19050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8" name="Rectangle 87"/>
            <p:cNvSpPr/>
            <p:nvPr/>
          </p:nvSpPr>
          <p:spPr>
            <a:xfrm>
              <a:off x="24384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9" name="Rectangle 88"/>
            <p:cNvSpPr/>
            <p:nvPr/>
          </p:nvSpPr>
          <p:spPr>
            <a:xfrm>
              <a:off x="29718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0" name="Rectangle 89"/>
            <p:cNvSpPr/>
            <p:nvPr/>
          </p:nvSpPr>
          <p:spPr>
            <a:xfrm>
              <a:off x="35052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1" name="Rectangle 90"/>
            <p:cNvSpPr/>
            <p:nvPr/>
          </p:nvSpPr>
          <p:spPr>
            <a:xfrm>
              <a:off x="40386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2" name="Rectangle 91"/>
            <p:cNvSpPr/>
            <p:nvPr/>
          </p:nvSpPr>
          <p:spPr>
            <a:xfrm>
              <a:off x="45720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3" name="Rectangle 92"/>
            <p:cNvSpPr/>
            <p:nvPr/>
          </p:nvSpPr>
          <p:spPr>
            <a:xfrm>
              <a:off x="51054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4" name="Rectangle 93"/>
            <p:cNvSpPr/>
            <p:nvPr/>
          </p:nvSpPr>
          <p:spPr>
            <a:xfrm>
              <a:off x="56388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5" name="Rectangle 94"/>
            <p:cNvSpPr/>
            <p:nvPr/>
          </p:nvSpPr>
          <p:spPr>
            <a:xfrm>
              <a:off x="19050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6" name="Rectangle 95"/>
            <p:cNvSpPr/>
            <p:nvPr/>
          </p:nvSpPr>
          <p:spPr>
            <a:xfrm>
              <a:off x="24384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7" name="Rectangle 96"/>
            <p:cNvSpPr/>
            <p:nvPr/>
          </p:nvSpPr>
          <p:spPr>
            <a:xfrm>
              <a:off x="29718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8" name="Rectangle 97"/>
            <p:cNvSpPr/>
            <p:nvPr/>
          </p:nvSpPr>
          <p:spPr>
            <a:xfrm>
              <a:off x="35052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9" name="Rectangle 98"/>
            <p:cNvSpPr/>
            <p:nvPr/>
          </p:nvSpPr>
          <p:spPr>
            <a:xfrm>
              <a:off x="40386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0" name="Rectangle 99"/>
            <p:cNvSpPr/>
            <p:nvPr/>
          </p:nvSpPr>
          <p:spPr>
            <a:xfrm>
              <a:off x="45720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1" name="Rectangle 100"/>
            <p:cNvSpPr/>
            <p:nvPr/>
          </p:nvSpPr>
          <p:spPr>
            <a:xfrm>
              <a:off x="51054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2" name="Rectangle 101"/>
            <p:cNvSpPr/>
            <p:nvPr/>
          </p:nvSpPr>
          <p:spPr>
            <a:xfrm>
              <a:off x="56388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3" name="Rectangle 102"/>
            <p:cNvSpPr/>
            <p:nvPr/>
          </p:nvSpPr>
          <p:spPr>
            <a:xfrm>
              <a:off x="56388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4" name="Rectangle 103"/>
            <p:cNvSpPr/>
            <p:nvPr/>
          </p:nvSpPr>
          <p:spPr>
            <a:xfrm>
              <a:off x="19050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5" name="Rectangle 104"/>
            <p:cNvSpPr/>
            <p:nvPr/>
          </p:nvSpPr>
          <p:spPr>
            <a:xfrm>
              <a:off x="24384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6" name="Rectangle 105"/>
            <p:cNvSpPr/>
            <p:nvPr/>
          </p:nvSpPr>
          <p:spPr>
            <a:xfrm>
              <a:off x="29718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7" name="Rectangle 106"/>
            <p:cNvSpPr/>
            <p:nvPr/>
          </p:nvSpPr>
          <p:spPr>
            <a:xfrm>
              <a:off x="35052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8" name="Rectangle 107"/>
            <p:cNvSpPr/>
            <p:nvPr/>
          </p:nvSpPr>
          <p:spPr>
            <a:xfrm>
              <a:off x="40386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9" name="Rectangle 108"/>
            <p:cNvSpPr/>
            <p:nvPr/>
          </p:nvSpPr>
          <p:spPr>
            <a:xfrm>
              <a:off x="45720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0" name="Rectangle 109"/>
            <p:cNvSpPr/>
            <p:nvPr/>
          </p:nvSpPr>
          <p:spPr>
            <a:xfrm>
              <a:off x="51054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1" name="Rectangle 110"/>
            <p:cNvSpPr/>
            <p:nvPr/>
          </p:nvSpPr>
          <p:spPr>
            <a:xfrm>
              <a:off x="19050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2" name="Rectangle 111"/>
            <p:cNvSpPr/>
            <p:nvPr/>
          </p:nvSpPr>
          <p:spPr>
            <a:xfrm>
              <a:off x="24384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3" name="Rectangle 112"/>
            <p:cNvSpPr/>
            <p:nvPr/>
          </p:nvSpPr>
          <p:spPr>
            <a:xfrm>
              <a:off x="29718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4" name="Rectangle 113"/>
            <p:cNvSpPr/>
            <p:nvPr/>
          </p:nvSpPr>
          <p:spPr>
            <a:xfrm>
              <a:off x="35052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5" name="Rectangle 114"/>
            <p:cNvSpPr/>
            <p:nvPr/>
          </p:nvSpPr>
          <p:spPr>
            <a:xfrm>
              <a:off x="40386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6" name="Rectangle 115"/>
            <p:cNvSpPr/>
            <p:nvPr/>
          </p:nvSpPr>
          <p:spPr>
            <a:xfrm>
              <a:off x="45720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7" name="Rectangle 116"/>
            <p:cNvSpPr/>
            <p:nvPr/>
          </p:nvSpPr>
          <p:spPr>
            <a:xfrm>
              <a:off x="51054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8" name="Rectangle 117"/>
            <p:cNvSpPr/>
            <p:nvPr/>
          </p:nvSpPr>
          <p:spPr>
            <a:xfrm>
              <a:off x="56388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7" name="Rectangle 126"/>
            <p:cNvSpPr/>
            <p:nvPr/>
          </p:nvSpPr>
          <p:spPr>
            <a:xfrm>
              <a:off x="56388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8" name="Rectangle 127"/>
            <p:cNvSpPr/>
            <p:nvPr/>
          </p:nvSpPr>
          <p:spPr>
            <a:xfrm>
              <a:off x="19050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9" name="Rectangle 128"/>
            <p:cNvSpPr/>
            <p:nvPr/>
          </p:nvSpPr>
          <p:spPr>
            <a:xfrm>
              <a:off x="24384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0" name="Rectangle 129"/>
            <p:cNvSpPr/>
            <p:nvPr/>
          </p:nvSpPr>
          <p:spPr>
            <a:xfrm>
              <a:off x="29718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1" name="Rectangle 130"/>
            <p:cNvSpPr/>
            <p:nvPr/>
          </p:nvSpPr>
          <p:spPr>
            <a:xfrm>
              <a:off x="35052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2" name="Rectangle 131"/>
            <p:cNvSpPr/>
            <p:nvPr/>
          </p:nvSpPr>
          <p:spPr>
            <a:xfrm>
              <a:off x="40386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3" name="Rectangle 132"/>
            <p:cNvSpPr/>
            <p:nvPr/>
          </p:nvSpPr>
          <p:spPr>
            <a:xfrm>
              <a:off x="45720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4" name="Rectangle 133"/>
            <p:cNvSpPr/>
            <p:nvPr/>
          </p:nvSpPr>
          <p:spPr>
            <a:xfrm>
              <a:off x="51054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5" name="Rectangle 134"/>
            <p:cNvSpPr/>
            <p:nvPr/>
          </p:nvSpPr>
          <p:spPr>
            <a:xfrm>
              <a:off x="56388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6" name="Rectangle 135"/>
            <p:cNvSpPr/>
            <p:nvPr/>
          </p:nvSpPr>
          <p:spPr>
            <a:xfrm>
              <a:off x="19050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7" name="Rectangle 136"/>
            <p:cNvSpPr/>
            <p:nvPr/>
          </p:nvSpPr>
          <p:spPr>
            <a:xfrm>
              <a:off x="24384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8" name="Rectangle 137"/>
            <p:cNvSpPr/>
            <p:nvPr/>
          </p:nvSpPr>
          <p:spPr>
            <a:xfrm>
              <a:off x="29718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9" name="Rectangle 138"/>
            <p:cNvSpPr/>
            <p:nvPr/>
          </p:nvSpPr>
          <p:spPr>
            <a:xfrm>
              <a:off x="35052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0" name="Rectangle 139"/>
            <p:cNvSpPr/>
            <p:nvPr/>
          </p:nvSpPr>
          <p:spPr>
            <a:xfrm>
              <a:off x="40386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1" name="Rectangle 140"/>
            <p:cNvSpPr/>
            <p:nvPr/>
          </p:nvSpPr>
          <p:spPr>
            <a:xfrm>
              <a:off x="45720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2" name="Rectangle 141"/>
            <p:cNvSpPr/>
            <p:nvPr/>
          </p:nvSpPr>
          <p:spPr>
            <a:xfrm>
              <a:off x="51054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grpSp>
      <p:cxnSp>
        <p:nvCxnSpPr>
          <p:cNvPr id="147" name="Straight Arrow Connector 146"/>
          <p:cNvCxnSpPr/>
          <p:nvPr/>
        </p:nvCxnSpPr>
        <p:spPr>
          <a:xfrm rot="5400000">
            <a:off x="1400969" y="3963194"/>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5400000">
            <a:off x="1934369" y="3961606"/>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5400000">
            <a:off x="2467769" y="3961606"/>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5400000">
            <a:off x="3001169" y="3961606"/>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5400000">
            <a:off x="3534569" y="3961606"/>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rot="5400000">
            <a:off x="4069557" y="3961607"/>
            <a:ext cx="4572000" cy="1587"/>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rot="5400000">
            <a:off x="4602957" y="3961607"/>
            <a:ext cx="4572000" cy="1587"/>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rot="5400000">
            <a:off x="5136357" y="3961607"/>
            <a:ext cx="4572000" cy="1587"/>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34194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0</a:t>
            </a:r>
          </a:p>
        </p:txBody>
      </p:sp>
      <p:sp>
        <p:nvSpPr>
          <p:cNvPr id="160" name="Rectangle 159"/>
          <p:cNvSpPr/>
          <p:nvPr/>
        </p:nvSpPr>
        <p:spPr>
          <a:xfrm>
            <a:off x="39528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a:t>
            </a:r>
          </a:p>
        </p:txBody>
      </p:sp>
      <p:sp>
        <p:nvSpPr>
          <p:cNvPr id="161" name="Rectangle 160"/>
          <p:cNvSpPr/>
          <p:nvPr/>
        </p:nvSpPr>
        <p:spPr>
          <a:xfrm>
            <a:off x="44862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2</a:t>
            </a:r>
          </a:p>
        </p:txBody>
      </p:sp>
      <p:sp>
        <p:nvSpPr>
          <p:cNvPr id="162" name="Rectangle 161"/>
          <p:cNvSpPr/>
          <p:nvPr/>
        </p:nvSpPr>
        <p:spPr>
          <a:xfrm>
            <a:off x="50196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3</a:t>
            </a:r>
          </a:p>
        </p:txBody>
      </p:sp>
      <p:sp>
        <p:nvSpPr>
          <p:cNvPr id="163" name="Rectangle 162"/>
          <p:cNvSpPr/>
          <p:nvPr/>
        </p:nvSpPr>
        <p:spPr>
          <a:xfrm>
            <a:off x="55530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4</a:t>
            </a:r>
          </a:p>
        </p:txBody>
      </p:sp>
      <p:sp>
        <p:nvSpPr>
          <p:cNvPr id="164" name="Rectangle 163"/>
          <p:cNvSpPr/>
          <p:nvPr/>
        </p:nvSpPr>
        <p:spPr>
          <a:xfrm>
            <a:off x="60864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5</a:t>
            </a:r>
          </a:p>
        </p:txBody>
      </p:sp>
      <p:sp>
        <p:nvSpPr>
          <p:cNvPr id="165" name="Rectangle 164"/>
          <p:cNvSpPr/>
          <p:nvPr/>
        </p:nvSpPr>
        <p:spPr>
          <a:xfrm>
            <a:off x="66198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6</a:t>
            </a:r>
          </a:p>
        </p:txBody>
      </p:sp>
      <p:sp>
        <p:nvSpPr>
          <p:cNvPr id="166" name="Rectangle 165"/>
          <p:cNvSpPr/>
          <p:nvPr/>
        </p:nvSpPr>
        <p:spPr>
          <a:xfrm>
            <a:off x="7153275" y="121920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7</a:t>
            </a:r>
          </a:p>
        </p:txBody>
      </p:sp>
      <p:grpSp>
        <p:nvGrpSpPr>
          <p:cNvPr id="5" name="Group 167"/>
          <p:cNvGrpSpPr>
            <a:grpSpLocks/>
          </p:cNvGrpSpPr>
          <p:nvPr/>
        </p:nvGrpSpPr>
        <p:grpSpPr bwMode="auto">
          <a:xfrm>
            <a:off x="7762875" y="1981200"/>
            <a:ext cx="2470150" cy="1447800"/>
            <a:chOff x="3810000" y="4648200"/>
            <a:chExt cx="2469776" cy="1447800"/>
          </a:xfrm>
        </p:grpSpPr>
        <p:sp>
          <p:nvSpPr>
            <p:cNvPr id="169" name="AutoShape 6"/>
            <p:cNvSpPr>
              <a:spLocks noChangeArrowheads="1"/>
            </p:cNvSpPr>
            <p:nvPr/>
          </p:nvSpPr>
          <p:spPr bwMode="gray">
            <a:xfrm>
              <a:off x="4343319" y="4953000"/>
              <a:ext cx="1371392" cy="838200"/>
            </a:xfrm>
            <a:prstGeom prst="roundRect">
              <a:avLst>
                <a:gd name="adj" fmla="val 0"/>
              </a:avLst>
            </a:prstGeom>
            <a:noFill/>
            <a:ln>
              <a:noFill/>
              <a:prstDash val="sysDash"/>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n đường</a:t>
              </a:r>
            </a:p>
          </p:txBody>
        </p:sp>
        <p:sp>
          <p:nvSpPr>
            <p:cNvPr id="170" name="Explosion 2 169"/>
            <p:cNvSpPr/>
            <p:nvPr/>
          </p:nvSpPr>
          <p:spPr>
            <a:xfrm>
              <a:off x="3810000" y="4648200"/>
              <a:ext cx="2469776" cy="1447800"/>
            </a:xfrm>
            <a:prstGeom prst="irregularSeal2">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sz="2400" b="1">
                <a:latin typeface="+mj-lt"/>
              </a:endParaRPr>
            </a:p>
          </p:txBody>
        </p:sp>
      </p:grpSp>
      <p:sp>
        <p:nvSpPr>
          <p:cNvPr id="2" name="Chỗ dành sẵn cho Ngày tháng 1">
            <a:extLst>
              <a:ext uri="{FF2B5EF4-FFF2-40B4-BE49-F238E27FC236}">
                <a16:creationId xmlns:a16="http://schemas.microsoft.com/office/drawing/2014/main" id="{ACAD59B7-5217-4B6A-A3B6-4B234DBA9EE6}"/>
              </a:ext>
            </a:extLst>
          </p:cNvPr>
          <p:cNvSpPr>
            <a:spLocks noGrp="1"/>
          </p:cNvSpPr>
          <p:nvPr>
            <p:ph type="dt" sz="half" idx="10"/>
          </p:nvPr>
        </p:nvSpPr>
        <p:spPr/>
        <p:txBody>
          <a:bodyPr/>
          <a:lstStyle/>
          <a:p>
            <a:fld id="{E88D7513-D8FD-4F41-83D8-5F17A9EAB971}"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90E3502F-0591-46E7-8BA9-EC6D97BBF3FD}"/>
              </a:ext>
            </a:extLst>
          </p:cNvPr>
          <p:cNvSpPr>
            <a:spLocks noGrp="1"/>
          </p:cNvSpPr>
          <p:nvPr>
            <p:ph type="sldNum" sz="quarter" idx="12"/>
          </p:nvPr>
        </p:nvSpPr>
        <p:spPr/>
        <p:txBody>
          <a:bodyPr/>
          <a:lstStyle/>
          <a:p>
            <a:fld id="{796B6B1B-CD97-412B-A8B6-A4AEE95B13DD}" type="slidenum">
              <a:rPr lang="en-US" smtClean="0"/>
              <a:t>126</a:t>
            </a:fld>
            <a:endParaRPr lang="en-US"/>
          </a:p>
        </p:txBody>
      </p:sp>
    </p:spTree>
    <p:extLst>
      <p:ext uri="{BB962C8B-B14F-4D97-AF65-F5344CB8AC3E}">
        <p14:creationId xmlns:p14="http://schemas.microsoft.com/office/powerpoint/2010/main" val="3618164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par>
                                <p:cTn id="8" presetID="22" presetClass="entr" presetSubtype="4"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wipe(down)">
                                      <p:cBhvr>
                                        <p:cTn id="10" dur="500"/>
                                        <p:tgtEl>
                                          <p:spTgt spid="149"/>
                                        </p:tgtEl>
                                      </p:cBhvr>
                                    </p:animEffect>
                                  </p:childTnLst>
                                </p:cTn>
                              </p:par>
                              <p:par>
                                <p:cTn id="11" presetID="22" presetClass="entr" presetSubtype="4"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wipe(down)">
                                      <p:cBhvr>
                                        <p:cTn id="13" dur="500"/>
                                        <p:tgtEl>
                                          <p:spTgt spid="150"/>
                                        </p:tgtEl>
                                      </p:cBhvr>
                                    </p:animEffect>
                                  </p:childTnLst>
                                </p:cTn>
                              </p:par>
                              <p:par>
                                <p:cTn id="14" presetID="22" presetClass="entr" presetSubtype="4"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wipe(down)">
                                      <p:cBhvr>
                                        <p:cTn id="16" dur="500"/>
                                        <p:tgtEl>
                                          <p:spTgt spid="151"/>
                                        </p:tgtEl>
                                      </p:cBhvr>
                                    </p:animEffect>
                                  </p:childTnLst>
                                </p:cTn>
                              </p:par>
                              <p:par>
                                <p:cTn id="17" presetID="22" presetClass="entr" presetSubtype="4"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wipe(down)">
                                      <p:cBhvr>
                                        <p:cTn id="19" dur="500"/>
                                        <p:tgtEl>
                                          <p:spTgt spid="152"/>
                                        </p:tgtEl>
                                      </p:cBhvr>
                                    </p:animEffect>
                                  </p:childTnLst>
                                </p:cTn>
                              </p:par>
                              <p:par>
                                <p:cTn id="20" presetID="22" presetClass="entr" presetSubtype="4"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down)">
                                      <p:cBhvr>
                                        <p:cTn id="22" dur="500"/>
                                        <p:tgtEl>
                                          <p:spTgt spid="153"/>
                                        </p:tgtEl>
                                      </p:cBhvr>
                                    </p:animEffect>
                                  </p:childTnLst>
                                </p:cTn>
                              </p:par>
                              <p:par>
                                <p:cTn id="23" presetID="22" presetClass="entr" presetSubtype="4"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wipe(down)">
                                      <p:cBhvr>
                                        <p:cTn id="25" dur="500"/>
                                        <p:tgtEl>
                                          <p:spTgt spid="154"/>
                                        </p:tgtEl>
                                      </p:cBhvr>
                                    </p:animEffect>
                                  </p:childTnLst>
                                </p:cTn>
                              </p:par>
                              <p:par>
                                <p:cTn id="26" presetID="22" presetClass="entr" presetSubtype="4"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wipe(down)">
                                      <p:cBhvr>
                                        <p:cTn id="28" dur="500"/>
                                        <p:tgtEl>
                                          <p:spTgt spid="1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500"/>
                                        <p:tgtEl>
                                          <p:spTgt spid="1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3"/>
                                        </p:tgtEl>
                                        <p:attrNameLst>
                                          <p:attrName>style.visibility</p:attrName>
                                        </p:attrNameLst>
                                      </p:cBhvr>
                                      <p:to>
                                        <p:strVal val="visible"/>
                                      </p:to>
                                    </p:set>
                                    <p:animEffect transition="in" filter="fade">
                                      <p:cBhvr>
                                        <p:cTn id="43" dur="500"/>
                                        <p:tgtEl>
                                          <p:spTgt spid="1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fade">
                                      <p:cBhvr>
                                        <p:cTn id="49" dur="500"/>
                                        <p:tgtEl>
                                          <p:spTgt spid="1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fade">
                                      <p:cBhvr>
                                        <p:cTn id="52" dur="500"/>
                                        <p:tgtEl>
                                          <p:spTgt spid="1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3"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0" grpId="0"/>
      <p:bldP spid="161" grpId="0"/>
      <p:bldP spid="162" grpId="0"/>
      <p:bldP spid="163" grpId="0"/>
      <p:bldP spid="164" grpId="0"/>
      <p:bldP spid="165" grpId="0"/>
      <p:bldP spid="16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Tám hậu – Các </a:t>
            </a:r>
            <a:r>
              <a:rPr lang="vi-VN" altLang="en-US"/>
              <a:t>đườn</a:t>
            </a:r>
            <a:r>
              <a:rPr lang="en-US" altLang="en-US"/>
              <a:t>g chéo xuôi</a:t>
            </a:r>
          </a:p>
        </p:txBody>
      </p:sp>
      <p:grpSp>
        <p:nvGrpSpPr>
          <p:cNvPr id="68612" name="Group 199"/>
          <p:cNvGrpSpPr>
            <a:grpSpLocks/>
          </p:cNvGrpSpPr>
          <p:nvPr/>
        </p:nvGrpSpPr>
        <p:grpSpPr bwMode="auto">
          <a:xfrm>
            <a:off x="3352800" y="1514475"/>
            <a:ext cx="4419600" cy="4419600"/>
            <a:chOff x="1828800" y="1676400"/>
            <a:chExt cx="4419600" cy="4419600"/>
          </a:xfrm>
        </p:grpSpPr>
        <p:sp>
          <p:nvSpPr>
            <p:cNvPr id="144" name="Rectangle 143"/>
            <p:cNvSpPr/>
            <p:nvPr/>
          </p:nvSpPr>
          <p:spPr>
            <a:xfrm>
              <a:off x="1828800" y="1676400"/>
              <a:ext cx="4419600" cy="44196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69" name="Rectangle 68"/>
            <p:cNvSpPr/>
            <p:nvPr/>
          </p:nvSpPr>
          <p:spPr>
            <a:xfrm>
              <a:off x="19050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0" name="Rectangle 69"/>
            <p:cNvSpPr/>
            <p:nvPr/>
          </p:nvSpPr>
          <p:spPr>
            <a:xfrm>
              <a:off x="24384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1" name="Rectangle 70"/>
            <p:cNvSpPr/>
            <p:nvPr/>
          </p:nvSpPr>
          <p:spPr>
            <a:xfrm>
              <a:off x="29718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2" name="Rectangle 71"/>
            <p:cNvSpPr/>
            <p:nvPr/>
          </p:nvSpPr>
          <p:spPr>
            <a:xfrm>
              <a:off x="35052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5" name="Rectangle 74"/>
            <p:cNvSpPr/>
            <p:nvPr/>
          </p:nvSpPr>
          <p:spPr>
            <a:xfrm>
              <a:off x="40386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6" name="Rectangle 75"/>
            <p:cNvSpPr/>
            <p:nvPr/>
          </p:nvSpPr>
          <p:spPr>
            <a:xfrm>
              <a:off x="45720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7" name="Rectangle 76"/>
            <p:cNvSpPr/>
            <p:nvPr/>
          </p:nvSpPr>
          <p:spPr>
            <a:xfrm>
              <a:off x="51054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8" name="Rectangle 77"/>
            <p:cNvSpPr/>
            <p:nvPr/>
          </p:nvSpPr>
          <p:spPr>
            <a:xfrm>
              <a:off x="56388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9" name="Rectangle 78"/>
            <p:cNvSpPr/>
            <p:nvPr/>
          </p:nvSpPr>
          <p:spPr>
            <a:xfrm>
              <a:off x="56388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0" name="Rectangle 79"/>
            <p:cNvSpPr/>
            <p:nvPr/>
          </p:nvSpPr>
          <p:spPr>
            <a:xfrm>
              <a:off x="19050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1" name="Rectangle 80"/>
            <p:cNvSpPr/>
            <p:nvPr/>
          </p:nvSpPr>
          <p:spPr>
            <a:xfrm>
              <a:off x="24384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2" name="Rectangle 81"/>
            <p:cNvSpPr/>
            <p:nvPr/>
          </p:nvSpPr>
          <p:spPr>
            <a:xfrm>
              <a:off x="29718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3" name="Rectangle 82"/>
            <p:cNvSpPr/>
            <p:nvPr/>
          </p:nvSpPr>
          <p:spPr>
            <a:xfrm>
              <a:off x="35052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4" name="Rectangle 83"/>
            <p:cNvSpPr/>
            <p:nvPr/>
          </p:nvSpPr>
          <p:spPr>
            <a:xfrm>
              <a:off x="40386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5" name="Rectangle 84"/>
            <p:cNvSpPr/>
            <p:nvPr/>
          </p:nvSpPr>
          <p:spPr>
            <a:xfrm>
              <a:off x="45720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6" name="Rectangle 85"/>
            <p:cNvSpPr/>
            <p:nvPr/>
          </p:nvSpPr>
          <p:spPr>
            <a:xfrm>
              <a:off x="51054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7" name="Rectangle 86"/>
            <p:cNvSpPr/>
            <p:nvPr/>
          </p:nvSpPr>
          <p:spPr>
            <a:xfrm>
              <a:off x="19050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8" name="Rectangle 87"/>
            <p:cNvSpPr/>
            <p:nvPr/>
          </p:nvSpPr>
          <p:spPr>
            <a:xfrm>
              <a:off x="24384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9" name="Rectangle 88"/>
            <p:cNvSpPr/>
            <p:nvPr/>
          </p:nvSpPr>
          <p:spPr>
            <a:xfrm>
              <a:off x="29718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0" name="Rectangle 89"/>
            <p:cNvSpPr/>
            <p:nvPr/>
          </p:nvSpPr>
          <p:spPr>
            <a:xfrm>
              <a:off x="35052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1" name="Rectangle 90"/>
            <p:cNvSpPr/>
            <p:nvPr/>
          </p:nvSpPr>
          <p:spPr>
            <a:xfrm>
              <a:off x="40386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2" name="Rectangle 91"/>
            <p:cNvSpPr/>
            <p:nvPr/>
          </p:nvSpPr>
          <p:spPr>
            <a:xfrm>
              <a:off x="45720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3" name="Rectangle 92"/>
            <p:cNvSpPr/>
            <p:nvPr/>
          </p:nvSpPr>
          <p:spPr>
            <a:xfrm>
              <a:off x="51054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4" name="Rectangle 93"/>
            <p:cNvSpPr/>
            <p:nvPr/>
          </p:nvSpPr>
          <p:spPr>
            <a:xfrm>
              <a:off x="56388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5" name="Rectangle 94"/>
            <p:cNvSpPr/>
            <p:nvPr/>
          </p:nvSpPr>
          <p:spPr>
            <a:xfrm>
              <a:off x="19050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6" name="Rectangle 95"/>
            <p:cNvSpPr/>
            <p:nvPr/>
          </p:nvSpPr>
          <p:spPr>
            <a:xfrm>
              <a:off x="24384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7" name="Rectangle 96"/>
            <p:cNvSpPr/>
            <p:nvPr/>
          </p:nvSpPr>
          <p:spPr>
            <a:xfrm>
              <a:off x="29718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8" name="Rectangle 97"/>
            <p:cNvSpPr/>
            <p:nvPr/>
          </p:nvSpPr>
          <p:spPr>
            <a:xfrm>
              <a:off x="35052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9" name="Rectangle 98"/>
            <p:cNvSpPr/>
            <p:nvPr/>
          </p:nvSpPr>
          <p:spPr>
            <a:xfrm>
              <a:off x="40386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0" name="Rectangle 99"/>
            <p:cNvSpPr/>
            <p:nvPr/>
          </p:nvSpPr>
          <p:spPr>
            <a:xfrm>
              <a:off x="45720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1" name="Rectangle 100"/>
            <p:cNvSpPr/>
            <p:nvPr/>
          </p:nvSpPr>
          <p:spPr>
            <a:xfrm>
              <a:off x="51054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2" name="Rectangle 101"/>
            <p:cNvSpPr/>
            <p:nvPr/>
          </p:nvSpPr>
          <p:spPr>
            <a:xfrm>
              <a:off x="56388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3" name="Rectangle 102"/>
            <p:cNvSpPr/>
            <p:nvPr/>
          </p:nvSpPr>
          <p:spPr>
            <a:xfrm>
              <a:off x="56388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4" name="Rectangle 103"/>
            <p:cNvSpPr/>
            <p:nvPr/>
          </p:nvSpPr>
          <p:spPr>
            <a:xfrm>
              <a:off x="19050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5" name="Rectangle 104"/>
            <p:cNvSpPr/>
            <p:nvPr/>
          </p:nvSpPr>
          <p:spPr>
            <a:xfrm>
              <a:off x="24384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6" name="Rectangle 105"/>
            <p:cNvSpPr/>
            <p:nvPr/>
          </p:nvSpPr>
          <p:spPr>
            <a:xfrm>
              <a:off x="29718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7" name="Rectangle 106"/>
            <p:cNvSpPr/>
            <p:nvPr/>
          </p:nvSpPr>
          <p:spPr>
            <a:xfrm>
              <a:off x="35052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8" name="Rectangle 107"/>
            <p:cNvSpPr/>
            <p:nvPr/>
          </p:nvSpPr>
          <p:spPr>
            <a:xfrm>
              <a:off x="40386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9" name="Rectangle 108"/>
            <p:cNvSpPr/>
            <p:nvPr/>
          </p:nvSpPr>
          <p:spPr>
            <a:xfrm>
              <a:off x="45720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0" name="Rectangle 109"/>
            <p:cNvSpPr/>
            <p:nvPr/>
          </p:nvSpPr>
          <p:spPr>
            <a:xfrm>
              <a:off x="51054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1" name="Rectangle 110"/>
            <p:cNvSpPr/>
            <p:nvPr/>
          </p:nvSpPr>
          <p:spPr>
            <a:xfrm>
              <a:off x="19050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2" name="Rectangle 111"/>
            <p:cNvSpPr/>
            <p:nvPr/>
          </p:nvSpPr>
          <p:spPr>
            <a:xfrm>
              <a:off x="24384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3" name="Rectangle 112"/>
            <p:cNvSpPr/>
            <p:nvPr/>
          </p:nvSpPr>
          <p:spPr>
            <a:xfrm>
              <a:off x="29718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4" name="Rectangle 113"/>
            <p:cNvSpPr/>
            <p:nvPr/>
          </p:nvSpPr>
          <p:spPr>
            <a:xfrm>
              <a:off x="35052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5" name="Rectangle 114"/>
            <p:cNvSpPr/>
            <p:nvPr/>
          </p:nvSpPr>
          <p:spPr>
            <a:xfrm>
              <a:off x="40386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6" name="Rectangle 115"/>
            <p:cNvSpPr/>
            <p:nvPr/>
          </p:nvSpPr>
          <p:spPr>
            <a:xfrm>
              <a:off x="45720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7" name="Rectangle 116"/>
            <p:cNvSpPr/>
            <p:nvPr/>
          </p:nvSpPr>
          <p:spPr>
            <a:xfrm>
              <a:off x="51054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8" name="Rectangle 117"/>
            <p:cNvSpPr/>
            <p:nvPr/>
          </p:nvSpPr>
          <p:spPr>
            <a:xfrm>
              <a:off x="56388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7" name="Rectangle 126"/>
            <p:cNvSpPr/>
            <p:nvPr/>
          </p:nvSpPr>
          <p:spPr>
            <a:xfrm>
              <a:off x="56388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8" name="Rectangle 127"/>
            <p:cNvSpPr/>
            <p:nvPr/>
          </p:nvSpPr>
          <p:spPr>
            <a:xfrm>
              <a:off x="19050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9" name="Rectangle 128"/>
            <p:cNvSpPr/>
            <p:nvPr/>
          </p:nvSpPr>
          <p:spPr>
            <a:xfrm>
              <a:off x="24384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0" name="Rectangle 129"/>
            <p:cNvSpPr/>
            <p:nvPr/>
          </p:nvSpPr>
          <p:spPr>
            <a:xfrm>
              <a:off x="29718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1" name="Rectangle 130"/>
            <p:cNvSpPr/>
            <p:nvPr/>
          </p:nvSpPr>
          <p:spPr>
            <a:xfrm>
              <a:off x="35052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2" name="Rectangle 131"/>
            <p:cNvSpPr/>
            <p:nvPr/>
          </p:nvSpPr>
          <p:spPr>
            <a:xfrm>
              <a:off x="40386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3" name="Rectangle 132"/>
            <p:cNvSpPr/>
            <p:nvPr/>
          </p:nvSpPr>
          <p:spPr>
            <a:xfrm>
              <a:off x="45720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4" name="Rectangle 133"/>
            <p:cNvSpPr/>
            <p:nvPr/>
          </p:nvSpPr>
          <p:spPr>
            <a:xfrm>
              <a:off x="51054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5" name="Rectangle 134"/>
            <p:cNvSpPr/>
            <p:nvPr/>
          </p:nvSpPr>
          <p:spPr>
            <a:xfrm>
              <a:off x="56388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6" name="Rectangle 135"/>
            <p:cNvSpPr/>
            <p:nvPr/>
          </p:nvSpPr>
          <p:spPr>
            <a:xfrm>
              <a:off x="19050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7" name="Rectangle 136"/>
            <p:cNvSpPr/>
            <p:nvPr/>
          </p:nvSpPr>
          <p:spPr>
            <a:xfrm>
              <a:off x="24384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8" name="Rectangle 137"/>
            <p:cNvSpPr/>
            <p:nvPr/>
          </p:nvSpPr>
          <p:spPr>
            <a:xfrm>
              <a:off x="29718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9" name="Rectangle 138"/>
            <p:cNvSpPr/>
            <p:nvPr/>
          </p:nvSpPr>
          <p:spPr>
            <a:xfrm>
              <a:off x="35052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0" name="Rectangle 139"/>
            <p:cNvSpPr/>
            <p:nvPr/>
          </p:nvSpPr>
          <p:spPr>
            <a:xfrm>
              <a:off x="40386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1" name="Rectangle 140"/>
            <p:cNvSpPr/>
            <p:nvPr/>
          </p:nvSpPr>
          <p:spPr>
            <a:xfrm>
              <a:off x="45720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2" name="Rectangle 141"/>
            <p:cNvSpPr/>
            <p:nvPr/>
          </p:nvSpPr>
          <p:spPr>
            <a:xfrm>
              <a:off x="51054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grpSp>
      <p:cxnSp>
        <p:nvCxnSpPr>
          <p:cNvPr id="155" name="Straight Arrow Connector 154"/>
          <p:cNvCxnSpPr/>
          <p:nvPr/>
        </p:nvCxnSpPr>
        <p:spPr>
          <a:xfrm rot="16200000" flipH="1">
            <a:off x="3429000" y="1590675"/>
            <a:ext cx="4572000" cy="4572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7924800" y="22764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0</a:t>
            </a:r>
          </a:p>
        </p:txBody>
      </p:sp>
      <p:sp>
        <p:nvSpPr>
          <p:cNvPr id="160" name="Rectangle 159"/>
          <p:cNvSpPr/>
          <p:nvPr/>
        </p:nvSpPr>
        <p:spPr>
          <a:xfrm>
            <a:off x="7924800" y="28098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a:t>
            </a:r>
          </a:p>
        </p:txBody>
      </p:sp>
      <p:sp>
        <p:nvSpPr>
          <p:cNvPr id="161" name="Rectangle 160"/>
          <p:cNvSpPr/>
          <p:nvPr/>
        </p:nvSpPr>
        <p:spPr>
          <a:xfrm>
            <a:off x="7924800" y="3343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2</a:t>
            </a:r>
          </a:p>
        </p:txBody>
      </p:sp>
      <p:sp>
        <p:nvSpPr>
          <p:cNvPr id="162" name="Rectangle 161"/>
          <p:cNvSpPr/>
          <p:nvPr/>
        </p:nvSpPr>
        <p:spPr>
          <a:xfrm>
            <a:off x="7924800" y="38766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3</a:t>
            </a:r>
          </a:p>
        </p:txBody>
      </p:sp>
      <p:sp>
        <p:nvSpPr>
          <p:cNvPr id="163" name="Rectangle 162"/>
          <p:cNvSpPr/>
          <p:nvPr/>
        </p:nvSpPr>
        <p:spPr>
          <a:xfrm>
            <a:off x="7924800" y="44100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4</a:t>
            </a:r>
          </a:p>
        </p:txBody>
      </p:sp>
      <p:sp>
        <p:nvSpPr>
          <p:cNvPr id="164" name="Rectangle 163"/>
          <p:cNvSpPr/>
          <p:nvPr/>
        </p:nvSpPr>
        <p:spPr>
          <a:xfrm>
            <a:off x="7924800" y="49434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5</a:t>
            </a:r>
          </a:p>
        </p:txBody>
      </p:sp>
      <p:sp>
        <p:nvSpPr>
          <p:cNvPr id="165" name="Rectangle 164"/>
          <p:cNvSpPr/>
          <p:nvPr/>
        </p:nvSpPr>
        <p:spPr>
          <a:xfrm>
            <a:off x="7924800" y="54768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6</a:t>
            </a:r>
          </a:p>
        </p:txBody>
      </p:sp>
      <p:sp>
        <p:nvSpPr>
          <p:cNvPr id="166" name="Rectangle 165"/>
          <p:cNvSpPr/>
          <p:nvPr/>
        </p:nvSpPr>
        <p:spPr>
          <a:xfrm>
            <a:off x="79248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7</a:t>
            </a:r>
          </a:p>
        </p:txBody>
      </p:sp>
      <p:cxnSp>
        <p:nvCxnSpPr>
          <p:cNvPr id="121" name="Straight Arrow Connector 120"/>
          <p:cNvCxnSpPr/>
          <p:nvPr/>
        </p:nvCxnSpPr>
        <p:spPr>
          <a:xfrm rot="16200000" flipH="1">
            <a:off x="3962400" y="1590675"/>
            <a:ext cx="4038600" cy="4038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rot="16200000" flipH="1">
            <a:off x="4495800" y="1590675"/>
            <a:ext cx="3505200" cy="3505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16200000" flipH="1">
            <a:off x="5029200" y="1590675"/>
            <a:ext cx="2971800" cy="29718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16200000" flipH="1">
            <a:off x="5562600" y="1590675"/>
            <a:ext cx="2438400" cy="24384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rot="16200000" flipH="1">
            <a:off x="6096000" y="1590675"/>
            <a:ext cx="1905000" cy="1905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rot="16200000" flipH="1">
            <a:off x="6629400" y="1590675"/>
            <a:ext cx="1371600" cy="1371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rot="16200000" flipH="1">
            <a:off x="7162800" y="1590675"/>
            <a:ext cx="838200" cy="838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rot="16200000" flipH="1">
            <a:off x="3429000" y="5324475"/>
            <a:ext cx="838200" cy="838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rot="16200000" flipH="1">
            <a:off x="3429000" y="2124075"/>
            <a:ext cx="4038600" cy="4038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rot="16200000" flipH="1">
            <a:off x="3429000" y="2657475"/>
            <a:ext cx="3505200" cy="3505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rot="16200000" flipH="1">
            <a:off x="3429000" y="3190875"/>
            <a:ext cx="2971800" cy="29718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rot="16200000" flipH="1">
            <a:off x="3429000" y="3724275"/>
            <a:ext cx="2438400" cy="24384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rot="16200000" flipH="1">
            <a:off x="3429000" y="4257675"/>
            <a:ext cx="1905000" cy="1905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rot="16200000" flipH="1">
            <a:off x="3429000" y="4791075"/>
            <a:ext cx="1371600" cy="1371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73914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8</a:t>
            </a:r>
          </a:p>
        </p:txBody>
      </p:sp>
      <p:sp>
        <p:nvSpPr>
          <p:cNvPr id="194" name="Rectangle 193"/>
          <p:cNvSpPr/>
          <p:nvPr/>
        </p:nvSpPr>
        <p:spPr>
          <a:xfrm>
            <a:off x="68580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9</a:t>
            </a:r>
          </a:p>
        </p:txBody>
      </p:sp>
      <p:sp>
        <p:nvSpPr>
          <p:cNvPr id="195" name="Rectangle 194"/>
          <p:cNvSpPr/>
          <p:nvPr/>
        </p:nvSpPr>
        <p:spPr>
          <a:xfrm>
            <a:off x="63246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10</a:t>
            </a:r>
          </a:p>
        </p:txBody>
      </p:sp>
      <p:sp>
        <p:nvSpPr>
          <p:cNvPr id="196" name="Rectangle 195"/>
          <p:cNvSpPr/>
          <p:nvPr/>
        </p:nvSpPr>
        <p:spPr>
          <a:xfrm>
            <a:off x="57912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11</a:t>
            </a:r>
          </a:p>
        </p:txBody>
      </p:sp>
      <p:sp>
        <p:nvSpPr>
          <p:cNvPr id="197" name="Rectangle 196"/>
          <p:cNvSpPr/>
          <p:nvPr/>
        </p:nvSpPr>
        <p:spPr>
          <a:xfrm>
            <a:off x="52578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12</a:t>
            </a:r>
          </a:p>
        </p:txBody>
      </p:sp>
      <p:sp>
        <p:nvSpPr>
          <p:cNvPr id="198" name="Rectangle 197"/>
          <p:cNvSpPr/>
          <p:nvPr/>
        </p:nvSpPr>
        <p:spPr>
          <a:xfrm>
            <a:off x="47244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13</a:t>
            </a:r>
          </a:p>
        </p:txBody>
      </p:sp>
      <p:sp>
        <p:nvSpPr>
          <p:cNvPr id="199" name="Rectangle 198"/>
          <p:cNvSpPr/>
          <p:nvPr/>
        </p:nvSpPr>
        <p:spPr>
          <a:xfrm>
            <a:off x="4191000" y="6010275"/>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14</a:t>
            </a:r>
          </a:p>
        </p:txBody>
      </p:sp>
      <p:grpSp>
        <p:nvGrpSpPr>
          <p:cNvPr id="5" name="Group 200"/>
          <p:cNvGrpSpPr>
            <a:grpSpLocks/>
          </p:cNvGrpSpPr>
          <p:nvPr/>
        </p:nvGrpSpPr>
        <p:grpSpPr bwMode="auto">
          <a:xfrm>
            <a:off x="8610600" y="1590674"/>
            <a:ext cx="2470150" cy="1447800"/>
            <a:chOff x="3810000" y="4648200"/>
            <a:chExt cx="2469776" cy="1447800"/>
          </a:xfrm>
        </p:grpSpPr>
        <p:sp>
          <p:nvSpPr>
            <p:cNvPr id="202" name="AutoShape 6"/>
            <p:cNvSpPr>
              <a:spLocks noChangeArrowheads="1"/>
            </p:cNvSpPr>
            <p:nvPr/>
          </p:nvSpPr>
          <p:spPr bwMode="gray">
            <a:xfrm>
              <a:off x="4343319" y="4953000"/>
              <a:ext cx="1371392" cy="838200"/>
            </a:xfrm>
            <a:prstGeom prst="roundRect">
              <a:avLst>
                <a:gd name="adj" fmla="val 0"/>
              </a:avLst>
            </a:prstGeom>
            <a:noFill/>
            <a:ln>
              <a:noFill/>
              <a:prstDash val="sysDash"/>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2n</a:t>
              </a:r>
              <a:r>
                <a:rPr lang="en-US" sz="2400" b="1" noProof="1">
                  <a:solidFill>
                    <a:srgbClr val="FF0000"/>
                  </a:solidFill>
                  <a:latin typeface="Calibri" panose="020F0502020204030204" pitchFamily="34" charset="0"/>
                  <a:cs typeface="Calibri" panose="020F0502020204030204" pitchFamily="34" charset="0"/>
                </a:rPr>
                <a:t> </a:t>
              </a:r>
              <a:r>
                <a:rPr lang="vi-VN" sz="2400" b="1" noProof="1">
                  <a:solidFill>
                    <a:srgbClr val="FF0000"/>
                  </a:solidFill>
                  <a:latin typeface="Calibri" panose="020F0502020204030204" pitchFamily="34" charset="0"/>
                  <a:cs typeface="Calibri" panose="020F0502020204030204" pitchFamily="34" charset="0"/>
                </a:rPr>
                <a:t>–</a:t>
              </a:r>
              <a:r>
                <a:rPr lang="en-US" sz="2400" b="1" noProof="1">
                  <a:solidFill>
                    <a:srgbClr val="FF0000"/>
                  </a:solidFill>
                  <a:latin typeface="Calibri" panose="020F0502020204030204" pitchFamily="34" charset="0"/>
                  <a:cs typeface="Calibri" panose="020F0502020204030204" pitchFamily="34" charset="0"/>
                </a:rPr>
                <a:t> </a:t>
              </a:r>
              <a:r>
                <a:rPr lang="vi-VN" sz="2400" b="1" noProof="1">
                  <a:solidFill>
                    <a:srgbClr val="FF0000"/>
                  </a:solidFill>
                  <a:latin typeface="Calibri" panose="020F0502020204030204" pitchFamily="34" charset="0"/>
                  <a:cs typeface="Calibri" panose="020F0502020204030204" pitchFamily="34" charset="0"/>
                </a:rPr>
                <a:t>1</a:t>
              </a:r>
              <a:endParaRPr lang="en-US" sz="2400" b="1" noProof="1">
                <a:solidFill>
                  <a:srgbClr val="FF0000"/>
                </a:solidFill>
                <a:latin typeface="Calibri" panose="020F0502020204030204" pitchFamily="34" charset="0"/>
                <a:cs typeface="Calibri" panose="020F0502020204030204" pitchFamily="34" charset="0"/>
              </a:endParaRPr>
            </a:p>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đường</a:t>
              </a:r>
            </a:p>
          </p:txBody>
        </p:sp>
        <p:sp>
          <p:nvSpPr>
            <p:cNvPr id="203" name="Explosion 2 202"/>
            <p:cNvSpPr/>
            <p:nvPr/>
          </p:nvSpPr>
          <p:spPr>
            <a:xfrm>
              <a:off x="3810000" y="4648200"/>
              <a:ext cx="2469776" cy="1447800"/>
            </a:xfrm>
            <a:prstGeom prst="irregularSeal2">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sz="2400" b="1">
                <a:latin typeface="+mj-lt"/>
              </a:endParaRPr>
            </a:p>
          </p:txBody>
        </p:sp>
      </p:grpSp>
      <p:sp>
        <p:nvSpPr>
          <p:cNvPr id="2" name="Chỗ dành sẵn cho Ngày tháng 1">
            <a:extLst>
              <a:ext uri="{FF2B5EF4-FFF2-40B4-BE49-F238E27FC236}">
                <a16:creationId xmlns:a16="http://schemas.microsoft.com/office/drawing/2014/main" id="{89515E5E-F366-437A-B274-6BD26920EFAE}"/>
              </a:ext>
            </a:extLst>
          </p:cNvPr>
          <p:cNvSpPr>
            <a:spLocks noGrp="1"/>
          </p:cNvSpPr>
          <p:nvPr>
            <p:ph type="dt" sz="half" idx="10"/>
          </p:nvPr>
        </p:nvSpPr>
        <p:spPr/>
        <p:txBody>
          <a:bodyPr/>
          <a:lstStyle/>
          <a:p>
            <a:fld id="{7676BD55-8CDC-41C6-9AC6-9F613F2A0680}"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62BEBF45-611A-4E02-9A3F-F7265BD3ED7D}"/>
              </a:ext>
            </a:extLst>
          </p:cNvPr>
          <p:cNvSpPr>
            <a:spLocks noGrp="1"/>
          </p:cNvSpPr>
          <p:nvPr>
            <p:ph type="sldNum" sz="quarter" idx="12"/>
          </p:nvPr>
        </p:nvSpPr>
        <p:spPr/>
        <p:txBody>
          <a:bodyPr/>
          <a:lstStyle/>
          <a:p>
            <a:fld id="{796B6B1B-CD97-412B-A8B6-A4AEE95B13DD}" type="slidenum">
              <a:rPr lang="en-US" smtClean="0"/>
              <a:t>127</a:t>
            </a:fld>
            <a:endParaRPr lang="en-US"/>
          </a:p>
        </p:txBody>
      </p:sp>
    </p:spTree>
    <p:extLst>
      <p:ext uri="{BB962C8B-B14F-4D97-AF65-F5344CB8AC3E}">
        <p14:creationId xmlns:p14="http://schemas.microsoft.com/office/powerpoint/2010/main" val="24092520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up)">
                                      <p:cBhvr>
                                        <p:cTn id="7" dur="500"/>
                                        <p:tgtEl>
                                          <p:spTgt spid="180"/>
                                        </p:tgtEl>
                                      </p:cBhvr>
                                    </p:animEffect>
                                  </p:childTnLst>
                                </p:cTn>
                              </p:par>
                              <p:par>
                                <p:cTn id="8" presetID="22" presetClass="entr" presetSubtype="1"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wipe(up)">
                                      <p:cBhvr>
                                        <p:cTn id="10" dur="500"/>
                                        <p:tgtEl>
                                          <p:spTgt spid="179"/>
                                        </p:tgtEl>
                                      </p:cBhvr>
                                    </p:animEffect>
                                  </p:childTnLst>
                                </p:cTn>
                              </p:par>
                              <p:par>
                                <p:cTn id="11" presetID="22" presetClass="entr" presetSubtype="1"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wipe(up)">
                                      <p:cBhvr>
                                        <p:cTn id="13" dur="500"/>
                                        <p:tgtEl>
                                          <p:spTgt spid="125"/>
                                        </p:tgtEl>
                                      </p:cBhvr>
                                    </p:animEffect>
                                  </p:childTnLst>
                                </p:cTn>
                              </p:par>
                              <p:par>
                                <p:cTn id="14" presetID="22" presetClass="entr" presetSubtype="1"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up)">
                                      <p:cBhvr>
                                        <p:cTn id="16" dur="500"/>
                                        <p:tgtEl>
                                          <p:spTgt spid="124"/>
                                        </p:tgtEl>
                                      </p:cBhvr>
                                    </p:animEffect>
                                  </p:childTnLst>
                                </p:cTn>
                              </p:par>
                              <p:par>
                                <p:cTn id="17" presetID="22" presetClass="entr" presetSubtype="1"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wipe(up)">
                                      <p:cBhvr>
                                        <p:cTn id="19" dur="500"/>
                                        <p:tgtEl>
                                          <p:spTgt spid="123"/>
                                        </p:tgtEl>
                                      </p:cBhvr>
                                    </p:animEffect>
                                  </p:childTnLst>
                                </p:cTn>
                              </p:par>
                              <p:par>
                                <p:cTn id="20" presetID="22" presetClass="entr" presetSubtype="1" fill="hold"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up)">
                                      <p:cBhvr>
                                        <p:cTn id="22" dur="500"/>
                                        <p:tgtEl>
                                          <p:spTgt spid="122"/>
                                        </p:tgtEl>
                                      </p:cBhvr>
                                    </p:animEffect>
                                  </p:childTnLst>
                                </p:cTn>
                              </p:par>
                              <p:par>
                                <p:cTn id="23" presetID="22" presetClass="entr" presetSubtype="1"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wipe(up)">
                                      <p:cBhvr>
                                        <p:cTn id="25" dur="500"/>
                                        <p:tgtEl>
                                          <p:spTgt spid="121"/>
                                        </p:tgtEl>
                                      </p:cBhvr>
                                    </p:animEffect>
                                  </p:childTnLst>
                                </p:cTn>
                              </p:par>
                              <p:par>
                                <p:cTn id="26" presetID="22" presetClass="entr" presetSubtype="1"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wipe(up)">
                                      <p:cBhvr>
                                        <p:cTn id="28" dur="500"/>
                                        <p:tgtEl>
                                          <p:spTgt spid="155"/>
                                        </p:tgtEl>
                                      </p:cBhvr>
                                    </p:animEffect>
                                  </p:childTnLst>
                                </p:cTn>
                              </p:par>
                              <p:par>
                                <p:cTn id="29" presetID="22" presetClass="entr" presetSubtype="1" fill="hold" nodeType="with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wipe(up)">
                                      <p:cBhvr>
                                        <p:cTn id="31" dur="500"/>
                                        <p:tgtEl>
                                          <p:spTgt spid="186"/>
                                        </p:tgtEl>
                                      </p:cBhvr>
                                    </p:animEffect>
                                  </p:childTnLst>
                                </p:cTn>
                              </p:par>
                              <p:par>
                                <p:cTn id="32" presetID="22" presetClass="entr" presetSubtype="1"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wipe(up)">
                                      <p:cBhvr>
                                        <p:cTn id="34" dur="500"/>
                                        <p:tgtEl>
                                          <p:spTgt spid="187"/>
                                        </p:tgtEl>
                                      </p:cBhvr>
                                    </p:animEffect>
                                  </p:childTnLst>
                                </p:cTn>
                              </p:par>
                              <p:par>
                                <p:cTn id="35" presetID="22" presetClass="entr" presetSubtype="1"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wipe(up)">
                                      <p:cBhvr>
                                        <p:cTn id="37" dur="500"/>
                                        <p:tgtEl>
                                          <p:spTgt spid="188"/>
                                        </p:tgtEl>
                                      </p:cBhvr>
                                    </p:animEffect>
                                  </p:childTnLst>
                                </p:cTn>
                              </p:par>
                              <p:par>
                                <p:cTn id="38" presetID="22" presetClass="entr" presetSubtype="1" fill="hold" nodeType="withEffect">
                                  <p:stCondLst>
                                    <p:cond delay="0"/>
                                  </p:stCondLst>
                                  <p:childTnLst>
                                    <p:set>
                                      <p:cBhvr>
                                        <p:cTn id="39" dur="1" fill="hold">
                                          <p:stCondLst>
                                            <p:cond delay="0"/>
                                          </p:stCondLst>
                                        </p:cTn>
                                        <p:tgtEl>
                                          <p:spTgt spid="189"/>
                                        </p:tgtEl>
                                        <p:attrNameLst>
                                          <p:attrName>style.visibility</p:attrName>
                                        </p:attrNameLst>
                                      </p:cBhvr>
                                      <p:to>
                                        <p:strVal val="visible"/>
                                      </p:to>
                                    </p:set>
                                    <p:animEffect transition="in" filter="wipe(up)">
                                      <p:cBhvr>
                                        <p:cTn id="40" dur="500"/>
                                        <p:tgtEl>
                                          <p:spTgt spid="189"/>
                                        </p:tgtEl>
                                      </p:cBhvr>
                                    </p:animEffect>
                                  </p:childTnLst>
                                </p:cTn>
                              </p:par>
                              <p:par>
                                <p:cTn id="41" presetID="22" presetClass="entr" presetSubtype="1" fill="hold" nodeType="withEffect">
                                  <p:stCondLst>
                                    <p:cond delay="0"/>
                                  </p:stCondLst>
                                  <p:childTnLst>
                                    <p:set>
                                      <p:cBhvr>
                                        <p:cTn id="42" dur="1" fill="hold">
                                          <p:stCondLst>
                                            <p:cond delay="0"/>
                                          </p:stCondLst>
                                        </p:cTn>
                                        <p:tgtEl>
                                          <p:spTgt spid="190"/>
                                        </p:tgtEl>
                                        <p:attrNameLst>
                                          <p:attrName>style.visibility</p:attrName>
                                        </p:attrNameLst>
                                      </p:cBhvr>
                                      <p:to>
                                        <p:strVal val="visible"/>
                                      </p:to>
                                    </p:set>
                                    <p:animEffect transition="in" filter="wipe(up)">
                                      <p:cBhvr>
                                        <p:cTn id="43" dur="500"/>
                                        <p:tgtEl>
                                          <p:spTgt spid="190"/>
                                        </p:tgtEl>
                                      </p:cBhvr>
                                    </p:animEffect>
                                  </p:childTnLst>
                                </p:cTn>
                              </p:par>
                              <p:par>
                                <p:cTn id="44" presetID="22" presetClass="entr" presetSubtype="1" fill="hold" nodeType="with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wipe(up)">
                                      <p:cBhvr>
                                        <p:cTn id="46" dur="500"/>
                                        <p:tgtEl>
                                          <p:spTgt spid="191"/>
                                        </p:tgtEl>
                                      </p:cBhvr>
                                    </p:animEffect>
                                  </p:childTnLst>
                                </p:cTn>
                              </p:par>
                              <p:par>
                                <p:cTn id="47" presetID="22" presetClass="entr" presetSubtype="1" fill="hold" nodeType="with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up)">
                                      <p:cBhvr>
                                        <p:cTn id="49" dur="500"/>
                                        <p:tgtEl>
                                          <p:spTgt spid="18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500"/>
                                        <p:tgtEl>
                                          <p:spTgt spid="1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1"/>
                                        </p:tgtEl>
                                        <p:attrNameLst>
                                          <p:attrName>style.visibility</p:attrName>
                                        </p:attrNameLst>
                                      </p:cBhvr>
                                      <p:to>
                                        <p:strVal val="visible"/>
                                      </p:to>
                                    </p:set>
                                    <p:animEffect transition="in" filter="fade">
                                      <p:cBhvr>
                                        <p:cTn id="58" dur="500"/>
                                        <p:tgtEl>
                                          <p:spTgt spid="1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fade">
                                      <p:cBhvr>
                                        <p:cTn id="61" dur="500"/>
                                        <p:tgtEl>
                                          <p:spTgt spid="1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3"/>
                                        </p:tgtEl>
                                        <p:attrNameLst>
                                          <p:attrName>style.visibility</p:attrName>
                                        </p:attrNameLst>
                                      </p:cBhvr>
                                      <p:to>
                                        <p:strVal val="visible"/>
                                      </p:to>
                                    </p:set>
                                    <p:animEffect transition="in" filter="fade">
                                      <p:cBhvr>
                                        <p:cTn id="64" dur="500"/>
                                        <p:tgtEl>
                                          <p:spTgt spid="1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fade">
                                      <p:cBhvr>
                                        <p:cTn id="70" dur="500"/>
                                        <p:tgtEl>
                                          <p:spTgt spid="1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fade">
                                      <p:cBhvr>
                                        <p:cTn id="73" dur="500"/>
                                        <p:tgtEl>
                                          <p:spTgt spid="1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3"/>
                                        </p:tgtEl>
                                        <p:attrNameLst>
                                          <p:attrName>style.visibility</p:attrName>
                                        </p:attrNameLst>
                                      </p:cBhvr>
                                      <p:to>
                                        <p:strVal val="visible"/>
                                      </p:to>
                                    </p:set>
                                    <p:animEffect transition="in" filter="fade">
                                      <p:cBhvr>
                                        <p:cTn id="76" dur="500"/>
                                        <p:tgtEl>
                                          <p:spTgt spid="19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animEffect transition="in" filter="fade">
                                      <p:cBhvr>
                                        <p:cTn id="79" dur="500"/>
                                        <p:tgtEl>
                                          <p:spTgt spid="19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5"/>
                                        </p:tgtEl>
                                        <p:attrNameLst>
                                          <p:attrName>style.visibility</p:attrName>
                                        </p:attrNameLst>
                                      </p:cBhvr>
                                      <p:to>
                                        <p:strVal val="visible"/>
                                      </p:to>
                                    </p:set>
                                    <p:animEffect transition="in" filter="fade">
                                      <p:cBhvr>
                                        <p:cTn id="82" dur="500"/>
                                        <p:tgtEl>
                                          <p:spTgt spid="19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6"/>
                                        </p:tgtEl>
                                        <p:attrNameLst>
                                          <p:attrName>style.visibility</p:attrName>
                                        </p:attrNameLst>
                                      </p:cBhvr>
                                      <p:to>
                                        <p:strVal val="visible"/>
                                      </p:to>
                                    </p:set>
                                    <p:animEffect transition="in" filter="fade">
                                      <p:cBhvr>
                                        <p:cTn id="85" dur="500"/>
                                        <p:tgtEl>
                                          <p:spTgt spid="1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97"/>
                                        </p:tgtEl>
                                        <p:attrNameLst>
                                          <p:attrName>style.visibility</p:attrName>
                                        </p:attrNameLst>
                                      </p:cBhvr>
                                      <p:to>
                                        <p:strVal val="visible"/>
                                      </p:to>
                                    </p:set>
                                    <p:animEffect transition="in" filter="fade">
                                      <p:cBhvr>
                                        <p:cTn id="88" dur="500"/>
                                        <p:tgtEl>
                                          <p:spTgt spid="19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8"/>
                                        </p:tgtEl>
                                        <p:attrNameLst>
                                          <p:attrName>style.visibility</p:attrName>
                                        </p:attrNameLst>
                                      </p:cBhvr>
                                      <p:to>
                                        <p:strVal val="visible"/>
                                      </p:to>
                                    </p:set>
                                    <p:animEffect transition="in" filter="fade">
                                      <p:cBhvr>
                                        <p:cTn id="91" dur="500"/>
                                        <p:tgtEl>
                                          <p:spTgt spid="19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9"/>
                                        </p:tgtEl>
                                        <p:attrNameLst>
                                          <p:attrName>style.visibility</p:attrName>
                                        </p:attrNameLst>
                                      </p:cBhvr>
                                      <p:to>
                                        <p:strVal val="visible"/>
                                      </p:to>
                                    </p:set>
                                    <p:animEffect transition="in" filter="fade">
                                      <p:cBhvr>
                                        <p:cTn id="94" dur="500"/>
                                        <p:tgtEl>
                                          <p:spTgt spid="19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3"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p:cTn id="99" dur="500" fill="hold"/>
                                        <p:tgtEl>
                                          <p:spTgt spid="5"/>
                                        </p:tgtEl>
                                        <p:attrNameLst>
                                          <p:attrName>ppt_w</p:attrName>
                                        </p:attrNameLst>
                                      </p:cBhvr>
                                      <p:tavLst>
                                        <p:tav tm="0">
                                          <p:val>
                                            <p:fltVal val="0"/>
                                          </p:val>
                                        </p:tav>
                                        <p:tav tm="100000">
                                          <p:val>
                                            <p:strVal val="#ppt_w"/>
                                          </p:val>
                                        </p:tav>
                                      </p:tavLst>
                                    </p:anim>
                                    <p:anim calcmode="lin" valueType="num">
                                      <p:cBhvr>
                                        <p:cTn id="100" dur="500" fill="hold"/>
                                        <p:tgtEl>
                                          <p:spTgt spid="5"/>
                                        </p:tgtEl>
                                        <p:attrNameLst>
                                          <p:attrName>ppt_h</p:attrName>
                                        </p:attrNameLst>
                                      </p:cBhvr>
                                      <p:tavLst>
                                        <p:tav tm="0">
                                          <p:val>
                                            <p:fltVal val="0"/>
                                          </p:val>
                                        </p:tav>
                                        <p:tav tm="100000">
                                          <p:val>
                                            <p:strVal val="#ppt_h"/>
                                          </p:val>
                                        </p:tav>
                                      </p:tavLst>
                                    </p:anim>
                                    <p:animEffect transition="in" filter="fade">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0" grpId="0"/>
      <p:bldP spid="161" grpId="0"/>
      <p:bldP spid="162" grpId="0"/>
      <p:bldP spid="163" grpId="0"/>
      <p:bldP spid="164" grpId="0"/>
      <p:bldP spid="165" grpId="0"/>
      <p:bldP spid="166" grpId="0"/>
      <p:bldP spid="193" grpId="0"/>
      <p:bldP spid="194" grpId="0"/>
      <p:bldP spid="195" grpId="0"/>
      <p:bldP spid="196" grpId="0"/>
      <p:bldP spid="197" grpId="0"/>
      <p:bldP spid="198" grpId="0"/>
      <p:bldP spid="19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Tám hậu – Các </a:t>
            </a:r>
            <a:r>
              <a:rPr lang="vi-VN" altLang="en-US"/>
              <a:t>đườn</a:t>
            </a:r>
            <a:r>
              <a:rPr lang="en-US" altLang="en-US"/>
              <a:t>g chéo ng</a:t>
            </a:r>
            <a:r>
              <a:rPr lang="vi-VN" altLang="en-US"/>
              <a:t>ượ</a:t>
            </a:r>
            <a:r>
              <a:rPr lang="en-US" altLang="en-US"/>
              <a:t>c</a:t>
            </a:r>
          </a:p>
        </p:txBody>
      </p:sp>
      <p:grpSp>
        <p:nvGrpSpPr>
          <p:cNvPr id="69636" name="Group 199"/>
          <p:cNvGrpSpPr>
            <a:grpSpLocks/>
          </p:cNvGrpSpPr>
          <p:nvPr/>
        </p:nvGrpSpPr>
        <p:grpSpPr bwMode="auto">
          <a:xfrm>
            <a:off x="3352800" y="1504950"/>
            <a:ext cx="4419600" cy="4419600"/>
            <a:chOff x="1828800" y="1676400"/>
            <a:chExt cx="4419600" cy="4419600"/>
          </a:xfrm>
        </p:grpSpPr>
        <p:sp>
          <p:nvSpPr>
            <p:cNvPr id="144" name="Rectangle 143"/>
            <p:cNvSpPr/>
            <p:nvPr/>
          </p:nvSpPr>
          <p:spPr>
            <a:xfrm>
              <a:off x="1828800" y="1676400"/>
              <a:ext cx="4419600" cy="44196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69" name="Rectangle 68"/>
            <p:cNvSpPr/>
            <p:nvPr/>
          </p:nvSpPr>
          <p:spPr>
            <a:xfrm>
              <a:off x="19050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0" name="Rectangle 69"/>
            <p:cNvSpPr/>
            <p:nvPr/>
          </p:nvSpPr>
          <p:spPr>
            <a:xfrm>
              <a:off x="24384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1" name="Rectangle 70"/>
            <p:cNvSpPr/>
            <p:nvPr/>
          </p:nvSpPr>
          <p:spPr>
            <a:xfrm>
              <a:off x="29718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2" name="Rectangle 71"/>
            <p:cNvSpPr/>
            <p:nvPr/>
          </p:nvSpPr>
          <p:spPr>
            <a:xfrm>
              <a:off x="35052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5" name="Rectangle 74"/>
            <p:cNvSpPr/>
            <p:nvPr/>
          </p:nvSpPr>
          <p:spPr>
            <a:xfrm>
              <a:off x="40386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6" name="Rectangle 75"/>
            <p:cNvSpPr/>
            <p:nvPr/>
          </p:nvSpPr>
          <p:spPr>
            <a:xfrm>
              <a:off x="45720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7" name="Rectangle 76"/>
            <p:cNvSpPr/>
            <p:nvPr/>
          </p:nvSpPr>
          <p:spPr>
            <a:xfrm>
              <a:off x="51054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8" name="Rectangle 77"/>
            <p:cNvSpPr/>
            <p:nvPr/>
          </p:nvSpPr>
          <p:spPr>
            <a:xfrm>
              <a:off x="56388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79" name="Rectangle 78"/>
            <p:cNvSpPr/>
            <p:nvPr/>
          </p:nvSpPr>
          <p:spPr>
            <a:xfrm>
              <a:off x="56388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0" name="Rectangle 79"/>
            <p:cNvSpPr/>
            <p:nvPr/>
          </p:nvSpPr>
          <p:spPr>
            <a:xfrm>
              <a:off x="19050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1" name="Rectangle 80"/>
            <p:cNvSpPr/>
            <p:nvPr/>
          </p:nvSpPr>
          <p:spPr>
            <a:xfrm>
              <a:off x="24384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2" name="Rectangle 81"/>
            <p:cNvSpPr/>
            <p:nvPr/>
          </p:nvSpPr>
          <p:spPr>
            <a:xfrm>
              <a:off x="29718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3" name="Rectangle 82"/>
            <p:cNvSpPr/>
            <p:nvPr/>
          </p:nvSpPr>
          <p:spPr>
            <a:xfrm>
              <a:off x="35052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4" name="Rectangle 83"/>
            <p:cNvSpPr/>
            <p:nvPr/>
          </p:nvSpPr>
          <p:spPr>
            <a:xfrm>
              <a:off x="40386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5" name="Rectangle 84"/>
            <p:cNvSpPr/>
            <p:nvPr/>
          </p:nvSpPr>
          <p:spPr>
            <a:xfrm>
              <a:off x="45720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6" name="Rectangle 85"/>
            <p:cNvSpPr/>
            <p:nvPr/>
          </p:nvSpPr>
          <p:spPr>
            <a:xfrm>
              <a:off x="51054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7" name="Rectangle 86"/>
            <p:cNvSpPr/>
            <p:nvPr/>
          </p:nvSpPr>
          <p:spPr>
            <a:xfrm>
              <a:off x="19050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8" name="Rectangle 87"/>
            <p:cNvSpPr/>
            <p:nvPr/>
          </p:nvSpPr>
          <p:spPr>
            <a:xfrm>
              <a:off x="24384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89" name="Rectangle 88"/>
            <p:cNvSpPr/>
            <p:nvPr/>
          </p:nvSpPr>
          <p:spPr>
            <a:xfrm>
              <a:off x="29718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0" name="Rectangle 89"/>
            <p:cNvSpPr/>
            <p:nvPr/>
          </p:nvSpPr>
          <p:spPr>
            <a:xfrm>
              <a:off x="35052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1" name="Rectangle 90"/>
            <p:cNvSpPr/>
            <p:nvPr/>
          </p:nvSpPr>
          <p:spPr>
            <a:xfrm>
              <a:off x="40386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2" name="Rectangle 91"/>
            <p:cNvSpPr/>
            <p:nvPr/>
          </p:nvSpPr>
          <p:spPr>
            <a:xfrm>
              <a:off x="45720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3" name="Rectangle 92"/>
            <p:cNvSpPr/>
            <p:nvPr/>
          </p:nvSpPr>
          <p:spPr>
            <a:xfrm>
              <a:off x="51054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4" name="Rectangle 93"/>
            <p:cNvSpPr/>
            <p:nvPr/>
          </p:nvSpPr>
          <p:spPr>
            <a:xfrm>
              <a:off x="56388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5" name="Rectangle 94"/>
            <p:cNvSpPr/>
            <p:nvPr/>
          </p:nvSpPr>
          <p:spPr>
            <a:xfrm>
              <a:off x="19050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6" name="Rectangle 95"/>
            <p:cNvSpPr/>
            <p:nvPr/>
          </p:nvSpPr>
          <p:spPr>
            <a:xfrm>
              <a:off x="24384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7" name="Rectangle 96"/>
            <p:cNvSpPr/>
            <p:nvPr/>
          </p:nvSpPr>
          <p:spPr>
            <a:xfrm>
              <a:off x="29718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8" name="Rectangle 97"/>
            <p:cNvSpPr/>
            <p:nvPr/>
          </p:nvSpPr>
          <p:spPr>
            <a:xfrm>
              <a:off x="35052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99" name="Rectangle 98"/>
            <p:cNvSpPr/>
            <p:nvPr/>
          </p:nvSpPr>
          <p:spPr>
            <a:xfrm>
              <a:off x="40386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0" name="Rectangle 99"/>
            <p:cNvSpPr/>
            <p:nvPr/>
          </p:nvSpPr>
          <p:spPr>
            <a:xfrm>
              <a:off x="45720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1" name="Rectangle 100"/>
            <p:cNvSpPr/>
            <p:nvPr/>
          </p:nvSpPr>
          <p:spPr>
            <a:xfrm>
              <a:off x="51054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2" name="Rectangle 101"/>
            <p:cNvSpPr/>
            <p:nvPr/>
          </p:nvSpPr>
          <p:spPr>
            <a:xfrm>
              <a:off x="56388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3" name="Rectangle 102"/>
            <p:cNvSpPr/>
            <p:nvPr/>
          </p:nvSpPr>
          <p:spPr>
            <a:xfrm>
              <a:off x="56388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4" name="Rectangle 103"/>
            <p:cNvSpPr/>
            <p:nvPr/>
          </p:nvSpPr>
          <p:spPr>
            <a:xfrm>
              <a:off x="19050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5" name="Rectangle 104"/>
            <p:cNvSpPr/>
            <p:nvPr/>
          </p:nvSpPr>
          <p:spPr>
            <a:xfrm>
              <a:off x="24384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6" name="Rectangle 105"/>
            <p:cNvSpPr/>
            <p:nvPr/>
          </p:nvSpPr>
          <p:spPr>
            <a:xfrm>
              <a:off x="29718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7" name="Rectangle 106"/>
            <p:cNvSpPr/>
            <p:nvPr/>
          </p:nvSpPr>
          <p:spPr>
            <a:xfrm>
              <a:off x="35052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8" name="Rectangle 107"/>
            <p:cNvSpPr/>
            <p:nvPr/>
          </p:nvSpPr>
          <p:spPr>
            <a:xfrm>
              <a:off x="40386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09" name="Rectangle 108"/>
            <p:cNvSpPr/>
            <p:nvPr/>
          </p:nvSpPr>
          <p:spPr>
            <a:xfrm>
              <a:off x="45720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0" name="Rectangle 109"/>
            <p:cNvSpPr/>
            <p:nvPr/>
          </p:nvSpPr>
          <p:spPr>
            <a:xfrm>
              <a:off x="51054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1" name="Rectangle 110"/>
            <p:cNvSpPr/>
            <p:nvPr/>
          </p:nvSpPr>
          <p:spPr>
            <a:xfrm>
              <a:off x="19050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2" name="Rectangle 111"/>
            <p:cNvSpPr/>
            <p:nvPr/>
          </p:nvSpPr>
          <p:spPr>
            <a:xfrm>
              <a:off x="24384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3" name="Rectangle 112"/>
            <p:cNvSpPr/>
            <p:nvPr/>
          </p:nvSpPr>
          <p:spPr>
            <a:xfrm>
              <a:off x="29718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4" name="Rectangle 113"/>
            <p:cNvSpPr/>
            <p:nvPr/>
          </p:nvSpPr>
          <p:spPr>
            <a:xfrm>
              <a:off x="35052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5" name="Rectangle 114"/>
            <p:cNvSpPr/>
            <p:nvPr/>
          </p:nvSpPr>
          <p:spPr>
            <a:xfrm>
              <a:off x="40386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6" name="Rectangle 115"/>
            <p:cNvSpPr/>
            <p:nvPr/>
          </p:nvSpPr>
          <p:spPr>
            <a:xfrm>
              <a:off x="45720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7" name="Rectangle 116"/>
            <p:cNvSpPr/>
            <p:nvPr/>
          </p:nvSpPr>
          <p:spPr>
            <a:xfrm>
              <a:off x="51054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18" name="Rectangle 117"/>
            <p:cNvSpPr/>
            <p:nvPr/>
          </p:nvSpPr>
          <p:spPr>
            <a:xfrm>
              <a:off x="56388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7" name="Rectangle 126"/>
            <p:cNvSpPr/>
            <p:nvPr/>
          </p:nvSpPr>
          <p:spPr>
            <a:xfrm>
              <a:off x="56388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8" name="Rectangle 127"/>
            <p:cNvSpPr/>
            <p:nvPr/>
          </p:nvSpPr>
          <p:spPr>
            <a:xfrm>
              <a:off x="19050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29" name="Rectangle 128"/>
            <p:cNvSpPr/>
            <p:nvPr/>
          </p:nvSpPr>
          <p:spPr>
            <a:xfrm>
              <a:off x="24384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0" name="Rectangle 129"/>
            <p:cNvSpPr/>
            <p:nvPr/>
          </p:nvSpPr>
          <p:spPr>
            <a:xfrm>
              <a:off x="29718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1" name="Rectangle 130"/>
            <p:cNvSpPr/>
            <p:nvPr/>
          </p:nvSpPr>
          <p:spPr>
            <a:xfrm>
              <a:off x="35052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2" name="Rectangle 131"/>
            <p:cNvSpPr/>
            <p:nvPr/>
          </p:nvSpPr>
          <p:spPr>
            <a:xfrm>
              <a:off x="40386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3" name="Rectangle 132"/>
            <p:cNvSpPr/>
            <p:nvPr/>
          </p:nvSpPr>
          <p:spPr>
            <a:xfrm>
              <a:off x="45720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4" name="Rectangle 133"/>
            <p:cNvSpPr/>
            <p:nvPr/>
          </p:nvSpPr>
          <p:spPr>
            <a:xfrm>
              <a:off x="51054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5" name="Rectangle 134"/>
            <p:cNvSpPr/>
            <p:nvPr/>
          </p:nvSpPr>
          <p:spPr>
            <a:xfrm>
              <a:off x="56388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6" name="Rectangle 135"/>
            <p:cNvSpPr/>
            <p:nvPr/>
          </p:nvSpPr>
          <p:spPr>
            <a:xfrm>
              <a:off x="19050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7" name="Rectangle 136"/>
            <p:cNvSpPr/>
            <p:nvPr/>
          </p:nvSpPr>
          <p:spPr>
            <a:xfrm>
              <a:off x="24384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8" name="Rectangle 137"/>
            <p:cNvSpPr/>
            <p:nvPr/>
          </p:nvSpPr>
          <p:spPr>
            <a:xfrm>
              <a:off x="29718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39" name="Rectangle 138"/>
            <p:cNvSpPr/>
            <p:nvPr/>
          </p:nvSpPr>
          <p:spPr>
            <a:xfrm>
              <a:off x="35052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0" name="Rectangle 139"/>
            <p:cNvSpPr/>
            <p:nvPr/>
          </p:nvSpPr>
          <p:spPr>
            <a:xfrm>
              <a:off x="40386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1" name="Rectangle 140"/>
            <p:cNvSpPr/>
            <p:nvPr/>
          </p:nvSpPr>
          <p:spPr>
            <a:xfrm>
              <a:off x="45720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sp>
          <p:nvSpPr>
            <p:cNvPr id="142" name="Rectangle 141"/>
            <p:cNvSpPr/>
            <p:nvPr/>
          </p:nvSpPr>
          <p:spPr>
            <a:xfrm>
              <a:off x="51054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latin typeface="+mj-lt"/>
              </a:endParaRPr>
            </a:p>
          </p:txBody>
        </p:sp>
      </p:grpSp>
      <p:cxnSp>
        <p:nvCxnSpPr>
          <p:cNvPr id="155" name="Straight Arrow Connector 154"/>
          <p:cNvCxnSpPr/>
          <p:nvPr/>
        </p:nvCxnSpPr>
        <p:spPr>
          <a:xfrm rot="5400000">
            <a:off x="3124200" y="1581150"/>
            <a:ext cx="4572000" cy="4572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2667000" y="22669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0</a:t>
            </a:r>
          </a:p>
        </p:txBody>
      </p:sp>
      <p:sp>
        <p:nvSpPr>
          <p:cNvPr id="160" name="Rectangle 159"/>
          <p:cNvSpPr/>
          <p:nvPr/>
        </p:nvSpPr>
        <p:spPr>
          <a:xfrm>
            <a:off x="2667000" y="28003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a:t>
            </a:r>
          </a:p>
        </p:txBody>
      </p:sp>
      <p:sp>
        <p:nvSpPr>
          <p:cNvPr id="161" name="Rectangle 160"/>
          <p:cNvSpPr/>
          <p:nvPr/>
        </p:nvSpPr>
        <p:spPr>
          <a:xfrm>
            <a:off x="2667000" y="3333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2</a:t>
            </a:r>
          </a:p>
        </p:txBody>
      </p:sp>
      <p:sp>
        <p:nvSpPr>
          <p:cNvPr id="162" name="Rectangle 161"/>
          <p:cNvSpPr/>
          <p:nvPr/>
        </p:nvSpPr>
        <p:spPr>
          <a:xfrm>
            <a:off x="2667000" y="38671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3</a:t>
            </a:r>
          </a:p>
        </p:txBody>
      </p:sp>
      <p:sp>
        <p:nvSpPr>
          <p:cNvPr id="163" name="Rectangle 162"/>
          <p:cNvSpPr/>
          <p:nvPr/>
        </p:nvSpPr>
        <p:spPr>
          <a:xfrm>
            <a:off x="2667000" y="44005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4</a:t>
            </a:r>
          </a:p>
        </p:txBody>
      </p:sp>
      <p:sp>
        <p:nvSpPr>
          <p:cNvPr id="164" name="Rectangle 163"/>
          <p:cNvSpPr/>
          <p:nvPr/>
        </p:nvSpPr>
        <p:spPr>
          <a:xfrm>
            <a:off x="2667000" y="49339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5</a:t>
            </a:r>
          </a:p>
        </p:txBody>
      </p:sp>
      <p:sp>
        <p:nvSpPr>
          <p:cNvPr id="165" name="Rectangle 164"/>
          <p:cNvSpPr/>
          <p:nvPr/>
        </p:nvSpPr>
        <p:spPr>
          <a:xfrm>
            <a:off x="2667000" y="54673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6</a:t>
            </a:r>
          </a:p>
        </p:txBody>
      </p:sp>
      <p:sp>
        <p:nvSpPr>
          <p:cNvPr id="166" name="Rectangle 165"/>
          <p:cNvSpPr/>
          <p:nvPr/>
        </p:nvSpPr>
        <p:spPr>
          <a:xfrm>
            <a:off x="26670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7</a:t>
            </a:r>
          </a:p>
        </p:txBody>
      </p:sp>
      <p:cxnSp>
        <p:nvCxnSpPr>
          <p:cNvPr id="121" name="Straight Arrow Connector 120"/>
          <p:cNvCxnSpPr/>
          <p:nvPr/>
        </p:nvCxnSpPr>
        <p:spPr>
          <a:xfrm rot="5400000">
            <a:off x="3124200" y="1581150"/>
            <a:ext cx="4038600" cy="4038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rot="5400000">
            <a:off x="3124200" y="1581150"/>
            <a:ext cx="3505200" cy="3505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5400000">
            <a:off x="3124200" y="1581150"/>
            <a:ext cx="2971800" cy="29718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5400000">
            <a:off x="3124200" y="1581150"/>
            <a:ext cx="2438400" cy="24384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rot="5400000">
            <a:off x="3124200" y="1581150"/>
            <a:ext cx="1905000" cy="1905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rot="5400000">
            <a:off x="3124200" y="1581150"/>
            <a:ext cx="1371600" cy="1371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rot="5400000">
            <a:off x="3124200" y="1581150"/>
            <a:ext cx="838200" cy="838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rot="5400000">
            <a:off x="6858000" y="5314950"/>
            <a:ext cx="838200" cy="838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rot="5400000">
            <a:off x="3657600" y="2114550"/>
            <a:ext cx="4038600" cy="4038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rot="5400000">
            <a:off x="4191000" y="2647950"/>
            <a:ext cx="3505200" cy="3505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rot="5400000">
            <a:off x="4724400" y="3181350"/>
            <a:ext cx="2971800" cy="29718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rot="5400000">
            <a:off x="5257800" y="3714750"/>
            <a:ext cx="2438400" cy="24384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rot="5400000">
            <a:off x="5791200" y="4248150"/>
            <a:ext cx="1905000" cy="19050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rot="5400000">
            <a:off x="6324600" y="4781550"/>
            <a:ext cx="1371600" cy="1371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64008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14</a:t>
            </a:r>
          </a:p>
        </p:txBody>
      </p:sp>
      <p:sp>
        <p:nvSpPr>
          <p:cNvPr id="194" name="Rectangle 193"/>
          <p:cNvSpPr/>
          <p:nvPr/>
        </p:nvSpPr>
        <p:spPr>
          <a:xfrm>
            <a:off x="58674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13</a:t>
            </a:r>
          </a:p>
        </p:txBody>
      </p:sp>
      <p:sp>
        <p:nvSpPr>
          <p:cNvPr id="195" name="Rectangle 194"/>
          <p:cNvSpPr/>
          <p:nvPr/>
        </p:nvSpPr>
        <p:spPr>
          <a:xfrm>
            <a:off x="53340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12</a:t>
            </a:r>
          </a:p>
        </p:txBody>
      </p:sp>
      <p:sp>
        <p:nvSpPr>
          <p:cNvPr id="196" name="Rectangle 195"/>
          <p:cNvSpPr/>
          <p:nvPr/>
        </p:nvSpPr>
        <p:spPr>
          <a:xfrm>
            <a:off x="48006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11</a:t>
            </a:r>
          </a:p>
        </p:txBody>
      </p:sp>
      <p:sp>
        <p:nvSpPr>
          <p:cNvPr id="197" name="Rectangle 196"/>
          <p:cNvSpPr/>
          <p:nvPr/>
        </p:nvSpPr>
        <p:spPr>
          <a:xfrm>
            <a:off x="42672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10</a:t>
            </a:r>
          </a:p>
        </p:txBody>
      </p:sp>
      <p:sp>
        <p:nvSpPr>
          <p:cNvPr id="198" name="Rectangle 197"/>
          <p:cNvSpPr/>
          <p:nvPr/>
        </p:nvSpPr>
        <p:spPr>
          <a:xfrm>
            <a:off x="37338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9</a:t>
            </a:r>
          </a:p>
        </p:txBody>
      </p:sp>
      <p:sp>
        <p:nvSpPr>
          <p:cNvPr id="199" name="Rectangle 198"/>
          <p:cNvSpPr/>
          <p:nvPr/>
        </p:nvSpPr>
        <p:spPr>
          <a:xfrm>
            <a:off x="3200400" y="6000750"/>
            <a:ext cx="5334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latin typeface="+mj-lt"/>
              </a:rPr>
              <a:t>8</a:t>
            </a:r>
          </a:p>
        </p:txBody>
      </p:sp>
      <p:grpSp>
        <p:nvGrpSpPr>
          <p:cNvPr id="5" name="Group 118"/>
          <p:cNvGrpSpPr>
            <a:grpSpLocks/>
          </p:cNvGrpSpPr>
          <p:nvPr/>
        </p:nvGrpSpPr>
        <p:grpSpPr bwMode="auto">
          <a:xfrm>
            <a:off x="7772400" y="1581150"/>
            <a:ext cx="2470150" cy="1447800"/>
            <a:chOff x="3810000" y="4648200"/>
            <a:chExt cx="2469776" cy="1447800"/>
          </a:xfrm>
        </p:grpSpPr>
        <p:sp>
          <p:nvSpPr>
            <p:cNvPr id="120" name="AutoShape 6"/>
            <p:cNvSpPr>
              <a:spLocks noChangeArrowheads="1"/>
            </p:cNvSpPr>
            <p:nvPr/>
          </p:nvSpPr>
          <p:spPr bwMode="gray">
            <a:xfrm>
              <a:off x="4343319" y="4953000"/>
              <a:ext cx="1371392" cy="838200"/>
            </a:xfrm>
            <a:prstGeom prst="roundRect">
              <a:avLst>
                <a:gd name="adj" fmla="val 0"/>
              </a:avLst>
            </a:prstGeom>
            <a:noFill/>
            <a:ln>
              <a:noFill/>
              <a:prstDash val="sysDash"/>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2n</a:t>
              </a:r>
              <a:r>
                <a:rPr lang="en-US" sz="2400" b="1" noProof="1">
                  <a:solidFill>
                    <a:srgbClr val="FF0000"/>
                  </a:solidFill>
                  <a:latin typeface="Calibri" panose="020F0502020204030204" pitchFamily="34" charset="0"/>
                  <a:cs typeface="Calibri" panose="020F0502020204030204" pitchFamily="34" charset="0"/>
                </a:rPr>
                <a:t> </a:t>
              </a:r>
              <a:r>
                <a:rPr lang="vi-VN" sz="2400" b="1" noProof="1">
                  <a:solidFill>
                    <a:srgbClr val="FF0000"/>
                  </a:solidFill>
                  <a:latin typeface="Calibri" panose="020F0502020204030204" pitchFamily="34" charset="0"/>
                  <a:cs typeface="Calibri" panose="020F0502020204030204" pitchFamily="34" charset="0"/>
                </a:rPr>
                <a:t>–</a:t>
              </a:r>
              <a:r>
                <a:rPr lang="en-US" sz="2400" b="1" noProof="1">
                  <a:solidFill>
                    <a:srgbClr val="FF0000"/>
                  </a:solidFill>
                  <a:latin typeface="Calibri" panose="020F0502020204030204" pitchFamily="34" charset="0"/>
                  <a:cs typeface="Calibri" panose="020F0502020204030204" pitchFamily="34" charset="0"/>
                </a:rPr>
                <a:t> </a:t>
              </a:r>
              <a:r>
                <a:rPr lang="vi-VN" sz="2400" b="1" noProof="1">
                  <a:solidFill>
                    <a:srgbClr val="FF0000"/>
                  </a:solidFill>
                  <a:latin typeface="Calibri" panose="020F0502020204030204" pitchFamily="34" charset="0"/>
                  <a:cs typeface="Calibri" panose="020F0502020204030204" pitchFamily="34" charset="0"/>
                </a:rPr>
                <a:t>1</a:t>
              </a:r>
              <a:endParaRPr lang="en-US" sz="2400" b="1" noProof="1">
                <a:solidFill>
                  <a:srgbClr val="FF0000"/>
                </a:solidFill>
                <a:latin typeface="Calibri" panose="020F0502020204030204" pitchFamily="34" charset="0"/>
                <a:cs typeface="Calibri" panose="020F0502020204030204" pitchFamily="34" charset="0"/>
              </a:endParaRPr>
            </a:p>
            <a:p>
              <a:pPr algn="ctr" eaLnBrk="1" hangingPunct="1">
                <a:defRPr/>
              </a:pPr>
              <a:r>
                <a:rPr lang="vi-VN" sz="2400" b="1" noProof="1">
                  <a:solidFill>
                    <a:srgbClr val="FF0000"/>
                  </a:solidFill>
                  <a:latin typeface="Calibri" panose="020F0502020204030204" pitchFamily="34" charset="0"/>
                  <a:cs typeface="Calibri" panose="020F0502020204030204" pitchFamily="34" charset="0"/>
                </a:rPr>
                <a:t>đường</a:t>
              </a:r>
            </a:p>
          </p:txBody>
        </p:sp>
        <p:sp>
          <p:nvSpPr>
            <p:cNvPr id="126" name="Explosion 2 125"/>
            <p:cNvSpPr/>
            <p:nvPr/>
          </p:nvSpPr>
          <p:spPr>
            <a:xfrm>
              <a:off x="3810000" y="4648200"/>
              <a:ext cx="2469776" cy="1447800"/>
            </a:xfrm>
            <a:prstGeom prst="irregularSeal2">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sz="2400" b="1">
                <a:latin typeface="+mj-lt"/>
              </a:endParaRPr>
            </a:p>
          </p:txBody>
        </p:sp>
      </p:grpSp>
      <p:sp>
        <p:nvSpPr>
          <p:cNvPr id="2" name="Chỗ dành sẵn cho Ngày tháng 1">
            <a:extLst>
              <a:ext uri="{FF2B5EF4-FFF2-40B4-BE49-F238E27FC236}">
                <a16:creationId xmlns:a16="http://schemas.microsoft.com/office/drawing/2014/main" id="{052EBFEF-C762-401A-8961-43F1E35CBD49}"/>
              </a:ext>
            </a:extLst>
          </p:cNvPr>
          <p:cNvSpPr>
            <a:spLocks noGrp="1"/>
          </p:cNvSpPr>
          <p:nvPr>
            <p:ph type="dt" sz="half" idx="10"/>
          </p:nvPr>
        </p:nvSpPr>
        <p:spPr/>
        <p:txBody>
          <a:bodyPr/>
          <a:lstStyle/>
          <a:p>
            <a:fld id="{178C247E-0683-4E48-A035-5D935FC0DB48}"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85C0AE16-AAAA-4AE3-9F22-CAC1D86FC296}"/>
              </a:ext>
            </a:extLst>
          </p:cNvPr>
          <p:cNvSpPr>
            <a:spLocks noGrp="1"/>
          </p:cNvSpPr>
          <p:nvPr>
            <p:ph type="sldNum" sz="quarter" idx="12"/>
          </p:nvPr>
        </p:nvSpPr>
        <p:spPr/>
        <p:txBody>
          <a:bodyPr/>
          <a:lstStyle/>
          <a:p>
            <a:fld id="{796B6B1B-CD97-412B-A8B6-A4AEE95B13DD}" type="slidenum">
              <a:rPr lang="en-US" smtClean="0"/>
              <a:t>128</a:t>
            </a:fld>
            <a:endParaRPr lang="en-US"/>
          </a:p>
        </p:txBody>
      </p:sp>
    </p:spTree>
    <p:extLst>
      <p:ext uri="{BB962C8B-B14F-4D97-AF65-F5344CB8AC3E}">
        <p14:creationId xmlns:p14="http://schemas.microsoft.com/office/powerpoint/2010/main" val="39623737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up)">
                                      <p:cBhvr>
                                        <p:cTn id="7" dur="500"/>
                                        <p:tgtEl>
                                          <p:spTgt spid="180"/>
                                        </p:tgtEl>
                                      </p:cBhvr>
                                    </p:animEffect>
                                  </p:childTnLst>
                                </p:cTn>
                              </p:par>
                              <p:par>
                                <p:cTn id="8" presetID="22" presetClass="entr" presetSubtype="1"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wipe(up)">
                                      <p:cBhvr>
                                        <p:cTn id="10" dur="500"/>
                                        <p:tgtEl>
                                          <p:spTgt spid="179"/>
                                        </p:tgtEl>
                                      </p:cBhvr>
                                    </p:animEffect>
                                  </p:childTnLst>
                                </p:cTn>
                              </p:par>
                              <p:par>
                                <p:cTn id="11" presetID="22" presetClass="entr" presetSubtype="1"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wipe(up)">
                                      <p:cBhvr>
                                        <p:cTn id="13" dur="500"/>
                                        <p:tgtEl>
                                          <p:spTgt spid="125"/>
                                        </p:tgtEl>
                                      </p:cBhvr>
                                    </p:animEffect>
                                  </p:childTnLst>
                                </p:cTn>
                              </p:par>
                              <p:par>
                                <p:cTn id="14" presetID="22" presetClass="entr" presetSubtype="1"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up)">
                                      <p:cBhvr>
                                        <p:cTn id="16" dur="500"/>
                                        <p:tgtEl>
                                          <p:spTgt spid="124"/>
                                        </p:tgtEl>
                                      </p:cBhvr>
                                    </p:animEffect>
                                  </p:childTnLst>
                                </p:cTn>
                              </p:par>
                              <p:par>
                                <p:cTn id="17" presetID="22" presetClass="entr" presetSubtype="1"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wipe(up)">
                                      <p:cBhvr>
                                        <p:cTn id="19" dur="500"/>
                                        <p:tgtEl>
                                          <p:spTgt spid="123"/>
                                        </p:tgtEl>
                                      </p:cBhvr>
                                    </p:animEffect>
                                  </p:childTnLst>
                                </p:cTn>
                              </p:par>
                              <p:par>
                                <p:cTn id="20" presetID="22" presetClass="entr" presetSubtype="1" fill="hold"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up)">
                                      <p:cBhvr>
                                        <p:cTn id="22" dur="500"/>
                                        <p:tgtEl>
                                          <p:spTgt spid="122"/>
                                        </p:tgtEl>
                                      </p:cBhvr>
                                    </p:animEffect>
                                  </p:childTnLst>
                                </p:cTn>
                              </p:par>
                              <p:par>
                                <p:cTn id="23" presetID="22" presetClass="entr" presetSubtype="1"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wipe(up)">
                                      <p:cBhvr>
                                        <p:cTn id="25" dur="500"/>
                                        <p:tgtEl>
                                          <p:spTgt spid="121"/>
                                        </p:tgtEl>
                                      </p:cBhvr>
                                    </p:animEffect>
                                  </p:childTnLst>
                                </p:cTn>
                              </p:par>
                              <p:par>
                                <p:cTn id="26" presetID="22" presetClass="entr" presetSubtype="1"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wipe(up)">
                                      <p:cBhvr>
                                        <p:cTn id="28" dur="500"/>
                                        <p:tgtEl>
                                          <p:spTgt spid="155"/>
                                        </p:tgtEl>
                                      </p:cBhvr>
                                    </p:animEffect>
                                  </p:childTnLst>
                                </p:cTn>
                              </p:par>
                              <p:par>
                                <p:cTn id="29" presetID="22" presetClass="entr" presetSubtype="1" fill="hold" nodeType="with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wipe(up)">
                                      <p:cBhvr>
                                        <p:cTn id="31" dur="500"/>
                                        <p:tgtEl>
                                          <p:spTgt spid="186"/>
                                        </p:tgtEl>
                                      </p:cBhvr>
                                    </p:animEffect>
                                  </p:childTnLst>
                                </p:cTn>
                              </p:par>
                              <p:par>
                                <p:cTn id="32" presetID="22" presetClass="entr" presetSubtype="1"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wipe(up)">
                                      <p:cBhvr>
                                        <p:cTn id="34" dur="500"/>
                                        <p:tgtEl>
                                          <p:spTgt spid="187"/>
                                        </p:tgtEl>
                                      </p:cBhvr>
                                    </p:animEffect>
                                  </p:childTnLst>
                                </p:cTn>
                              </p:par>
                              <p:par>
                                <p:cTn id="35" presetID="22" presetClass="entr" presetSubtype="1"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wipe(up)">
                                      <p:cBhvr>
                                        <p:cTn id="37" dur="500"/>
                                        <p:tgtEl>
                                          <p:spTgt spid="188"/>
                                        </p:tgtEl>
                                      </p:cBhvr>
                                    </p:animEffect>
                                  </p:childTnLst>
                                </p:cTn>
                              </p:par>
                              <p:par>
                                <p:cTn id="38" presetID="22" presetClass="entr" presetSubtype="1" fill="hold" nodeType="withEffect">
                                  <p:stCondLst>
                                    <p:cond delay="0"/>
                                  </p:stCondLst>
                                  <p:childTnLst>
                                    <p:set>
                                      <p:cBhvr>
                                        <p:cTn id="39" dur="1" fill="hold">
                                          <p:stCondLst>
                                            <p:cond delay="0"/>
                                          </p:stCondLst>
                                        </p:cTn>
                                        <p:tgtEl>
                                          <p:spTgt spid="189"/>
                                        </p:tgtEl>
                                        <p:attrNameLst>
                                          <p:attrName>style.visibility</p:attrName>
                                        </p:attrNameLst>
                                      </p:cBhvr>
                                      <p:to>
                                        <p:strVal val="visible"/>
                                      </p:to>
                                    </p:set>
                                    <p:animEffect transition="in" filter="wipe(up)">
                                      <p:cBhvr>
                                        <p:cTn id="40" dur="500"/>
                                        <p:tgtEl>
                                          <p:spTgt spid="189"/>
                                        </p:tgtEl>
                                      </p:cBhvr>
                                    </p:animEffect>
                                  </p:childTnLst>
                                </p:cTn>
                              </p:par>
                              <p:par>
                                <p:cTn id="41" presetID="22" presetClass="entr" presetSubtype="1" fill="hold" nodeType="withEffect">
                                  <p:stCondLst>
                                    <p:cond delay="0"/>
                                  </p:stCondLst>
                                  <p:childTnLst>
                                    <p:set>
                                      <p:cBhvr>
                                        <p:cTn id="42" dur="1" fill="hold">
                                          <p:stCondLst>
                                            <p:cond delay="0"/>
                                          </p:stCondLst>
                                        </p:cTn>
                                        <p:tgtEl>
                                          <p:spTgt spid="190"/>
                                        </p:tgtEl>
                                        <p:attrNameLst>
                                          <p:attrName>style.visibility</p:attrName>
                                        </p:attrNameLst>
                                      </p:cBhvr>
                                      <p:to>
                                        <p:strVal val="visible"/>
                                      </p:to>
                                    </p:set>
                                    <p:animEffect transition="in" filter="wipe(up)">
                                      <p:cBhvr>
                                        <p:cTn id="43" dur="500"/>
                                        <p:tgtEl>
                                          <p:spTgt spid="190"/>
                                        </p:tgtEl>
                                      </p:cBhvr>
                                    </p:animEffect>
                                  </p:childTnLst>
                                </p:cTn>
                              </p:par>
                              <p:par>
                                <p:cTn id="44" presetID="22" presetClass="entr" presetSubtype="1" fill="hold" nodeType="withEffect">
                                  <p:stCondLst>
                                    <p:cond delay="0"/>
                                  </p:stCondLst>
                                  <p:childTnLst>
                                    <p:set>
                                      <p:cBhvr>
                                        <p:cTn id="45" dur="1" fill="hold">
                                          <p:stCondLst>
                                            <p:cond delay="0"/>
                                          </p:stCondLst>
                                        </p:cTn>
                                        <p:tgtEl>
                                          <p:spTgt spid="191"/>
                                        </p:tgtEl>
                                        <p:attrNameLst>
                                          <p:attrName>style.visibility</p:attrName>
                                        </p:attrNameLst>
                                      </p:cBhvr>
                                      <p:to>
                                        <p:strVal val="visible"/>
                                      </p:to>
                                    </p:set>
                                    <p:animEffect transition="in" filter="wipe(up)">
                                      <p:cBhvr>
                                        <p:cTn id="46" dur="500"/>
                                        <p:tgtEl>
                                          <p:spTgt spid="191"/>
                                        </p:tgtEl>
                                      </p:cBhvr>
                                    </p:animEffect>
                                  </p:childTnLst>
                                </p:cTn>
                              </p:par>
                              <p:par>
                                <p:cTn id="47" presetID="22" presetClass="entr" presetSubtype="1" fill="hold" nodeType="with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up)">
                                      <p:cBhvr>
                                        <p:cTn id="49" dur="500"/>
                                        <p:tgtEl>
                                          <p:spTgt spid="18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500"/>
                                        <p:tgtEl>
                                          <p:spTgt spid="1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1"/>
                                        </p:tgtEl>
                                        <p:attrNameLst>
                                          <p:attrName>style.visibility</p:attrName>
                                        </p:attrNameLst>
                                      </p:cBhvr>
                                      <p:to>
                                        <p:strVal val="visible"/>
                                      </p:to>
                                    </p:set>
                                    <p:animEffect transition="in" filter="fade">
                                      <p:cBhvr>
                                        <p:cTn id="58" dur="500"/>
                                        <p:tgtEl>
                                          <p:spTgt spid="1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fade">
                                      <p:cBhvr>
                                        <p:cTn id="61" dur="500"/>
                                        <p:tgtEl>
                                          <p:spTgt spid="1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3"/>
                                        </p:tgtEl>
                                        <p:attrNameLst>
                                          <p:attrName>style.visibility</p:attrName>
                                        </p:attrNameLst>
                                      </p:cBhvr>
                                      <p:to>
                                        <p:strVal val="visible"/>
                                      </p:to>
                                    </p:set>
                                    <p:animEffect transition="in" filter="fade">
                                      <p:cBhvr>
                                        <p:cTn id="64" dur="500"/>
                                        <p:tgtEl>
                                          <p:spTgt spid="1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fade">
                                      <p:cBhvr>
                                        <p:cTn id="70" dur="500"/>
                                        <p:tgtEl>
                                          <p:spTgt spid="1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fade">
                                      <p:cBhvr>
                                        <p:cTn id="73" dur="500"/>
                                        <p:tgtEl>
                                          <p:spTgt spid="1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9"/>
                                        </p:tgtEl>
                                        <p:attrNameLst>
                                          <p:attrName>style.visibility</p:attrName>
                                        </p:attrNameLst>
                                      </p:cBhvr>
                                      <p:to>
                                        <p:strVal val="visible"/>
                                      </p:to>
                                    </p:set>
                                    <p:animEffect transition="in" filter="fade">
                                      <p:cBhvr>
                                        <p:cTn id="76" dur="500"/>
                                        <p:tgtEl>
                                          <p:spTgt spid="19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8"/>
                                        </p:tgtEl>
                                        <p:attrNameLst>
                                          <p:attrName>style.visibility</p:attrName>
                                        </p:attrNameLst>
                                      </p:cBhvr>
                                      <p:to>
                                        <p:strVal val="visible"/>
                                      </p:to>
                                    </p:set>
                                    <p:animEffect transition="in" filter="fade">
                                      <p:cBhvr>
                                        <p:cTn id="79" dur="500"/>
                                        <p:tgtEl>
                                          <p:spTgt spid="19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7"/>
                                        </p:tgtEl>
                                        <p:attrNameLst>
                                          <p:attrName>style.visibility</p:attrName>
                                        </p:attrNameLst>
                                      </p:cBhvr>
                                      <p:to>
                                        <p:strVal val="visible"/>
                                      </p:to>
                                    </p:set>
                                    <p:animEffect transition="in" filter="fade">
                                      <p:cBhvr>
                                        <p:cTn id="82" dur="500"/>
                                        <p:tgtEl>
                                          <p:spTgt spid="19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6"/>
                                        </p:tgtEl>
                                        <p:attrNameLst>
                                          <p:attrName>style.visibility</p:attrName>
                                        </p:attrNameLst>
                                      </p:cBhvr>
                                      <p:to>
                                        <p:strVal val="visible"/>
                                      </p:to>
                                    </p:set>
                                    <p:animEffect transition="in" filter="fade">
                                      <p:cBhvr>
                                        <p:cTn id="85" dur="500"/>
                                        <p:tgtEl>
                                          <p:spTgt spid="1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95"/>
                                        </p:tgtEl>
                                        <p:attrNameLst>
                                          <p:attrName>style.visibility</p:attrName>
                                        </p:attrNameLst>
                                      </p:cBhvr>
                                      <p:to>
                                        <p:strVal val="visible"/>
                                      </p:to>
                                    </p:set>
                                    <p:animEffect transition="in" filter="fade">
                                      <p:cBhvr>
                                        <p:cTn id="88" dur="500"/>
                                        <p:tgtEl>
                                          <p:spTgt spid="19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4"/>
                                        </p:tgtEl>
                                        <p:attrNameLst>
                                          <p:attrName>style.visibility</p:attrName>
                                        </p:attrNameLst>
                                      </p:cBhvr>
                                      <p:to>
                                        <p:strVal val="visible"/>
                                      </p:to>
                                    </p:set>
                                    <p:animEffect transition="in" filter="fade">
                                      <p:cBhvr>
                                        <p:cTn id="91" dur="500"/>
                                        <p:tgtEl>
                                          <p:spTgt spid="19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3"/>
                                        </p:tgtEl>
                                        <p:attrNameLst>
                                          <p:attrName>style.visibility</p:attrName>
                                        </p:attrNameLst>
                                      </p:cBhvr>
                                      <p:to>
                                        <p:strVal val="visible"/>
                                      </p:to>
                                    </p:set>
                                    <p:animEffect transition="in" filter="fade">
                                      <p:cBhvr>
                                        <p:cTn id="94" dur="500"/>
                                        <p:tgtEl>
                                          <p:spTgt spid="19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53" presetClass="entr" presetSubtype="0"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p:cTn id="99" dur="500" fill="hold"/>
                                        <p:tgtEl>
                                          <p:spTgt spid="5"/>
                                        </p:tgtEl>
                                        <p:attrNameLst>
                                          <p:attrName>ppt_w</p:attrName>
                                        </p:attrNameLst>
                                      </p:cBhvr>
                                      <p:tavLst>
                                        <p:tav tm="0">
                                          <p:val>
                                            <p:fltVal val="0"/>
                                          </p:val>
                                        </p:tav>
                                        <p:tav tm="100000">
                                          <p:val>
                                            <p:strVal val="#ppt_w"/>
                                          </p:val>
                                        </p:tav>
                                      </p:tavLst>
                                    </p:anim>
                                    <p:anim calcmode="lin" valueType="num">
                                      <p:cBhvr>
                                        <p:cTn id="100" dur="500" fill="hold"/>
                                        <p:tgtEl>
                                          <p:spTgt spid="5"/>
                                        </p:tgtEl>
                                        <p:attrNameLst>
                                          <p:attrName>ppt_h</p:attrName>
                                        </p:attrNameLst>
                                      </p:cBhvr>
                                      <p:tavLst>
                                        <p:tav tm="0">
                                          <p:val>
                                            <p:fltVal val="0"/>
                                          </p:val>
                                        </p:tav>
                                        <p:tav tm="100000">
                                          <p:val>
                                            <p:strVal val="#ppt_h"/>
                                          </p:val>
                                        </p:tav>
                                      </p:tavLst>
                                    </p:anim>
                                    <p:animEffect transition="in" filter="fade">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0" grpId="0"/>
      <p:bldP spid="161" grpId="0"/>
      <p:bldP spid="162" grpId="0"/>
      <p:bldP spid="163" grpId="0"/>
      <p:bldP spid="164" grpId="0"/>
      <p:bldP spid="165" grpId="0"/>
      <p:bldP spid="166" grpId="0"/>
      <p:bldP spid="193" grpId="0"/>
      <p:bldP spid="194" grpId="0"/>
      <p:bldP spid="195" grpId="0"/>
      <p:bldP spid="196" grpId="0"/>
      <p:bldP spid="197" grpId="0"/>
      <p:bldP spid="198" grpId="0"/>
      <p:bldP spid="19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err="1"/>
              <a:t>Tám</a:t>
            </a:r>
            <a:r>
              <a:rPr lang="en-US" altLang="en-US" dirty="0"/>
              <a:t> hậu – Các dòng</a:t>
            </a:r>
          </a:p>
        </p:txBody>
      </p:sp>
      <p:grpSp>
        <p:nvGrpSpPr>
          <p:cNvPr id="70660" name="Group 158"/>
          <p:cNvGrpSpPr>
            <a:grpSpLocks/>
          </p:cNvGrpSpPr>
          <p:nvPr/>
        </p:nvGrpSpPr>
        <p:grpSpPr bwMode="auto">
          <a:xfrm>
            <a:off x="3352800" y="1800225"/>
            <a:ext cx="4419600" cy="4419600"/>
            <a:chOff x="1828800" y="1676400"/>
            <a:chExt cx="4419600" cy="4419600"/>
          </a:xfrm>
        </p:grpSpPr>
        <p:sp>
          <p:nvSpPr>
            <p:cNvPr id="144" name="Rectangle 143"/>
            <p:cNvSpPr/>
            <p:nvPr/>
          </p:nvSpPr>
          <p:spPr>
            <a:xfrm>
              <a:off x="1828800" y="1676400"/>
              <a:ext cx="4419600" cy="441960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69" name="Rectangle 68"/>
            <p:cNvSpPr/>
            <p:nvPr/>
          </p:nvSpPr>
          <p:spPr>
            <a:xfrm>
              <a:off x="19050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0" name="Rectangle 69"/>
            <p:cNvSpPr/>
            <p:nvPr/>
          </p:nvSpPr>
          <p:spPr>
            <a:xfrm>
              <a:off x="24384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1" name="Rectangle 70"/>
            <p:cNvSpPr/>
            <p:nvPr/>
          </p:nvSpPr>
          <p:spPr>
            <a:xfrm>
              <a:off x="29718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2" name="Rectangle 71"/>
            <p:cNvSpPr/>
            <p:nvPr/>
          </p:nvSpPr>
          <p:spPr>
            <a:xfrm>
              <a:off x="35052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5" name="Rectangle 74"/>
            <p:cNvSpPr/>
            <p:nvPr/>
          </p:nvSpPr>
          <p:spPr>
            <a:xfrm>
              <a:off x="40386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6" name="Rectangle 75"/>
            <p:cNvSpPr/>
            <p:nvPr/>
          </p:nvSpPr>
          <p:spPr>
            <a:xfrm>
              <a:off x="45720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7" name="Rectangle 76"/>
            <p:cNvSpPr/>
            <p:nvPr/>
          </p:nvSpPr>
          <p:spPr>
            <a:xfrm>
              <a:off x="5105400" y="1752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8" name="Rectangle 77"/>
            <p:cNvSpPr/>
            <p:nvPr/>
          </p:nvSpPr>
          <p:spPr>
            <a:xfrm>
              <a:off x="5638800" y="1752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9" name="Rectangle 78"/>
            <p:cNvSpPr/>
            <p:nvPr/>
          </p:nvSpPr>
          <p:spPr>
            <a:xfrm>
              <a:off x="56388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0" name="Rectangle 79"/>
            <p:cNvSpPr/>
            <p:nvPr/>
          </p:nvSpPr>
          <p:spPr>
            <a:xfrm>
              <a:off x="19050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1" name="Rectangle 80"/>
            <p:cNvSpPr/>
            <p:nvPr/>
          </p:nvSpPr>
          <p:spPr>
            <a:xfrm>
              <a:off x="24384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2" name="Rectangle 81"/>
            <p:cNvSpPr/>
            <p:nvPr/>
          </p:nvSpPr>
          <p:spPr>
            <a:xfrm>
              <a:off x="29718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3" name="Rectangle 82"/>
            <p:cNvSpPr/>
            <p:nvPr/>
          </p:nvSpPr>
          <p:spPr>
            <a:xfrm>
              <a:off x="35052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4" name="Rectangle 83"/>
            <p:cNvSpPr/>
            <p:nvPr/>
          </p:nvSpPr>
          <p:spPr>
            <a:xfrm>
              <a:off x="40386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5" name="Rectangle 84"/>
            <p:cNvSpPr/>
            <p:nvPr/>
          </p:nvSpPr>
          <p:spPr>
            <a:xfrm>
              <a:off x="4572000" y="2286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6" name="Rectangle 85"/>
            <p:cNvSpPr/>
            <p:nvPr/>
          </p:nvSpPr>
          <p:spPr>
            <a:xfrm>
              <a:off x="5105400" y="2286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7" name="Rectangle 86"/>
            <p:cNvSpPr/>
            <p:nvPr/>
          </p:nvSpPr>
          <p:spPr>
            <a:xfrm>
              <a:off x="19050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8" name="Rectangle 87"/>
            <p:cNvSpPr/>
            <p:nvPr/>
          </p:nvSpPr>
          <p:spPr>
            <a:xfrm>
              <a:off x="24384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9" name="Rectangle 88"/>
            <p:cNvSpPr/>
            <p:nvPr/>
          </p:nvSpPr>
          <p:spPr>
            <a:xfrm>
              <a:off x="29718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0" name="Rectangle 89"/>
            <p:cNvSpPr/>
            <p:nvPr/>
          </p:nvSpPr>
          <p:spPr>
            <a:xfrm>
              <a:off x="35052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1" name="Rectangle 90"/>
            <p:cNvSpPr/>
            <p:nvPr/>
          </p:nvSpPr>
          <p:spPr>
            <a:xfrm>
              <a:off x="40386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2" name="Rectangle 91"/>
            <p:cNvSpPr/>
            <p:nvPr/>
          </p:nvSpPr>
          <p:spPr>
            <a:xfrm>
              <a:off x="45720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3" name="Rectangle 92"/>
            <p:cNvSpPr/>
            <p:nvPr/>
          </p:nvSpPr>
          <p:spPr>
            <a:xfrm>
              <a:off x="5105400" y="2819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4" name="Rectangle 93"/>
            <p:cNvSpPr/>
            <p:nvPr/>
          </p:nvSpPr>
          <p:spPr>
            <a:xfrm>
              <a:off x="5638800" y="2819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5" name="Rectangle 94"/>
            <p:cNvSpPr/>
            <p:nvPr/>
          </p:nvSpPr>
          <p:spPr>
            <a:xfrm>
              <a:off x="19050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6" name="Rectangle 95"/>
            <p:cNvSpPr/>
            <p:nvPr/>
          </p:nvSpPr>
          <p:spPr>
            <a:xfrm>
              <a:off x="24384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7" name="Rectangle 96"/>
            <p:cNvSpPr/>
            <p:nvPr/>
          </p:nvSpPr>
          <p:spPr>
            <a:xfrm>
              <a:off x="29718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8" name="Rectangle 97"/>
            <p:cNvSpPr/>
            <p:nvPr/>
          </p:nvSpPr>
          <p:spPr>
            <a:xfrm>
              <a:off x="35052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9" name="Rectangle 98"/>
            <p:cNvSpPr/>
            <p:nvPr/>
          </p:nvSpPr>
          <p:spPr>
            <a:xfrm>
              <a:off x="40386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0" name="Rectangle 99"/>
            <p:cNvSpPr/>
            <p:nvPr/>
          </p:nvSpPr>
          <p:spPr>
            <a:xfrm>
              <a:off x="45720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1" name="Rectangle 100"/>
            <p:cNvSpPr/>
            <p:nvPr/>
          </p:nvSpPr>
          <p:spPr>
            <a:xfrm>
              <a:off x="5105400" y="3886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2" name="Rectangle 101"/>
            <p:cNvSpPr/>
            <p:nvPr/>
          </p:nvSpPr>
          <p:spPr>
            <a:xfrm>
              <a:off x="5638800" y="3886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3" name="Rectangle 102"/>
            <p:cNvSpPr/>
            <p:nvPr/>
          </p:nvSpPr>
          <p:spPr>
            <a:xfrm>
              <a:off x="56388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4" name="Rectangle 103"/>
            <p:cNvSpPr/>
            <p:nvPr/>
          </p:nvSpPr>
          <p:spPr>
            <a:xfrm>
              <a:off x="19050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5" name="Rectangle 104"/>
            <p:cNvSpPr/>
            <p:nvPr/>
          </p:nvSpPr>
          <p:spPr>
            <a:xfrm>
              <a:off x="24384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6" name="Rectangle 105"/>
            <p:cNvSpPr/>
            <p:nvPr/>
          </p:nvSpPr>
          <p:spPr>
            <a:xfrm>
              <a:off x="29718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7" name="Rectangle 106"/>
            <p:cNvSpPr/>
            <p:nvPr/>
          </p:nvSpPr>
          <p:spPr>
            <a:xfrm>
              <a:off x="35052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8" name="Rectangle 107"/>
            <p:cNvSpPr/>
            <p:nvPr/>
          </p:nvSpPr>
          <p:spPr>
            <a:xfrm>
              <a:off x="40386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9" name="Rectangle 108"/>
            <p:cNvSpPr/>
            <p:nvPr/>
          </p:nvSpPr>
          <p:spPr>
            <a:xfrm>
              <a:off x="4572000" y="4419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0" name="Rectangle 109"/>
            <p:cNvSpPr/>
            <p:nvPr/>
          </p:nvSpPr>
          <p:spPr>
            <a:xfrm>
              <a:off x="5105400" y="4419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1" name="Rectangle 110"/>
            <p:cNvSpPr/>
            <p:nvPr/>
          </p:nvSpPr>
          <p:spPr>
            <a:xfrm>
              <a:off x="19050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2" name="Rectangle 111"/>
            <p:cNvSpPr/>
            <p:nvPr/>
          </p:nvSpPr>
          <p:spPr>
            <a:xfrm>
              <a:off x="24384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3" name="Rectangle 112"/>
            <p:cNvSpPr/>
            <p:nvPr/>
          </p:nvSpPr>
          <p:spPr>
            <a:xfrm>
              <a:off x="29718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4" name="Rectangle 113"/>
            <p:cNvSpPr/>
            <p:nvPr/>
          </p:nvSpPr>
          <p:spPr>
            <a:xfrm>
              <a:off x="35052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5" name="Rectangle 114"/>
            <p:cNvSpPr/>
            <p:nvPr/>
          </p:nvSpPr>
          <p:spPr>
            <a:xfrm>
              <a:off x="40386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6" name="Rectangle 115"/>
            <p:cNvSpPr/>
            <p:nvPr/>
          </p:nvSpPr>
          <p:spPr>
            <a:xfrm>
              <a:off x="45720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7" name="Rectangle 116"/>
            <p:cNvSpPr/>
            <p:nvPr/>
          </p:nvSpPr>
          <p:spPr>
            <a:xfrm>
              <a:off x="5105400" y="4953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8" name="Rectangle 117"/>
            <p:cNvSpPr/>
            <p:nvPr/>
          </p:nvSpPr>
          <p:spPr>
            <a:xfrm>
              <a:off x="5638800" y="4953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27" name="Rectangle 126"/>
            <p:cNvSpPr/>
            <p:nvPr/>
          </p:nvSpPr>
          <p:spPr>
            <a:xfrm>
              <a:off x="56388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28" name="Rectangle 127"/>
            <p:cNvSpPr/>
            <p:nvPr/>
          </p:nvSpPr>
          <p:spPr>
            <a:xfrm>
              <a:off x="19050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29" name="Rectangle 128"/>
            <p:cNvSpPr/>
            <p:nvPr/>
          </p:nvSpPr>
          <p:spPr>
            <a:xfrm>
              <a:off x="24384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0" name="Rectangle 129"/>
            <p:cNvSpPr/>
            <p:nvPr/>
          </p:nvSpPr>
          <p:spPr>
            <a:xfrm>
              <a:off x="29718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1" name="Rectangle 130"/>
            <p:cNvSpPr/>
            <p:nvPr/>
          </p:nvSpPr>
          <p:spPr>
            <a:xfrm>
              <a:off x="35052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2" name="Rectangle 131"/>
            <p:cNvSpPr/>
            <p:nvPr/>
          </p:nvSpPr>
          <p:spPr>
            <a:xfrm>
              <a:off x="40386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3" name="Rectangle 132"/>
            <p:cNvSpPr/>
            <p:nvPr/>
          </p:nvSpPr>
          <p:spPr>
            <a:xfrm>
              <a:off x="4572000" y="3352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4" name="Rectangle 133"/>
            <p:cNvSpPr/>
            <p:nvPr/>
          </p:nvSpPr>
          <p:spPr>
            <a:xfrm>
              <a:off x="5105400" y="3352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5" name="Rectangle 134"/>
            <p:cNvSpPr/>
            <p:nvPr/>
          </p:nvSpPr>
          <p:spPr>
            <a:xfrm>
              <a:off x="56388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6" name="Rectangle 135"/>
            <p:cNvSpPr/>
            <p:nvPr/>
          </p:nvSpPr>
          <p:spPr>
            <a:xfrm>
              <a:off x="19050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7" name="Rectangle 136"/>
            <p:cNvSpPr/>
            <p:nvPr/>
          </p:nvSpPr>
          <p:spPr>
            <a:xfrm>
              <a:off x="24384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8" name="Rectangle 137"/>
            <p:cNvSpPr/>
            <p:nvPr/>
          </p:nvSpPr>
          <p:spPr>
            <a:xfrm>
              <a:off x="29718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39" name="Rectangle 138"/>
            <p:cNvSpPr/>
            <p:nvPr/>
          </p:nvSpPr>
          <p:spPr>
            <a:xfrm>
              <a:off x="35052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40" name="Rectangle 139"/>
            <p:cNvSpPr/>
            <p:nvPr/>
          </p:nvSpPr>
          <p:spPr>
            <a:xfrm>
              <a:off x="40386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41" name="Rectangle 140"/>
            <p:cNvSpPr/>
            <p:nvPr/>
          </p:nvSpPr>
          <p:spPr>
            <a:xfrm>
              <a:off x="4572000" y="5486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42" name="Rectangle 141"/>
            <p:cNvSpPr/>
            <p:nvPr/>
          </p:nvSpPr>
          <p:spPr>
            <a:xfrm>
              <a:off x="5105400" y="5486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grpSp>
      <p:cxnSp>
        <p:nvCxnSpPr>
          <p:cNvPr id="120" name="Straight Arrow Connector 119"/>
          <p:cNvCxnSpPr/>
          <p:nvPr/>
        </p:nvCxnSpPr>
        <p:spPr>
          <a:xfrm>
            <a:off x="3124200" y="3752850"/>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2133600" y="3476625"/>
            <a:ext cx="10668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j = 3</a:t>
            </a:r>
          </a:p>
        </p:txBody>
      </p:sp>
      <p:cxnSp>
        <p:nvCxnSpPr>
          <p:cNvPr id="122" name="Straight Arrow Connector 121"/>
          <p:cNvCxnSpPr/>
          <p:nvPr/>
        </p:nvCxnSpPr>
        <p:spPr>
          <a:xfrm rot="5400000">
            <a:off x="2477294" y="3856831"/>
            <a:ext cx="4572000" cy="1588"/>
          </a:xfrm>
          <a:prstGeom prst="straightConnector1">
            <a:avLst/>
          </a:prstGeom>
          <a:ln w="19050">
            <a:solidFill>
              <a:schemeClr val="tx1">
                <a:lumMod val="60000"/>
                <a:lumOff val="4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4606926" y="1247775"/>
            <a:ext cx="9906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err="1">
                <a:solidFill>
                  <a:srgbClr val="FF0000"/>
                </a:solidFill>
              </a:rPr>
              <a:t>i</a:t>
            </a:r>
            <a:r>
              <a:rPr lang="en-US" sz="2400" b="1" dirty="0">
                <a:solidFill>
                  <a:srgbClr val="FF0000"/>
                </a:solidFill>
              </a:rPr>
              <a:t> = 2</a:t>
            </a:r>
          </a:p>
        </p:txBody>
      </p:sp>
      <p:cxnSp>
        <p:nvCxnSpPr>
          <p:cNvPr id="124" name="Straight Arrow Connector 123"/>
          <p:cNvCxnSpPr/>
          <p:nvPr/>
        </p:nvCxnSpPr>
        <p:spPr>
          <a:xfrm rot="16200000" flipH="1">
            <a:off x="3429000" y="2409825"/>
            <a:ext cx="4038600" cy="40386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7391399" y="6296025"/>
            <a:ext cx="2371725"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FF0000"/>
                </a:solidFill>
              </a:rPr>
              <a:t>j – </a:t>
            </a:r>
            <a:r>
              <a:rPr lang="en-US" sz="2400" b="1" dirty="0" err="1">
                <a:solidFill>
                  <a:srgbClr val="FF0000"/>
                </a:solidFill>
              </a:rPr>
              <a:t>i</a:t>
            </a:r>
            <a:r>
              <a:rPr lang="en-US" sz="2400" b="1" dirty="0">
                <a:solidFill>
                  <a:srgbClr val="FF0000"/>
                </a:solidFill>
              </a:rPr>
              <a:t> + n – 1 = 8</a:t>
            </a:r>
          </a:p>
        </p:txBody>
      </p:sp>
      <p:sp>
        <p:nvSpPr>
          <p:cNvPr id="126" name="Rectangle 125"/>
          <p:cNvSpPr/>
          <p:nvPr/>
        </p:nvSpPr>
        <p:spPr>
          <a:xfrm>
            <a:off x="1981200" y="5229225"/>
            <a:ext cx="1219200" cy="533400"/>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FF0000"/>
                </a:solidFill>
              </a:rPr>
              <a:t>j + </a:t>
            </a:r>
            <a:r>
              <a:rPr lang="en-US" sz="2400" b="1" dirty="0" err="1">
                <a:solidFill>
                  <a:srgbClr val="FF0000"/>
                </a:solidFill>
              </a:rPr>
              <a:t>i</a:t>
            </a:r>
            <a:r>
              <a:rPr lang="en-US" sz="2400" b="1" dirty="0">
                <a:solidFill>
                  <a:srgbClr val="FF0000"/>
                </a:solidFill>
              </a:rPr>
              <a:t> = 5</a:t>
            </a:r>
          </a:p>
        </p:txBody>
      </p:sp>
      <p:cxnSp>
        <p:nvCxnSpPr>
          <p:cNvPr id="143" name="Straight Arrow Connector 142"/>
          <p:cNvCxnSpPr/>
          <p:nvPr/>
        </p:nvCxnSpPr>
        <p:spPr>
          <a:xfrm rot="5400000">
            <a:off x="3124200" y="1876425"/>
            <a:ext cx="3505200" cy="3505200"/>
          </a:xfrm>
          <a:prstGeom prst="straightConnector1">
            <a:avLst/>
          </a:prstGeom>
          <a:ln w="19050">
            <a:solidFill>
              <a:schemeClr val="tx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19" name="Picture 118" descr="Queen.bmp"/>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0726" y="3511551"/>
            <a:ext cx="447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hỗ dành sẵn cho Ngày tháng 1">
            <a:extLst>
              <a:ext uri="{FF2B5EF4-FFF2-40B4-BE49-F238E27FC236}">
                <a16:creationId xmlns:a16="http://schemas.microsoft.com/office/drawing/2014/main" id="{9EF9A9F7-4D0E-4435-9CC3-39B848F3FB00}"/>
              </a:ext>
            </a:extLst>
          </p:cNvPr>
          <p:cNvSpPr>
            <a:spLocks noGrp="1"/>
          </p:cNvSpPr>
          <p:nvPr>
            <p:ph type="dt" sz="half" idx="10"/>
          </p:nvPr>
        </p:nvSpPr>
        <p:spPr/>
        <p:txBody>
          <a:bodyPr/>
          <a:lstStyle/>
          <a:p>
            <a:fld id="{568E45DC-9A27-4782-95EC-0935AF0338B4}"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5B3CCABA-C2C2-4F03-A88A-90F8E656C10D}"/>
              </a:ext>
            </a:extLst>
          </p:cNvPr>
          <p:cNvSpPr>
            <a:spLocks noGrp="1"/>
          </p:cNvSpPr>
          <p:nvPr>
            <p:ph type="sldNum" sz="quarter" idx="12"/>
          </p:nvPr>
        </p:nvSpPr>
        <p:spPr/>
        <p:txBody>
          <a:bodyPr/>
          <a:lstStyle/>
          <a:p>
            <a:fld id="{796B6B1B-CD97-412B-A8B6-A4AEE95B13DD}" type="slidenum">
              <a:rPr lang="en-US" smtClean="0"/>
              <a:t>129</a:t>
            </a:fld>
            <a:endParaRPr lang="en-US"/>
          </a:p>
        </p:txBody>
      </p:sp>
    </p:spTree>
    <p:extLst>
      <p:ext uri="{BB962C8B-B14F-4D97-AF65-F5344CB8AC3E}">
        <p14:creationId xmlns:p14="http://schemas.microsoft.com/office/powerpoint/2010/main" val="28445468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80">
                                          <p:stCondLst>
                                            <p:cond delay="0"/>
                                          </p:stCondLst>
                                        </p:cTn>
                                        <p:tgtEl>
                                          <p:spTgt spid="119"/>
                                        </p:tgtEl>
                                      </p:cBhvr>
                                    </p:animEffect>
                                    <p:anim calcmode="lin" valueType="num">
                                      <p:cBhvr>
                                        <p:cTn id="8" dur="1822" tmFilter="0,0; 0.14,0.36; 0.43,0.73; 0.71,0.91; 1.0,1.0">
                                          <p:stCondLst>
                                            <p:cond delay="0"/>
                                          </p:stCondLst>
                                        </p:cTn>
                                        <p:tgtEl>
                                          <p:spTgt spid="11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9"/>
                                        </p:tgtEl>
                                        <p:attrNameLst>
                                          <p:attrName>ppt_y</p:attrName>
                                        </p:attrNameLst>
                                      </p:cBhvr>
                                      <p:tavLst>
                                        <p:tav tm="0" fmla="#ppt_y-sin(pi*$)/81">
                                          <p:val>
                                            <p:fltVal val="0"/>
                                          </p:val>
                                        </p:tav>
                                        <p:tav tm="100000">
                                          <p:val>
                                            <p:fltVal val="1"/>
                                          </p:val>
                                        </p:tav>
                                      </p:tavLst>
                                    </p:anim>
                                    <p:animScale>
                                      <p:cBhvr>
                                        <p:cTn id="13" dur="26">
                                          <p:stCondLst>
                                            <p:cond delay="650"/>
                                          </p:stCondLst>
                                        </p:cTn>
                                        <p:tgtEl>
                                          <p:spTgt spid="119"/>
                                        </p:tgtEl>
                                      </p:cBhvr>
                                      <p:to x="100000" y="60000"/>
                                    </p:animScale>
                                    <p:animScale>
                                      <p:cBhvr>
                                        <p:cTn id="14" dur="166" decel="50000">
                                          <p:stCondLst>
                                            <p:cond delay="676"/>
                                          </p:stCondLst>
                                        </p:cTn>
                                        <p:tgtEl>
                                          <p:spTgt spid="119"/>
                                        </p:tgtEl>
                                      </p:cBhvr>
                                      <p:to x="100000" y="100000"/>
                                    </p:animScale>
                                    <p:animScale>
                                      <p:cBhvr>
                                        <p:cTn id="15" dur="26">
                                          <p:stCondLst>
                                            <p:cond delay="1312"/>
                                          </p:stCondLst>
                                        </p:cTn>
                                        <p:tgtEl>
                                          <p:spTgt spid="119"/>
                                        </p:tgtEl>
                                      </p:cBhvr>
                                      <p:to x="100000" y="80000"/>
                                    </p:animScale>
                                    <p:animScale>
                                      <p:cBhvr>
                                        <p:cTn id="16" dur="166" decel="50000">
                                          <p:stCondLst>
                                            <p:cond delay="1338"/>
                                          </p:stCondLst>
                                        </p:cTn>
                                        <p:tgtEl>
                                          <p:spTgt spid="119"/>
                                        </p:tgtEl>
                                      </p:cBhvr>
                                      <p:to x="100000" y="100000"/>
                                    </p:animScale>
                                    <p:animScale>
                                      <p:cBhvr>
                                        <p:cTn id="17" dur="26">
                                          <p:stCondLst>
                                            <p:cond delay="1642"/>
                                          </p:stCondLst>
                                        </p:cTn>
                                        <p:tgtEl>
                                          <p:spTgt spid="119"/>
                                        </p:tgtEl>
                                      </p:cBhvr>
                                      <p:to x="100000" y="90000"/>
                                    </p:animScale>
                                    <p:animScale>
                                      <p:cBhvr>
                                        <p:cTn id="18" dur="166" decel="50000">
                                          <p:stCondLst>
                                            <p:cond delay="1668"/>
                                          </p:stCondLst>
                                        </p:cTn>
                                        <p:tgtEl>
                                          <p:spTgt spid="119"/>
                                        </p:tgtEl>
                                      </p:cBhvr>
                                      <p:to x="100000" y="100000"/>
                                    </p:animScale>
                                    <p:animScale>
                                      <p:cBhvr>
                                        <p:cTn id="19" dur="26">
                                          <p:stCondLst>
                                            <p:cond delay="1808"/>
                                          </p:stCondLst>
                                        </p:cTn>
                                        <p:tgtEl>
                                          <p:spTgt spid="119"/>
                                        </p:tgtEl>
                                      </p:cBhvr>
                                      <p:to x="100000" y="95000"/>
                                    </p:animScale>
                                    <p:animScale>
                                      <p:cBhvr>
                                        <p:cTn id="20" dur="166" decel="50000">
                                          <p:stCondLst>
                                            <p:cond delay="1834"/>
                                          </p:stCondLst>
                                        </p:cTn>
                                        <p:tgtEl>
                                          <p:spTgt spid="119"/>
                                        </p:tgtEl>
                                      </p:cBhvr>
                                      <p:to x="100000" y="100000"/>
                                    </p:animScale>
                                  </p:childTnLst>
                                </p:cTn>
                              </p:par>
                            </p:childTnLst>
                          </p:cTn>
                        </p:par>
                        <p:par>
                          <p:cTn id="21" fill="hold" nodeType="afterGroup">
                            <p:stCondLst>
                              <p:cond delay="2000"/>
                            </p:stCondLst>
                            <p:childTnLst>
                              <p:par>
                                <p:cTn id="22" presetID="22" presetClass="entr" presetSubtype="4" fill="hold" nodeType="after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wipe(down)">
                                      <p:cBhvr>
                                        <p:cTn id="24" dur="500"/>
                                        <p:tgtEl>
                                          <p:spTgt spid="1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childTnLst>
                          </p:cTn>
                        </p:par>
                        <p:par>
                          <p:cTn id="28" fill="hold" nodeType="afterGroup">
                            <p:stCondLst>
                              <p:cond delay="2500"/>
                            </p:stCondLst>
                            <p:childTnLst>
                              <p:par>
                                <p:cTn id="29" presetID="22" presetClass="entr" presetSubtype="2" fill="hold" nodeType="after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right)">
                                      <p:cBhvr>
                                        <p:cTn id="31" dur="500"/>
                                        <p:tgtEl>
                                          <p:spTgt spid="1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500"/>
                                        <p:tgtEl>
                                          <p:spTgt spid="121"/>
                                        </p:tgtEl>
                                      </p:cBhvr>
                                    </p:animEffect>
                                  </p:childTnLst>
                                </p:cTn>
                              </p:par>
                            </p:childTnLst>
                          </p:cTn>
                        </p:par>
                        <p:par>
                          <p:cTn id="35" fill="hold" nodeType="afterGroup">
                            <p:stCondLst>
                              <p:cond delay="3000"/>
                            </p:stCondLst>
                            <p:childTnLst>
                              <p:par>
                                <p:cTn id="36" presetID="22" presetClass="entr" presetSubtype="1" fill="hold" nodeType="after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wipe(up)">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par>
                          <p:cTn id="42" fill="hold" nodeType="afterGroup">
                            <p:stCondLst>
                              <p:cond delay="3500"/>
                            </p:stCondLst>
                            <p:childTnLst>
                              <p:par>
                                <p:cTn id="43" presetID="22" presetClass="entr" presetSubtype="1" fill="hold" nodeType="after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up)">
                                      <p:cBhvr>
                                        <p:cTn id="45" dur="500"/>
                                        <p:tgtEl>
                                          <p:spTgt spid="1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Effect transition="in" filter="fade">
                                      <p:cBhvr>
                                        <p:cTn id="4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3" grpId="0"/>
      <p:bldP spid="125" grpId="0"/>
      <p:bldP spid="1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8DC6B539-6957-4791-BC1E-37639610F057}"/>
              </a:ext>
            </a:extLst>
          </p:cNvPr>
          <p:cNvSpPr>
            <a:spLocks noGrp="1"/>
          </p:cNvSpPr>
          <p:nvPr>
            <p:ph idx="1"/>
          </p:nvPr>
        </p:nvSpPr>
        <p:spPr/>
        <p:txBody>
          <a:bodyPr/>
          <a:lstStyle/>
          <a:p>
            <a:r>
              <a:rPr lang="vi-VN" b="1" noProof="1">
                <a:solidFill>
                  <a:srgbClr val="0070C0"/>
                </a:solidFill>
              </a:rPr>
              <a:t>Tính xác định</a:t>
            </a:r>
          </a:p>
          <a:p>
            <a:pPr lvl="1"/>
            <a:r>
              <a:rPr lang="vi-VN" noProof="1"/>
              <a:t>Các bước phải rõ ràng, thực hiện được ra một kết quả nào đó.</a:t>
            </a:r>
          </a:p>
          <a:p>
            <a:endParaRPr lang="vi-VN" noProof="1"/>
          </a:p>
          <a:p>
            <a:r>
              <a:rPr lang="vi-VN" b="1" noProof="1">
                <a:solidFill>
                  <a:srgbClr val="0070C0"/>
                </a:solidFill>
              </a:rPr>
              <a:t>Tính hữu hạn</a:t>
            </a:r>
          </a:p>
          <a:p>
            <a:pPr lvl="1"/>
            <a:r>
              <a:rPr lang="vi-VN" noProof="1"/>
              <a:t>Phải có số bước nhất định và điểm kết thúc.</a:t>
            </a:r>
          </a:p>
          <a:p>
            <a:endParaRPr lang="vi-VN" noProof="1"/>
          </a:p>
          <a:p>
            <a:r>
              <a:rPr lang="vi-VN" b="1" noProof="1">
                <a:solidFill>
                  <a:srgbClr val="0070C0"/>
                </a:solidFill>
              </a:rPr>
              <a:t>Tính đúng đắn</a:t>
            </a:r>
          </a:p>
          <a:p>
            <a:pPr lvl="1"/>
            <a:r>
              <a:rPr lang="vi-VN" noProof="1"/>
              <a:t>Với dữ liệu phù hợp, thuật toán phải cho kết quả đúng yêu cầu.</a:t>
            </a:r>
          </a:p>
        </p:txBody>
      </p:sp>
      <p:sp>
        <p:nvSpPr>
          <p:cNvPr id="3" name="Chỗ dành sẵn cho Ngày tháng 2">
            <a:extLst>
              <a:ext uri="{FF2B5EF4-FFF2-40B4-BE49-F238E27FC236}">
                <a16:creationId xmlns:a16="http://schemas.microsoft.com/office/drawing/2014/main" id="{1EC56BA4-5464-4AA8-96EE-A5ED8E67FE25}"/>
              </a:ext>
            </a:extLst>
          </p:cNvPr>
          <p:cNvSpPr>
            <a:spLocks noGrp="1"/>
          </p:cNvSpPr>
          <p:nvPr>
            <p:ph type="dt" sz="half" idx="10"/>
          </p:nvPr>
        </p:nvSpPr>
        <p:spPr/>
        <p:txBody>
          <a:bodyPr/>
          <a:lstStyle/>
          <a:p>
            <a:fld id="{42C33D74-0D2C-4AE8-A0A4-CCCBE97BC0B3}"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9DF579A-3C51-4E4A-B5B8-4F2793DD33DC}"/>
              </a:ext>
            </a:extLst>
          </p:cNvPr>
          <p:cNvSpPr>
            <a:spLocks noGrp="1"/>
          </p:cNvSpPr>
          <p:nvPr>
            <p:ph type="sldNum" sz="quarter" idx="12"/>
          </p:nvPr>
        </p:nvSpPr>
        <p:spPr/>
        <p:txBody>
          <a:bodyPr/>
          <a:lstStyle/>
          <a:p>
            <a:fld id="{796B6B1B-CD97-412B-A8B6-A4AEE95B13DD}" type="slidenum">
              <a:rPr lang="vi-VN" noProof="1" smtClean="0"/>
              <a:t>13</a:t>
            </a:fld>
            <a:endParaRPr lang="vi-VN" noProof="1"/>
          </a:p>
        </p:txBody>
      </p:sp>
      <p:sp>
        <p:nvSpPr>
          <p:cNvPr id="6" name="Tiêu đề 5">
            <a:extLst>
              <a:ext uri="{FF2B5EF4-FFF2-40B4-BE49-F238E27FC236}">
                <a16:creationId xmlns:a16="http://schemas.microsoft.com/office/drawing/2014/main" id="{AED7DFCC-F5ED-459F-9A7A-47C9662DA8A8}"/>
              </a:ext>
            </a:extLst>
          </p:cNvPr>
          <p:cNvSpPr>
            <a:spLocks noGrp="1"/>
          </p:cNvSpPr>
          <p:nvPr>
            <p:ph type="title"/>
          </p:nvPr>
        </p:nvSpPr>
        <p:spPr/>
        <p:txBody>
          <a:bodyPr/>
          <a:lstStyle/>
          <a:p>
            <a:r>
              <a:rPr lang="vi-VN" noProof="1"/>
              <a:t>Các tính chất của thuật toán</a:t>
            </a:r>
          </a:p>
        </p:txBody>
      </p:sp>
    </p:spTree>
    <p:extLst>
      <p:ext uri="{BB962C8B-B14F-4D97-AF65-F5344CB8AC3E}">
        <p14:creationId xmlns:p14="http://schemas.microsoft.com/office/powerpoint/2010/main" val="2877540452"/>
      </p:ext>
    </p:extLst>
  </p:cSld>
  <p:clrMapOvr>
    <a:masterClrMapping/>
  </p:clrMapOvr>
  <p:transition spd="slow">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5"/>
          <p:cNvGrpSpPr>
            <a:grpSpLocks/>
          </p:cNvGrpSpPr>
          <p:nvPr/>
        </p:nvGrpSpPr>
        <p:grpSpPr bwMode="auto">
          <a:xfrm>
            <a:off x="4762500" y="3324225"/>
            <a:ext cx="2667000" cy="2667000"/>
            <a:chOff x="2819400" y="3657600"/>
            <a:chExt cx="2667000" cy="2667000"/>
          </a:xfrm>
        </p:grpSpPr>
        <p:sp>
          <p:nvSpPr>
            <p:cNvPr id="77" name="Rectangle 76"/>
            <p:cNvSpPr/>
            <p:nvPr/>
          </p:nvSpPr>
          <p:spPr>
            <a:xfrm>
              <a:off x="2819400" y="4191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78" name="Rectangle 77"/>
            <p:cNvSpPr/>
            <p:nvPr/>
          </p:nvSpPr>
          <p:spPr>
            <a:xfrm>
              <a:off x="3352800" y="4191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79" name="Rectangle 78"/>
            <p:cNvSpPr/>
            <p:nvPr/>
          </p:nvSpPr>
          <p:spPr>
            <a:xfrm>
              <a:off x="3886200" y="4191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0" name="Rectangle 79"/>
            <p:cNvSpPr/>
            <p:nvPr/>
          </p:nvSpPr>
          <p:spPr>
            <a:xfrm>
              <a:off x="4419600" y="41910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1" name="Rectangle 80"/>
            <p:cNvSpPr/>
            <p:nvPr/>
          </p:nvSpPr>
          <p:spPr>
            <a:xfrm>
              <a:off x="4953000" y="41910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86" name="Rectangle 85"/>
            <p:cNvSpPr/>
            <p:nvPr/>
          </p:nvSpPr>
          <p:spPr>
            <a:xfrm>
              <a:off x="2819400" y="4724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7" name="Rectangle 86"/>
            <p:cNvSpPr/>
            <p:nvPr/>
          </p:nvSpPr>
          <p:spPr>
            <a:xfrm>
              <a:off x="3352800" y="4724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8" name="Rectangle 87"/>
            <p:cNvSpPr/>
            <p:nvPr/>
          </p:nvSpPr>
          <p:spPr>
            <a:xfrm>
              <a:off x="3886200" y="4724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89" name="Rectangle 88"/>
            <p:cNvSpPr/>
            <p:nvPr/>
          </p:nvSpPr>
          <p:spPr>
            <a:xfrm>
              <a:off x="4419600" y="47244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0" name="Rectangle 89"/>
            <p:cNvSpPr/>
            <p:nvPr/>
          </p:nvSpPr>
          <p:spPr>
            <a:xfrm>
              <a:off x="4953000" y="47244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3" name="Rectangle 92"/>
            <p:cNvSpPr/>
            <p:nvPr/>
          </p:nvSpPr>
          <p:spPr>
            <a:xfrm>
              <a:off x="2819400" y="5257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94" name="Rectangle 93"/>
            <p:cNvSpPr/>
            <p:nvPr/>
          </p:nvSpPr>
          <p:spPr>
            <a:xfrm>
              <a:off x="3352800" y="5257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5" name="Rectangle 94"/>
            <p:cNvSpPr/>
            <p:nvPr/>
          </p:nvSpPr>
          <p:spPr>
            <a:xfrm>
              <a:off x="3886200" y="5257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6" name="Rectangle 95"/>
            <p:cNvSpPr/>
            <p:nvPr/>
          </p:nvSpPr>
          <p:spPr>
            <a:xfrm>
              <a:off x="4419600" y="52578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97" name="Rectangle 96"/>
            <p:cNvSpPr/>
            <p:nvPr/>
          </p:nvSpPr>
          <p:spPr>
            <a:xfrm>
              <a:off x="4953000" y="52578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102" name="Rectangle 101"/>
            <p:cNvSpPr/>
            <p:nvPr/>
          </p:nvSpPr>
          <p:spPr>
            <a:xfrm>
              <a:off x="2819400" y="3657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3" name="Rectangle 102"/>
            <p:cNvSpPr/>
            <p:nvPr/>
          </p:nvSpPr>
          <p:spPr>
            <a:xfrm>
              <a:off x="3352800" y="3657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104" name="Rectangle 103"/>
            <p:cNvSpPr/>
            <p:nvPr/>
          </p:nvSpPr>
          <p:spPr>
            <a:xfrm>
              <a:off x="3886200" y="3657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05" name="Rectangle 104"/>
            <p:cNvSpPr/>
            <p:nvPr/>
          </p:nvSpPr>
          <p:spPr>
            <a:xfrm>
              <a:off x="4419600" y="36576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106" name="Rectangle 105"/>
            <p:cNvSpPr/>
            <p:nvPr/>
          </p:nvSpPr>
          <p:spPr>
            <a:xfrm>
              <a:off x="4953000" y="36576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0" name="Rectangle 109"/>
            <p:cNvSpPr/>
            <p:nvPr/>
          </p:nvSpPr>
          <p:spPr>
            <a:xfrm>
              <a:off x="2819400" y="5791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1" name="Rectangle 110"/>
            <p:cNvSpPr/>
            <p:nvPr/>
          </p:nvSpPr>
          <p:spPr>
            <a:xfrm>
              <a:off x="3352800" y="5791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112" name="Rectangle 111"/>
            <p:cNvSpPr/>
            <p:nvPr/>
          </p:nvSpPr>
          <p:spPr>
            <a:xfrm>
              <a:off x="3886200" y="5791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sp>
          <p:nvSpPr>
            <p:cNvPr id="113" name="Rectangle 112"/>
            <p:cNvSpPr/>
            <p:nvPr/>
          </p:nvSpPr>
          <p:spPr>
            <a:xfrm>
              <a:off x="4419600" y="5791200"/>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solidFill>
                  <a:srgbClr val="FF0000"/>
                </a:solidFill>
              </a:endParaRPr>
            </a:p>
          </p:txBody>
        </p:sp>
        <p:sp>
          <p:nvSpPr>
            <p:cNvPr id="114" name="Rectangle 113"/>
            <p:cNvSpPr/>
            <p:nvPr/>
          </p:nvSpPr>
          <p:spPr>
            <a:xfrm>
              <a:off x="4953000" y="5791200"/>
              <a:ext cx="533400" cy="533400"/>
            </a:xfrm>
            <a:prstGeom prst="rect">
              <a:avLst/>
            </a:prstGeom>
            <a:solidFill>
              <a:schemeClr val="bg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2400" b="1"/>
            </a:p>
          </p:txBody>
        </p:sp>
        <p:pic>
          <p:nvPicPr>
            <p:cNvPr id="72751" name="Picture 116" descr="Horse.bmp"/>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0026" y="4756299"/>
              <a:ext cx="447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Content Placeholder 4"/>
          <p:cNvSpPr>
            <a:spLocks noGrp="1"/>
          </p:cNvSpPr>
          <p:nvPr>
            <p:ph idx="1"/>
          </p:nvPr>
        </p:nvSpPr>
        <p:spPr/>
        <p:txBody>
          <a:bodyPr/>
          <a:lstStyle/>
          <a:p>
            <a:r>
              <a:rPr lang="vi-VN" b="1" noProof="1"/>
              <a:t>Mô tả bài toán</a:t>
            </a:r>
          </a:p>
          <a:p>
            <a:pPr lvl="1"/>
            <a:r>
              <a:rPr lang="vi-VN" noProof="1"/>
              <a:t>Cho bàn cờ vua kích thước 8x8 (64 ô)</a:t>
            </a:r>
          </a:p>
          <a:p>
            <a:pPr lvl="1"/>
            <a:r>
              <a:rPr lang="vi-VN" noProof="1"/>
              <a:t>Hãy đi con mã 64 nước sao cho mỗi ô chỉ đi qua 1 lần (xuất phát từ ô bất kỳ) theo luật:</a:t>
            </a:r>
          </a:p>
        </p:txBody>
      </p:sp>
      <p:sp>
        <p:nvSpPr>
          <p:cNvPr id="72707" name="Title 3"/>
          <p:cNvSpPr>
            <a:spLocks noGrp="1"/>
          </p:cNvSpPr>
          <p:nvPr>
            <p:ph type="title"/>
          </p:nvPr>
        </p:nvSpPr>
        <p:spPr/>
        <p:txBody>
          <a:bodyPr/>
          <a:lstStyle/>
          <a:p>
            <a:r>
              <a:rPr lang="en-US" altLang="en-US"/>
              <a:t>Mã </a:t>
            </a:r>
            <a:r>
              <a:rPr lang="vi-VN" altLang="en-US"/>
              <a:t>đ</a:t>
            </a:r>
            <a:r>
              <a:rPr lang="en-US" altLang="en-US"/>
              <a:t>i tuần</a:t>
            </a:r>
          </a:p>
        </p:txBody>
      </p:sp>
      <p:sp>
        <p:nvSpPr>
          <p:cNvPr id="147" name="Rectangle 146"/>
          <p:cNvSpPr/>
          <p:nvPr/>
        </p:nvSpPr>
        <p:spPr>
          <a:xfrm>
            <a:off x="4762500" y="38576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4</a:t>
            </a:r>
          </a:p>
        </p:txBody>
      </p:sp>
      <p:sp>
        <p:nvSpPr>
          <p:cNvPr id="148" name="Rectangle 147"/>
          <p:cNvSpPr/>
          <p:nvPr/>
        </p:nvSpPr>
        <p:spPr>
          <a:xfrm>
            <a:off x="6896100" y="38576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7</a:t>
            </a:r>
          </a:p>
        </p:txBody>
      </p:sp>
      <p:sp>
        <p:nvSpPr>
          <p:cNvPr id="149" name="Rectangle 148"/>
          <p:cNvSpPr/>
          <p:nvPr/>
        </p:nvSpPr>
        <p:spPr>
          <a:xfrm>
            <a:off x="4762500" y="49244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3</a:t>
            </a:r>
          </a:p>
        </p:txBody>
      </p:sp>
      <p:sp>
        <p:nvSpPr>
          <p:cNvPr id="150" name="Rectangle 149"/>
          <p:cNvSpPr/>
          <p:nvPr/>
        </p:nvSpPr>
        <p:spPr>
          <a:xfrm>
            <a:off x="6896100" y="49244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8</a:t>
            </a:r>
          </a:p>
        </p:txBody>
      </p:sp>
      <p:sp>
        <p:nvSpPr>
          <p:cNvPr id="151" name="Rectangle 150"/>
          <p:cNvSpPr/>
          <p:nvPr/>
        </p:nvSpPr>
        <p:spPr>
          <a:xfrm>
            <a:off x="5295900" y="33242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5</a:t>
            </a:r>
          </a:p>
        </p:txBody>
      </p:sp>
      <p:sp>
        <p:nvSpPr>
          <p:cNvPr id="152" name="Rectangle 151"/>
          <p:cNvSpPr/>
          <p:nvPr/>
        </p:nvSpPr>
        <p:spPr>
          <a:xfrm>
            <a:off x="6362700" y="33242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6</a:t>
            </a:r>
          </a:p>
        </p:txBody>
      </p:sp>
      <p:sp>
        <p:nvSpPr>
          <p:cNvPr id="153" name="Rectangle 152"/>
          <p:cNvSpPr/>
          <p:nvPr/>
        </p:nvSpPr>
        <p:spPr>
          <a:xfrm>
            <a:off x="5295900" y="54578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2</a:t>
            </a:r>
          </a:p>
        </p:txBody>
      </p:sp>
      <p:sp>
        <p:nvSpPr>
          <p:cNvPr id="154" name="Rectangle 153"/>
          <p:cNvSpPr/>
          <p:nvPr/>
        </p:nvSpPr>
        <p:spPr>
          <a:xfrm>
            <a:off x="6362700" y="5457825"/>
            <a:ext cx="5334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a:solidFill>
                  <a:srgbClr val="FF0000"/>
                </a:solidFill>
              </a:rPr>
              <a:t>1</a:t>
            </a:r>
          </a:p>
        </p:txBody>
      </p:sp>
      <p:cxnSp>
        <p:nvCxnSpPr>
          <p:cNvPr id="122" name="Straight Arrow Connector 121"/>
          <p:cNvCxnSpPr/>
          <p:nvPr/>
        </p:nvCxnSpPr>
        <p:spPr>
          <a:xfrm rot="16200000" flipH="1">
            <a:off x="5867400" y="4886325"/>
            <a:ext cx="914400" cy="5334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3" name="Straight Arrow Connector 122"/>
          <p:cNvCxnSpPr/>
          <p:nvPr/>
        </p:nvCxnSpPr>
        <p:spPr>
          <a:xfrm rot="5400000">
            <a:off x="5372100" y="4924425"/>
            <a:ext cx="914400" cy="4572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4" name="Straight Arrow Connector 123"/>
          <p:cNvCxnSpPr/>
          <p:nvPr/>
        </p:nvCxnSpPr>
        <p:spPr>
          <a:xfrm rot="10800000" flipV="1">
            <a:off x="5143500" y="4695825"/>
            <a:ext cx="914400" cy="4572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5" name="Straight Arrow Connector 124"/>
          <p:cNvCxnSpPr/>
          <p:nvPr/>
        </p:nvCxnSpPr>
        <p:spPr>
          <a:xfrm rot="10800000">
            <a:off x="5143500" y="4162425"/>
            <a:ext cx="914400" cy="5334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6" name="Straight Arrow Connector 125"/>
          <p:cNvCxnSpPr/>
          <p:nvPr/>
        </p:nvCxnSpPr>
        <p:spPr>
          <a:xfrm rot="16200000" flipV="1">
            <a:off x="5334000" y="3971925"/>
            <a:ext cx="990600" cy="4572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7" name="Straight Arrow Connector 126"/>
          <p:cNvCxnSpPr/>
          <p:nvPr/>
        </p:nvCxnSpPr>
        <p:spPr>
          <a:xfrm rot="5400000" flipH="1" flipV="1">
            <a:off x="5829300" y="3933825"/>
            <a:ext cx="990600" cy="5334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8" name="Straight Arrow Connector 127"/>
          <p:cNvCxnSpPr/>
          <p:nvPr/>
        </p:nvCxnSpPr>
        <p:spPr>
          <a:xfrm flipV="1">
            <a:off x="6057900" y="4162425"/>
            <a:ext cx="990600" cy="5334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cxnSp>
        <p:nvCxnSpPr>
          <p:cNvPr id="129" name="Straight Arrow Connector 128"/>
          <p:cNvCxnSpPr/>
          <p:nvPr/>
        </p:nvCxnSpPr>
        <p:spPr>
          <a:xfrm>
            <a:off x="6057900" y="4695825"/>
            <a:ext cx="990600" cy="457200"/>
          </a:xfrm>
          <a:prstGeom prst="straightConnector1">
            <a:avLst/>
          </a:prstGeom>
          <a:noFill/>
          <a:ln>
            <a:solidFill>
              <a:schemeClr val="tx2"/>
            </a:solidFill>
            <a:headEnd type="none" w="med" len="med"/>
            <a:tailEnd type="arrow" w="med" len="me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cxnSp>
      <p:sp>
        <p:nvSpPr>
          <p:cNvPr id="3" name="Chỗ dành sẵn cho Ngày tháng 2">
            <a:extLst>
              <a:ext uri="{FF2B5EF4-FFF2-40B4-BE49-F238E27FC236}">
                <a16:creationId xmlns:a16="http://schemas.microsoft.com/office/drawing/2014/main" id="{B93CD6A1-E086-4A6B-A9A7-47756DFB4B1A}"/>
              </a:ext>
            </a:extLst>
          </p:cNvPr>
          <p:cNvSpPr>
            <a:spLocks noGrp="1"/>
          </p:cNvSpPr>
          <p:nvPr>
            <p:ph type="dt" sz="half" idx="10"/>
          </p:nvPr>
        </p:nvSpPr>
        <p:spPr/>
        <p:txBody>
          <a:bodyPr/>
          <a:lstStyle/>
          <a:p>
            <a:fld id="{8FFEBD98-D173-4EC6-8E7F-9CE35B0A31AC}" type="datetime1">
              <a:rPr lang="vi-VN" smtClean="0"/>
              <a:t>04/01/2021</a:t>
            </a:fld>
            <a:endParaRPr lang="en-US"/>
          </a:p>
        </p:txBody>
      </p:sp>
      <p:sp>
        <p:nvSpPr>
          <p:cNvPr id="6" name="Chỗ dành sẵn cho Số hiệu Bản chiếu 5">
            <a:extLst>
              <a:ext uri="{FF2B5EF4-FFF2-40B4-BE49-F238E27FC236}">
                <a16:creationId xmlns:a16="http://schemas.microsoft.com/office/drawing/2014/main" id="{D50D3581-5CCE-474E-9847-5048B06DAE8F}"/>
              </a:ext>
            </a:extLst>
          </p:cNvPr>
          <p:cNvSpPr>
            <a:spLocks noGrp="1"/>
          </p:cNvSpPr>
          <p:nvPr>
            <p:ph type="sldNum" sz="quarter" idx="12"/>
          </p:nvPr>
        </p:nvSpPr>
        <p:spPr/>
        <p:txBody>
          <a:bodyPr/>
          <a:lstStyle/>
          <a:p>
            <a:fld id="{796B6B1B-CD97-412B-A8B6-A4AEE95B13DD}" type="slidenum">
              <a:rPr lang="en-US" smtClean="0"/>
              <a:t>130</a:t>
            </a:fld>
            <a:endParaRPr lang="en-US"/>
          </a:p>
        </p:txBody>
      </p:sp>
    </p:spTree>
    <p:extLst>
      <p:ext uri="{BB962C8B-B14F-4D97-AF65-F5344CB8AC3E}">
        <p14:creationId xmlns:p14="http://schemas.microsoft.com/office/powerpoint/2010/main" val="34060588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wipe(up)">
                                      <p:cBhvr>
                                        <p:cTn id="14" dur="500"/>
                                        <p:tgtEl>
                                          <p:spTgt spid="1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up)">
                                      <p:cBhvr>
                                        <p:cTn id="21" dur="500"/>
                                        <p:tgtEl>
                                          <p:spTgt spid="1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fade">
                                      <p:cBhvr>
                                        <p:cTn id="24" dur="500"/>
                                        <p:tgtEl>
                                          <p:spTgt spid="153"/>
                                        </p:tgtEl>
                                      </p:cBhvr>
                                    </p:animEffect>
                                  </p:childTnLst>
                                </p:cTn>
                              </p:par>
                            </p:childTnLst>
                          </p:cTn>
                        </p:par>
                        <p:par>
                          <p:cTn id="25" fill="hold" nodeType="afterGroup">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right)">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par>
                          <p:cTn id="32" fill="hold" nodeType="afterGroup">
                            <p:stCondLst>
                              <p:cond delay="1500"/>
                            </p:stCondLst>
                            <p:childTnLst>
                              <p:par>
                                <p:cTn id="33" presetID="22" presetClass="entr" presetSubtype="2" fill="hold"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right)">
                                      <p:cBhvr>
                                        <p:cTn id="35" dur="500"/>
                                        <p:tgtEl>
                                          <p:spTgt spid="1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childTnLst>
                          </p:cTn>
                        </p:par>
                        <p:par>
                          <p:cTn id="39" fill="hold" nodeType="afterGroup">
                            <p:stCondLst>
                              <p:cond delay="2000"/>
                            </p:stCondLst>
                            <p:childTnLst>
                              <p:par>
                                <p:cTn id="40" presetID="22" presetClass="entr" presetSubtype="4" fill="hold" nodeType="after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wipe(down)">
                                      <p:cBhvr>
                                        <p:cTn id="42" dur="500"/>
                                        <p:tgtEl>
                                          <p:spTgt spid="1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childTnLst>
                          </p:cTn>
                        </p:par>
                        <p:par>
                          <p:cTn id="46" fill="hold" nodeType="afterGroup">
                            <p:stCondLst>
                              <p:cond delay="2500"/>
                            </p:stCondLst>
                            <p:childTnLst>
                              <p:par>
                                <p:cTn id="47" presetID="22" presetClass="entr" presetSubtype="4" fill="hold" nodeType="after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wipe(down)">
                                      <p:cBhvr>
                                        <p:cTn id="49" dur="500"/>
                                        <p:tgtEl>
                                          <p:spTgt spid="1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2"/>
                                        </p:tgtEl>
                                        <p:attrNameLst>
                                          <p:attrName>style.visibility</p:attrName>
                                        </p:attrNameLst>
                                      </p:cBhvr>
                                      <p:to>
                                        <p:strVal val="visible"/>
                                      </p:to>
                                    </p:set>
                                    <p:animEffect transition="in" filter="fade">
                                      <p:cBhvr>
                                        <p:cTn id="52" dur="500"/>
                                        <p:tgtEl>
                                          <p:spTgt spid="152"/>
                                        </p:tgtEl>
                                      </p:cBhvr>
                                    </p:animEffect>
                                  </p:childTnLst>
                                </p:cTn>
                              </p:par>
                            </p:childTnLst>
                          </p:cTn>
                        </p:par>
                        <p:par>
                          <p:cTn id="53" fill="hold" nodeType="afterGroup">
                            <p:stCondLst>
                              <p:cond delay="3000"/>
                            </p:stCondLst>
                            <p:childTnLst>
                              <p:par>
                                <p:cTn id="54" presetID="22" presetClass="entr" presetSubtype="8" fill="hold" nodeType="after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wipe(left)">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8"/>
                                        </p:tgtEl>
                                        <p:attrNameLst>
                                          <p:attrName>style.visibility</p:attrName>
                                        </p:attrNameLst>
                                      </p:cBhvr>
                                      <p:to>
                                        <p:strVal val="visible"/>
                                      </p:to>
                                    </p:set>
                                    <p:animEffect transition="in" filter="fade">
                                      <p:cBhvr>
                                        <p:cTn id="59" dur="500"/>
                                        <p:tgtEl>
                                          <p:spTgt spid="148"/>
                                        </p:tgtEl>
                                      </p:cBhvr>
                                    </p:animEffect>
                                  </p:childTnLst>
                                </p:cTn>
                              </p:par>
                            </p:childTnLst>
                          </p:cTn>
                        </p:par>
                        <p:par>
                          <p:cTn id="60" fill="hold" nodeType="afterGroup">
                            <p:stCondLst>
                              <p:cond delay="3500"/>
                            </p:stCondLst>
                            <p:childTnLst>
                              <p:par>
                                <p:cTn id="61" presetID="22" presetClass="entr" presetSubtype="8" fill="hold"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fade">
                                      <p:cBhvr>
                                        <p:cTn id="66"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9" grpId="0" animBg="1"/>
      <p:bldP spid="150" grpId="0" animBg="1"/>
      <p:bldP spid="151" grpId="0" animBg="1"/>
      <p:bldP spid="152" grpId="0" animBg="1"/>
      <p:bldP spid="153" grpId="0" animBg="1"/>
      <p:bldP spid="15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b="1" noProof="1"/>
              <a:t>Ưu điểm</a:t>
            </a:r>
          </a:p>
          <a:p>
            <a:pPr lvl="1"/>
            <a:r>
              <a:rPr lang="vi-VN" noProof="1"/>
              <a:t>Sáng sủa, dễ hiểu, nêu rõ bản chất vấn đề.</a:t>
            </a:r>
          </a:p>
          <a:p>
            <a:pPr lvl="1"/>
            <a:r>
              <a:rPr lang="vi-VN" noProof="1"/>
              <a:t>Tiết kiệm thời gian thực hiện mã nguồn.</a:t>
            </a:r>
          </a:p>
          <a:p>
            <a:pPr lvl="1"/>
            <a:r>
              <a:rPr lang="vi-VN" noProof="1"/>
              <a:t>Một số bài toán rất khó giải nếu không dùng đệ qui.</a:t>
            </a:r>
          </a:p>
          <a:p>
            <a:r>
              <a:rPr lang="vi-VN" b="1" noProof="1"/>
              <a:t>Khuyết điểm</a:t>
            </a:r>
          </a:p>
          <a:p>
            <a:pPr lvl="1"/>
            <a:r>
              <a:rPr lang="vi-VN" noProof="1"/>
              <a:t>Tốn nhiều bộ nhớ, thời gian thực thi lâu.</a:t>
            </a:r>
          </a:p>
          <a:p>
            <a:pPr lvl="1"/>
            <a:r>
              <a:rPr lang="vi-VN" noProof="1"/>
              <a:t>Một số tính toán có thể bị lặp lại nhiều lần.</a:t>
            </a:r>
          </a:p>
          <a:p>
            <a:pPr lvl="1"/>
            <a:r>
              <a:rPr lang="vi-VN" noProof="1"/>
              <a:t>Một số bài toán không có lời giải đệ quy.</a:t>
            </a:r>
          </a:p>
        </p:txBody>
      </p:sp>
      <p:sp>
        <p:nvSpPr>
          <p:cNvPr id="76802" name="Title 1"/>
          <p:cNvSpPr>
            <a:spLocks noGrp="1"/>
          </p:cNvSpPr>
          <p:nvPr>
            <p:ph type="title"/>
          </p:nvPr>
        </p:nvSpPr>
        <p:spPr/>
        <p:txBody>
          <a:bodyPr/>
          <a:lstStyle/>
          <a:p>
            <a:r>
              <a:rPr lang="vi-VN" altLang="en-US" noProof="1"/>
              <a:t>Nhận xét</a:t>
            </a:r>
          </a:p>
        </p:txBody>
      </p:sp>
      <p:sp>
        <p:nvSpPr>
          <p:cNvPr id="2" name="Chỗ dành sẵn cho Ngày tháng 1">
            <a:extLst>
              <a:ext uri="{FF2B5EF4-FFF2-40B4-BE49-F238E27FC236}">
                <a16:creationId xmlns:a16="http://schemas.microsoft.com/office/drawing/2014/main" id="{D558D8CC-11C6-4535-ACBD-A6E580BF38E6}"/>
              </a:ext>
            </a:extLst>
          </p:cNvPr>
          <p:cNvSpPr>
            <a:spLocks noGrp="1"/>
          </p:cNvSpPr>
          <p:nvPr>
            <p:ph type="dt" sz="half" idx="10"/>
          </p:nvPr>
        </p:nvSpPr>
        <p:spPr/>
        <p:txBody>
          <a:bodyPr/>
          <a:lstStyle/>
          <a:p>
            <a:fld id="{E0FD11FA-1FE8-4697-9308-FAFEEF37F88B}"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4B6C17A6-0D10-4C64-9DF1-061E69709317}"/>
              </a:ext>
            </a:extLst>
          </p:cNvPr>
          <p:cNvSpPr>
            <a:spLocks noGrp="1"/>
          </p:cNvSpPr>
          <p:nvPr>
            <p:ph type="sldNum" sz="quarter" idx="12"/>
          </p:nvPr>
        </p:nvSpPr>
        <p:spPr/>
        <p:txBody>
          <a:bodyPr/>
          <a:lstStyle/>
          <a:p>
            <a:fld id="{796B6B1B-CD97-412B-A8B6-A4AEE95B13DD}" type="slidenum">
              <a:rPr lang="vi-VN" noProof="1" smtClean="0"/>
              <a:t>131</a:t>
            </a:fld>
            <a:endParaRPr lang="vi-VN" noProof="1"/>
          </a:p>
        </p:txBody>
      </p:sp>
    </p:spTree>
    <p:extLst>
      <p:ext uri="{BB962C8B-B14F-4D97-AF65-F5344CB8AC3E}">
        <p14:creationId xmlns:p14="http://schemas.microsoft.com/office/powerpoint/2010/main" val="642827816"/>
      </p:ext>
    </p:extLst>
  </p:cSld>
  <p:clrMapOvr>
    <a:masterClrMapping/>
  </p:clrMapOvr>
  <p:transition spd="slow">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vi-VN" noProof="1"/>
              <a:t>Chỉ nên dùng phương pháp đệ quy để giải các bài toán kinh điển như giải các vấn đề “chia để trị”, “lần ngược”.</a:t>
            </a:r>
          </a:p>
          <a:p>
            <a:pPr lvl="1"/>
            <a:r>
              <a:rPr lang="vi-VN" noProof="1"/>
              <a:t>Vấn đề đệ quy không nhất thiết phải giải bằng phương pháp đệ quy, có thể sử dụng phương pháp khác thay thế (khử đệ quy)</a:t>
            </a:r>
          </a:p>
          <a:p>
            <a:pPr lvl="1"/>
            <a:r>
              <a:rPr lang="vi-VN" noProof="1"/>
              <a:t>Tiện cho người lập trình nhưng không tối ưu khi chạy trên máy.</a:t>
            </a:r>
          </a:p>
          <a:p>
            <a:pPr lvl="1"/>
            <a:r>
              <a:rPr lang="vi-VN" noProof="1"/>
              <a:t>Bước đầu nên giải bằng đệ quy nhưng từng bước khử đệ quy để nâng cao hiệu quả.</a:t>
            </a:r>
          </a:p>
        </p:txBody>
      </p:sp>
      <p:sp>
        <p:nvSpPr>
          <p:cNvPr id="81922" name="Title 1"/>
          <p:cNvSpPr>
            <a:spLocks noGrp="1"/>
          </p:cNvSpPr>
          <p:nvPr>
            <p:ph type="title"/>
          </p:nvPr>
        </p:nvSpPr>
        <p:spPr/>
        <p:txBody>
          <a:bodyPr/>
          <a:lstStyle/>
          <a:p>
            <a:r>
              <a:rPr lang="vi-VN" altLang="en-US" noProof="1"/>
              <a:t>Tổng kết</a:t>
            </a:r>
          </a:p>
        </p:txBody>
      </p:sp>
      <p:sp>
        <p:nvSpPr>
          <p:cNvPr id="2" name="Chỗ dành sẵn cho Ngày tháng 1">
            <a:extLst>
              <a:ext uri="{FF2B5EF4-FFF2-40B4-BE49-F238E27FC236}">
                <a16:creationId xmlns:a16="http://schemas.microsoft.com/office/drawing/2014/main" id="{7CA38CB0-B66C-4DEB-AD57-B48FED2C894C}"/>
              </a:ext>
            </a:extLst>
          </p:cNvPr>
          <p:cNvSpPr>
            <a:spLocks noGrp="1"/>
          </p:cNvSpPr>
          <p:nvPr>
            <p:ph type="dt" sz="half" idx="10"/>
          </p:nvPr>
        </p:nvSpPr>
        <p:spPr/>
        <p:txBody>
          <a:bodyPr/>
          <a:lstStyle/>
          <a:p>
            <a:fld id="{DE1A278E-8395-4AE8-AF9A-E35902014ECB}"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ACD1638-072F-43AE-93D4-E5C547878980}"/>
              </a:ext>
            </a:extLst>
          </p:cNvPr>
          <p:cNvSpPr>
            <a:spLocks noGrp="1"/>
          </p:cNvSpPr>
          <p:nvPr>
            <p:ph type="sldNum" sz="quarter" idx="12"/>
          </p:nvPr>
        </p:nvSpPr>
        <p:spPr/>
        <p:txBody>
          <a:bodyPr/>
          <a:lstStyle/>
          <a:p>
            <a:fld id="{796B6B1B-CD97-412B-A8B6-A4AEE95B13DD}" type="slidenum">
              <a:rPr lang="vi-VN" noProof="1" smtClean="0"/>
              <a:t>132</a:t>
            </a:fld>
            <a:endParaRPr lang="vi-VN" noProof="1"/>
          </a:p>
        </p:txBody>
      </p:sp>
    </p:spTree>
    <p:extLst>
      <p:ext uri="{BB962C8B-B14F-4D97-AF65-F5344CB8AC3E}">
        <p14:creationId xmlns:p14="http://schemas.microsoft.com/office/powerpoint/2010/main" val="430660768"/>
      </p:ext>
    </p:extLst>
  </p:cSld>
  <p:clrMapOvr>
    <a:masterClrMapping/>
  </p:clrMapOvr>
  <p:transition spd="slow">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vi-VN" b="1" noProof="1"/>
                  <a:t>Bài </a:t>
                </a:r>
                <a:r>
                  <a:rPr lang="en-US" b="1" noProof="1"/>
                  <a:t>1</a:t>
                </a:r>
                <a:r>
                  <a:rPr lang="vi-VN" b="1" noProof="1"/>
                  <a:t>. </a:t>
                </a:r>
                <a:r>
                  <a:rPr lang="vi-VN" noProof="1"/>
                  <a:t>Viết hàm xác định chiều dài chuỗi.</a:t>
                </a:r>
              </a:p>
              <a:p>
                <a:r>
                  <a:rPr lang="vi-VN" b="1" noProof="1"/>
                  <a:t>Bài </a:t>
                </a:r>
                <a:r>
                  <a:rPr lang="en-US" b="1" noProof="1"/>
                  <a:t>2</a:t>
                </a:r>
                <a:r>
                  <a:rPr lang="vi-VN" b="1" noProof="1"/>
                  <a:t>. </a:t>
                </a:r>
                <a:r>
                  <a:rPr lang="vi-VN" noProof="1"/>
                  <a:t>Hiển thị </a:t>
                </a:r>
                <a14:m>
                  <m:oMath xmlns:m="http://schemas.openxmlformats.org/officeDocument/2006/math">
                    <m:r>
                      <a:rPr lang="vi-VN" i="1" noProof="1" smtClean="0">
                        <a:latin typeface="Cambria Math" panose="02040503050406030204" pitchFamily="18" charset="0"/>
                      </a:rPr>
                      <m:t>𝑛</m:t>
                    </m:r>
                  </m:oMath>
                </a14:m>
                <a:r>
                  <a:rPr lang="vi-VN" noProof="1"/>
                  <a:t> dòng của tam giác Pascal.</a:t>
                </a:r>
              </a:p>
              <a:p>
                <a:pPr lvl="1"/>
                <a14:m>
                  <m:oMath xmlns:m="http://schemas.openxmlformats.org/officeDocument/2006/math">
                    <m:r>
                      <a:rPr lang="vi-VN" i="1" noProof="1" smtClean="0">
                        <a:latin typeface="Cambria Math" panose="02040503050406030204" pitchFamily="18" charset="0"/>
                      </a:rPr>
                      <m:t>𝑎</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][0]=</m:t>
                    </m:r>
                    <m:r>
                      <a:rPr lang="vi-VN" i="1" noProof="1" smtClean="0">
                        <a:latin typeface="Cambria Math" panose="02040503050406030204" pitchFamily="18" charset="0"/>
                      </a:rPr>
                      <m:t>𝑎</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]=1</m:t>
                    </m:r>
                  </m:oMath>
                </a14:m>
                <a:endParaRPr lang="vi-VN" noProof="1"/>
              </a:p>
              <a:p>
                <a:pPr lvl="1"/>
                <a14:m>
                  <m:oMath xmlns:m="http://schemas.openxmlformats.org/officeDocument/2006/math">
                    <m:r>
                      <a:rPr lang="vi-VN" i="1" noProof="1" smtClean="0">
                        <a:latin typeface="Cambria Math" panose="02040503050406030204" pitchFamily="18" charset="0"/>
                      </a:rPr>
                      <m:t>𝑎</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𝑎</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−1][</m:t>
                    </m:r>
                    <m:r>
                      <a:rPr lang="vi-VN" i="1" noProof="1" smtClean="0">
                        <a:latin typeface="Cambria Math" panose="02040503050406030204" pitchFamily="18" charset="0"/>
                      </a:rPr>
                      <m:t>𝑘</m:t>
                    </m:r>
                    <m:r>
                      <a:rPr lang="vi-VN" i="1" noProof="1" smtClean="0">
                        <a:latin typeface="Cambria Math" panose="02040503050406030204" pitchFamily="18" charset="0"/>
                      </a:rPr>
                      <m:t>−1]+</m:t>
                    </m:r>
                    <m:r>
                      <a:rPr lang="vi-VN" i="1" noProof="1" smtClean="0">
                        <a:latin typeface="Cambria Math" panose="02040503050406030204" pitchFamily="18" charset="0"/>
                      </a:rPr>
                      <m:t>𝑎</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−1][</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endParaRPr lang="vi-VN" noProof="1"/>
              </a:p>
              <a:p>
                <a:r>
                  <a:rPr lang="vi-VN" b="1" noProof="1"/>
                  <a:t>Bài </a:t>
                </a:r>
                <a:r>
                  <a:rPr lang="en-US" b="1" noProof="1"/>
                  <a:t>3</a:t>
                </a:r>
                <a:r>
                  <a:rPr lang="vi-VN" b="1" noProof="1"/>
                  <a:t>. </a:t>
                </a:r>
                <a:r>
                  <a:rPr lang="vi-VN" noProof="1"/>
                  <a:t>Viết hàm đệ quy tính </a:t>
                </a:r>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 </m:t>
                    </m:r>
                    <m:r>
                      <a:rPr lang="vi-VN" i="1" noProof="1" smtClean="0">
                        <a:latin typeface="Cambria Math" panose="02040503050406030204" pitchFamily="18" charset="0"/>
                      </a:rPr>
                      <m:t>𝑘</m:t>
                    </m:r>
                    <m:r>
                      <a:rPr lang="vi-VN" i="1" noProof="1" smtClean="0">
                        <a:latin typeface="Cambria Math" panose="02040503050406030204" pitchFamily="18" charset="0"/>
                      </a:rPr>
                      <m:t>) </m:t>
                    </m:r>
                  </m:oMath>
                </a14:m>
                <a:r>
                  <a:rPr lang="vi-VN" noProof="1"/>
                  <a:t>biết</a:t>
                </a:r>
              </a:p>
              <a:p>
                <a:pPr lvl="1"/>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)=1</m:t>
                    </m:r>
                  </m:oMath>
                </a14:m>
                <a:r>
                  <a:rPr lang="vi-VN" noProof="1"/>
                  <a:t> nếu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=0</m:t>
                    </m:r>
                  </m:oMath>
                </a14:m>
                <a:r>
                  <a:rPr lang="vi-VN" noProof="1"/>
                  <a:t> hoặc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𝑛</m:t>
                    </m:r>
                  </m:oMath>
                </a14:m>
                <a:endParaRPr lang="vi-VN" noProof="1"/>
              </a:p>
              <a:p>
                <a:pPr lvl="1"/>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)=0</m:t>
                    </m:r>
                  </m:oMath>
                </a14:m>
                <a:r>
                  <a:rPr lang="vi-VN" noProof="1"/>
                  <a:t> nếu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&gt;</m:t>
                    </m:r>
                    <m:r>
                      <a:rPr lang="vi-VN" i="1" noProof="1" smtClean="0">
                        <a:latin typeface="Cambria Math" panose="02040503050406030204" pitchFamily="18" charset="0"/>
                      </a:rPr>
                      <m:t>𝑛</m:t>
                    </m:r>
                  </m:oMath>
                </a14:m>
                <a:endParaRPr lang="vi-VN" noProof="1"/>
              </a:p>
              <a:p>
                <a:pPr lvl="1"/>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−1,</m:t>
                    </m:r>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−1,</m:t>
                    </m:r>
                    <m:r>
                      <a:rPr lang="vi-VN" i="1" noProof="1" smtClean="0">
                        <a:latin typeface="Cambria Math" panose="02040503050406030204" pitchFamily="18" charset="0"/>
                      </a:rPr>
                      <m:t>𝑘</m:t>
                    </m:r>
                    <m:r>
                      <a:rPr lang="vi-VN" i="1" noProof="1" smtClean="0">
                        <a:latin typeface="Cambria Math" panose="02040503050406030204" pitchFamily="18" charset="0"/>
                      </a:rPr>
                      <m:t>−1) </m:t>
                    </m:r>
                  </m:oMath>
                </a14:m>
                <a:r>
                  <a:rPr lang="vi-VN" noProof="1"/>
                  <a:t>nếu </a:t>
                </a:r>
                <a14:m>
                  <m:oMath xmlns:m="http://schemas.openxmlformats.org/officeDocument/2006/math">
                    <m:r>
                      <a:rPr lang="vi-VN" i="1" noProof="1" smtClean="0">
                        <a:latin typeface="Cambria Math" panose="02040503050406030204" pitchFamily="18" charset="0"/>
                      </a:rPr>
                      <m:t>0&lt;</m:t>
                    </m:r>
                    <m:r>
                      <a:rPr lang="vi-VN" i="1" noProof="1" smtClean="0">
                        <a:latin typeface="Cambria Math" panose="02040503050406030204" pitchFamily="18" charset="0"/>
                      </a:rPr>
                      <m:t>𝑘</m:t>
                    </m:r>
                    <m:r>
                      <a:rPr lang="vi-VN" i="1" noProof="1" smtClean="0">
                        <a:latin typeface="Cambria Math" panose="02040503050406030204" pitchFamily="18" charset="0"/>
                      </a:rPr>
                      <m:t>&lt;</m:t>
                    </m:r>
                    <m:r>
                      <a:rPr lang="vi-VN" i="1" noProof="1" smtClean="0">
                        <a:latin typeface="Cambria Math" panose="02040503050406030204" pitchFamily="18" charset="0"/>
                      </a:rPr>
                      <m:t>𝑛</m:t>
                    </m:r>
                  </m:oMath>
                </a14:m>
                <a:endParaRPr lang="vi-VN" noProof="1"/>
              </a:p>
              <a:p>
                <a:r>
                  <a:rPr lang="vi-VN" b="1" noProof="1"/>
                  <a:t>Bài </a:t>
                </a:r>
                <a:r>
                  <a:rPr lang="en-US" b="1" noProof="1"/>
                  <a:t>4</a:t>
                </a:r>
                <a:r>
                  <a:rPr lang="vi-VN" b="1" noProof="1"/>
                  <a:t>. </a:t>
                </a:r>
                <a:r>
                  <a:rPr lang="vi-VN" noProof="1"/>
                  <a:t>Đổi 1 số thập phân sang cơ số khác</a:t>
                </a:r>
                <a:r>
                  <a:rPr lang="en-US" noProof="1"/>
                  <a:t>.</a:t>
                </a:r>
                <a:endParaRPr lang="vi-VN" noProof="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83970" name="Title 1"/>
          <p:cNvSpPr>
            <a:spLocks noGrp="1"/>
          </p:cNvSpPr>
          <p:nvPr>
            <p:ph type="title"/>
          </p:nvPr>
        </p:nvSpPr>
        <p:spPr/>
        <p:txBody>
          <a:bodyPr/>
          <a:lstStyle/>
          <a:p>
            <a:r>
              <a:rPr lang="vi-VN" altLang="en-US" noProof="1"/>
              <a:t>Bài tập</a:t>
            </a:r>
          </a:p>
        </p:txBody>
      </p:sp>
      <p:sp>
        <p:nvSpPr>
          <p:cNvPr id="2" name="Chỗ dành sẵn cho Ngày tháng 1">
            <a:extLst>
              <a:ext uri="{FF2B5EF4-FFF2-40B4-BE49-F238E27FC236}">
                <a16:creationId xmlns:a16="http://schemas.microsoft.com/office/drawing/2014/main" id="{6D5175EF-FAB6-473D-B873-7ADB99EC9738}"/>
              </a:ext>
            </a:extLst>
          </p:cNvPr>
          <p:cNvSpPr>
            <a:spLocks noGrp="1"/>
          </p:cNvSpPr>
          <p:nvPr>
            <p:ph type="dt" sz="half" idx="10"/>
          </p:nvPr>
        </p:nvSpPr>
        <p:spPr/>
        <p:txBody>
          <a:bodyPr/>
          <a:lstStyle/>
          <a:p>
            <a:fld id="{C3641D67-DE5E-4AB6-92C2-AF821AE71F83}"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8B535E3D-E8A4-4FF0-ABE7-7868C8C0E489}"/>
              </a:ext>
            </a:extLst>
          </p:cNvPr>
          <p:cNvSpPr>
            <a:spLocks noGrp="1"/>
          </p:cNvSpPr>
          <p:nvPr>
            <p:ph type="sldNum" sz="quarter" idx="12"/>
          </p:nvPr>
        </p:nvSpPr>
        <p:spPr/>
        <p:txBody>
          <a:bodyPr/>
          <a:lstStyle/>
          <a:p>
            <a:fld id="{796B6B1B-CD97-412B-A8B6-A4AEE95B13DD}" type="slidenum">
              <a:rPr lang="vi-VN" noProof="1" smtClean="0"/>
              <a:t>133</a:t>
            </a:fld>
            <a:endParaRPr lang="vi-VN" noProof="1"/>
          </a:p>
        </p:txBody>
      </p:sp>
    </p:spTree>
    <p:extLst>
      <p:ext uri="{BB962C8B-B14F-4D97-AF65-F5344CB8AC3E}">
        <p14:creationId xmlns:p14="http://schemas.microsoft.com/office/powerpoint/2010/main" val="2706248537"/>
      </p:ext>
    </p:extLst>
  </p:cSld>
  <p:clrMapOvr>
    <a:masterClrMapping/>
  </p:clrMapOvr>
  <p:transition spd="slow">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idx="1"/>
          </p:nvPr>
        </p:nvSpPr>
        <p:spPr/>
        <p:txBody>
          <a:bodyPr/>
          <a:lstStyle/>
          <a:p>
            <a:r>
              <a:rPr lang="vi-VN" b="1" noProof="1"/>
              <a:t>Mở rộng về Đệ quy</a:t>
            </a:r>
          </a:p>
          <a:p>
            <a:pPr lvl="1"/>
            <a:r>
              <a:rPr lang="vi-VN" noProof="1"/>
              <a:t>Định nghĩa theo cách đệ quy</a:t>
            </a:r>
          </a:p>
          <a:p>
            <a:pPr lvl="1"/>
            <a:r>
              <a:rPr lang="vi-VN" noProof="1"/>
              <a:t>Cài đặt Hàm đệ quy</a:t>
            </a:r>
          </a:p>
          <a:p>
            <a:pPr lvl="1"/>
            <a:r>
              <a:rPr lang="vi-VN" noProof="1"/>
              <a:t>Hoạt động của Hàm đệ quy</a:t>
            </a:r>
          </a:p>
          <a:p>
            <a:pPr lvl="1"/>
            <a:r>
              <a:rPr lang="vi-VN" noProof="1"/>
              <a:t>Phân loại đệ quy</a:t>
            </a:r>
          </a:p>
          <a:p>
            <a:pPr lvl="1"/>
            <a:r>
              <a:rPr lang="vi-VN" noProof="1"/>
              <a:t>Ứng dụng của đệ quy</a:t>
            </a:r>
          </a:p>
          <a:p>
            <a:pPr lvl="1"/>
            <a:r>
              <a:rPr lang="vi-VN" noProof="1"/>
              <a:t>Ưu điểm và khuyết điểm của đệ quy</a:t>
            </a:r>
          </a:p>
          <a:p>
            <a:pPr lvl="1"/>
            <a:r>
              <a:rPr lang="vi-VN" noProof="1"/>
              <a:t>Một số phương pháp khử đệ quy</a:t>
            </a:r>
          </a:p>
        </p:txBody>
      </p:sp>
      <p:sp>
        <p:nvSpPr>
          <p:cNvPr id="4098" name="Rectangle 2"/>
          <p:cNvSpPr>
            <a:spLocks noGrp="1" noChangeArrowheads="1"/>
          </p:cNvSpPr>
          <p:nvPr>
            <p:ph type="title"/>
          </p:nvPr>
        </p:nvSpPr>
        <p:spPr/>
        <p:txBody>
          <a:bodyPr/>
          <a:lstStyle/>
          <a:p>
            <a:r>
              <a:rPr lang="vi-VN" noProof="1"/>
              <a:t>Nội dung</a:t>
            </a:r>
          </a:p>
        </p:txBody>
      </p:sp>
      <p:sp>
        <p:nvSpPr>
          <p:cNvPr id="2" name="Chỗ dành sẵn cho Ngày tháng 1">
            <a:extLst>
              <a:ext uri="{FF2B5EF4-FFF2-40B4-BE49-F238E27FC236}">
                <a16:creationId xmlns:a16="http://schemas.microsoft.com/office/drawing/2014/main" id="{417B6595-9F27-4937-989C-74ADABFC504B}"/>
              </a:ext>
            </a:extLst>
          </p:cNvPr>
          <p:cNvSpPr>
            <a:spLocks noGrp="1"/>
          </p:cNvSpPr>
          <p:nvPr>
            <p:ph type="dt" sz="half" idx="10"/>
          </p:nvPr>
        </p:nvSpPr>
        <p:spPr/>
        <p:txBody>
          <a:bodyPr/>
          <a:lstStyle/>
          <a:p>
            <a:fld id="{F0FF332C-04A8-482A-A1DB-F57EB0779735}"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D284F7B9-7A22-4BAC-A3C9-9735C4795371}"/>
              </a:ext>
            </a:extLst>
          </p:cNvPr>
          <p:cNvSpPr>
            <a:spLocks noGrp="1"/>
          </p:cNvSpPr>
          <p:nvPr>
            <p:ph type="sldNum" sz="quarter" idx="12"/>
          </p:nvPr>
        </p:nvSpPr>
        <p:spPr/>
        <p:txBody>
          <a:bodyPr/>
          <a:lstStyle/>
          <a:p>
            <a:fld id="{796B6B1B-CD97-412B-A8B6-A4AEE95B13DD}" type="slidenum">
              <a:rPr lang="vi-VN" noProof="1" smtClean="0"/>
              <a:t>134</a:t>
            </a:fld>
            <a:endParaRPr lang="vi-VN" noProof="1"/>
          </a:p>
        </p:txBody>
      </p:sp>
    </p:spTree>
    <p:extLst>
      <p:ext uri="{BB962C8B-B14F-4D97-AF65-F5344CB8AC3E}">
        <p14:creationId xmlns:p14="http://schemas.microsoft.com/office/powerpoint/2010/main" val="1407924475"/>
      </p:ext>
    </p:extLst>
  </p:cSld>
  <p:clrMapOvr>
    <a:masterClrMapping/>
  </p:clrMapOvr>
  <p:transition spd="slow">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3" name="Rectangle 3"/>
              <p:cNvSpPr>
                <a:spLocks noGrp="1" noChangeArrowheads="1"/>
              </p:cNvSpPr>
              <p:nvPr>
                <p:ph idx="1"/>
              </p:nvPr>
            </p:nvSpPr>
            <p:spPr/>
            <p:txBody>
              <a:bodyPr/>
              <a:lstStyle/>
              <a:p>
                <a:r>
                  <a:rPr lang="vi-VN" noProof="1"/>
                  <a:t>Định nghĩa theo cách đệ quy của một khái niệm là định nghĩa khái niệm mới đó thông qua chính khái niệm đang muốn định nghĩa.</a:t>
                </a:r>
              </a:p>
              <a:p>
                <a:r>
                  <a:rPr lang="vi-VN" b="1" noProof="1"/>
                  <a:t>Ví dụ</a:t>
                </a:r>
                <a:r>
                  <a:rPr lang="en-US" b="1" noProof="1"/>
                  <a:t>.</a:t>
                </a:r>
                <a:r>
                  <a:rPr lang="vi-VN" noProof="1"/>
                  <a:t> Định nghĩa tập số tự nhiên </a:t>
                </a:r>
                <a14:m>
                  <m:oMath xmlns:m="http://schemas.openxmlformats.org/officeDocument/2006/math">
                    <m:r>
                      <a:rPr lang="vi-VN" i="1" noProof="1" smtClean="0">
                        <a:latin typeface="Cambria Math" panose="02040503050406030204" pitchFamily="18" charset="0"/>
                      </a:rPr>
                      <m:t>ℕ</m:t>
                    </m:r>
                  </m:oMath>
                </a14:m>
                <a:endParaRPr lang="vi-VN" noProof="1"/>
              </a:p>
              <a:p>
                <a:pPr lvl="1"/>
                <a14:m>
                  <m:oMath xmlns:m="http://schemas.openxmlformats.org/officeDocument/2006/math">
                    <m:r>
                      <a:rPr lang="vi-VN" i="1" noProof="1" smtClean="0">
                        <a:latin typeface="Cambria Math" panose="02040503050406030204" pitchFamily="18" charset="0"/>
                      </a:rPr>
                      <m:t>0</m:t>
                    </m:r>
                    <m:r>
                      <a:rPr lang="vi-VN" i="1" noProof="1" smtClean="0">
                        <a:latin typeface="Cambria Math" panose="02040503050406030204" pitchFamily="18" charset="0"/>
                        <a:sym typeface="Symbol" pitchFamily="18" charset="2"/>
                      </a:rPr>
                      <m:t></m:t>
                    </m:r>
                    <m:r>
                      <a:rPr lang="vi-VN" i="1" noProof="1">
                        <a:latin typeface="Cambria Math" panose="02040503050406030204" pitchFamily="18" charset="0"/>
                      </a:rPr>
                      <m:t>ℕ</m:t>
                    </m:r>
                  </m:oMath>
                </a14:m>
                <a:endParaRPr lang="vi-VN" noProof="1"/>
              </a:p>
              <a:p>
                <a:pPr lvl="1"/>
                <a:r>
                  <a:rPr lang="vi-VN" noProof="1"/>
                  <a:t>Nếu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sym typeface="Symbol" pitchFamily="18" charset="2"/>
                      </a:rPr>
                      <m:t></m:t>
                    </m:r>
                    <m:r>
                      <a:rPr lang="vi-VN" i="1" noProof="1">
                        <a:latin typeface="Cambria Math" panose="02040503050406030204" pitchFamily="18" charset="0"/>
                      </a:rPr>
                      <m:t>ℕ</m:t>
                    </m:r>
                    <m:r>
                      <a:rPr lang="vi-VN" i="1" noProof="1" smtClean="0">
                        <a:latin typeface="Cambria Math" panose="02040503050406030204" pitchFamily="18" charset="0"/>
                      </a:rPr>
                      <m:t> </m:t>
                    </m:r>
                  </m:oMath>
                </a14:m>
                <a:r>
                  <a:rPr lang="vi-VN" noProof="1"/>
                  <a:t>thì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+1</m:t>
                    </m:r>
                    <m:r>
                      <a:rPr lang="vi-VN" i="1" noProof="1">
                        <a:latin typeface="Cambria Math" panose="02040503050406030204" pitchFamily="18" charset="0"/>
                      </a:rPr>
                      <m:t>ℕ</m:t>
                    </m:r>
                  </m:oMath>
                </a14:m>
                <a:endParaRPr lang="vi-VN" noProof="1">
                  <a:sym typeface="Symbol" pitchFamily="18" charset="2"/>
                </a:endParaRPr>
              </a:p>
            </p:txBody>
          </p:sp>
        </mc:Choice>
        <mc:Fallback xmlns="">
          <p:sp>
            <p:nvSpPr>
              <p:cNvPr id="5123"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5122" name="Rectangle 2"/>
          <p:cNvSpPr>
            <a:spLocks noGrp="1" noChangeArrowheads="1"/>
          </p:cNvSpPr>
          <p:nvPr>
            <p:ph type="title"/>
          </p:nvPr>
        </p:nvSpPr>
        <p:spPr/>
        <p:txBody>
          <a:bodyPr/>
          <a:lstStyle/>
          <a:p>
            <a:r>
              <a:rPr lang="vi-VN" noProof="1"/>
              <a:t>Định nghĩa theo cách đệ quy</a:t>
            </a:r>
          </a:p>
        </p:txBody>
      </p:sp>
      <p:sp>
        <p:nvSpPr>
          <p:cNvPr id="2" name="Chỗ dành sẵn cho Ngày tháng 1">
            <a:extLst>
              <a:ext uri="{FF2B5EF4-FFF2-40B4-BE49-F238E27FC236}">
                <a16:creationId xmlns:a16="http://schemas.microsoft.com/office/drawing/2014/main" id="{EA80C679-453B-4953-869E-A6AC6F7C5DA5}"/>
              </a:ext>
            </a:extLst>
          </p:cNvPr>
          <p:cNvSpPr>
            <a:spLocks noGrp="1"/>
          </p:cNvSpPr>
          <p:nvPr>
            <p:ph type="dt" sz="half" idx="10"/>
          </p:nvPr>
        </p:nvSpPr>
        <p:spPr/>
        <p:txBody>
          <a:bodyPr/>
          <a:lstStyle/>
          <a:p>
            <a:fld id="{1269EE55-1D16-4C3F-B4E6-CFE6EC50D876}"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01103E43-3751-4BB7-BE43-105886DF7533}"/>
              </a:ext>
            </a:extLst>
          </p:cNvPr>
          <p:cNvSpPr>
            <a:spLocks noGrp="1"/>
          </p:cNvSpPr>
          <p:nvPr>
            <p:ph type="sldNum" sz="quarter" idx="12"/>
          </p:nvPr>
        </p:nvSpPr>
        <p:spPr/>
        <p:txBody>
          <a:bodyPr/>
          <a:lstStyle/>
          <a:p>
            <a:fld id="{796B6B1B-CD97-412B-A8B6-A4AEE95B13DD}" type="slidenum">
              <a:rPr lang="vi-VN" noProof="1" smtClean="0"/>
              <a:t>135</a:t>
            </a:fld>
            <a:endParaRPr lang="vi-VN" noProof="1"/>
          </a:p>
        </p:txBody>
      </p:sp>
    </p:spTree>
    <p:extLst>
      <p:ext uri="{BB962C8B-B14F-4D97-AF65-F5344CB8AC3E}">
        <p14:creationId xmlns:p14="http://schemas.microsoft.com/office/powerpoint/2010/main" val="2506117884"/>
      </p:ext>
    </p:extLst>
  </p:cSld>
  <p:clrMapOvr>
    <a:masterClrMapping/>
  </p:clrMapOvr>
  <p:transition spd="slow">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r>
              <a:rPr lang="vi-VN" b="1" noProof="1"/>
              <a:t>Mục đích của đệ quy</a:t>
            </a:r>
          </a:p>
          <a:p>
            <a:pPr lvl="1"/>
            <a:r>
              <a:rPr lang="vi-VN" noProof="1"/>
              <a:t>Tạo ra các phần tử mới</a:t>
            </a:r>
            <a:r>
              <a:rPr lang="en-US" noProof="1"/>
              <a:t>.</a:t>
            </a:r>
            <a:endParaRPr lang="vi-VN" noProof="1"/>
          </a:p>
          <a:p>
            <a:pPr lvl="1"/>
            <a:r>
              <a:rPr lang="vi-VN" noProof="1"/>
              <a:t>Kiểm tra một phần tử có thuộc tập đã cho hay không</a:t>
            </a:r>
            <a:r>
              <a:rPr lang="en-US" noProof="1"/>
              <a:t>.</a:t>
            </a:r>
            <a:endParaRPr lang="vi-VN" noProof="1"/>
          </a:p>
          <a:p>
            <a:r>
              <a:rPr lang="vi-VN" noProof="1"/>
              <a:t>Dùng định nghĩa theo cách đệ quy để định nghĩa các hàm hay chuỗi số (Hàm đệ quy, công thức đệ quy)</a:t>
            </a:r>
          </a:p>
          <a:p>
            <a:endParaRPr lang="en-US" dirty="0"/>
          </a:p>
        </p:txBody>
      </p:sp>
      <p:sp>
        <p:nvSpPr>
          <p:cNvPr id="6146"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p:sp>
        <p:nvSpPr>
          <p:cNvPr id="2" name="Chỗ dành sẵn cho Ngày tháng 1">
            <a:extLst>
              <a:ext uri="{FF2B5EF4-FFF2-40B4-BE49-F238E27FC236}">
                <a16:creationId xmlns:a16="http://schemas.microsoft.com/office/drawing/2014/main" id="{2DE139C7-C402-432F-B83E-0F710D59763C}"/>
              </a:ext>
            </a:extLst>
          </p:cNvPr>
          <p:cNvSpPr>
            <a:spLocks noGrp="1"/>
          </p:cNvSpPr>
          <p:nvPr>
            <p:ph type="dt" sz="half" idx="10"/>
          </p:nvPr>
        </p:nvSpPr>
        <p:spPr/>
        <p:txBody>
          <a:bodyPr/>
          <a:lstStyle/>
          <a:p>
            <a:fld id="{41EAA705-678F-4641-B047-8D030E6EE9D4}"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F970018F-9714-44C8-8AD3-B824E24B3E19}"/>
              </a:ext>
            </a:extLst>
          </p:cNvPr>
          <p:cNvSpPr>
            <a:spLocks noGrp="1"/>
          </p:cNvSpPr>
          <p:nvPr>
            <p:ph type="sldNum" sz="quarter" idx="12"/>
          </p:nvPr>
        </p:nvSpPr>
        <p:spPr/>
        <p:txBody>
          <a:bodyPr/>
          <a:lstStyle/>
          <a:p>
            <a:fld id="{796B6B1B-CD97-412B-A8B6-A4AEE95B13DD}" type="slidenum">
              <a:rPr lang="en-US" smtClean="0"/>
              <a:t>136</a:t>
            </a:fld>
            <a:endParaRPr lang="en-US"/>
          </a:p>
        </p:txBody>
      </p:sp>
    </p:spTree>
    <p:extLst>
      <p:ext uri="{BB962C8B-B14F-4D97-AF65-F5344CB8AC3E}">
        <p14:creationId xmlns:p14="http://schemas.microsoft.com/office/powerpoint/2010/main" val="1080453324"/>
      </p:ext>
    </p:extLst>
  </p:cSld>
  <p:clrMapOvr>
    <a:masterClrMapping/>
  </p:clrMapOvr>
  <p:transition spd="slow">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E8031F35-7194-48F7-8EEC-D881A19BEA3C}"/>
              </a:ext>
            </a:extLst>
          </p:cNvPr>
          <p:cNvSpPr>
            <a:spLocks noGrp="1"/>
          </p:cNvSpPr>
          <p:nvPr>
            <p:ph type="dt" sz="half" idx="10"/>
          </p:nvPr>
        </p:nvSpPr>
        <p:spPr/>
        <p:txBody>
          <a:bodyPr/>
          <a:lstStyle/>
          <a:p>
            <a:fld id="{042A873A-A7B3-4E07-A3DA-367B456147BD}"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92B70ED3-80E4-410C-9209-6BA357C0FD2D}"/>
              </a:ext>
            </a:extLst>
          </p:cNvPr>
          <p:cNvSpPr>
            <a:spLocks noGrp="1"/>
          </p:cNvSpPr>
          <p:nvPr>
            <p:ph type="sldNum" sz="quarter" idx="12"/>
          </p:nvPr>
        </p:nvSpPr>
        <p:spPr/>
        <p:txBody>
          <a:bodyPr/>
          <a:lstStyle/>
          <a:p>
            <a:fld id="{796B6B1B-CD97-412B-A8B6-A4AEE95B13DD}" type="slidenum">
              <a:rPr lang="en-US" smtClean="0"/>
              <a:pPr/>
              <a:t>137</a:t>
            </a:fld>
            <a:endParaRPr lang="en-US"/>
          </a:p>
        </p:txBody>
      </p:sp>
      <p:sp>
        <p:nvSpPr>
          <p:cNvPr id="7170"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mc:AlternateContent xmlns:mc="http://schemas.openxmlformats.org/markup-compatibility/2006" xmlns:a14="http://schemas.microsoft.com/office/drawing/2010/main">
        <mc:Choice Requires="a14">
          <p:sp>
            <p:nvSpPr>
              <p:cNvPr id="12" name="Chỗ dành sẵn cho Nội dung 11">
                <a:extLst>
                  <a:ext uri="{FF2B5EF4-FFF2-40B4-BE49-F238E27FC236}">
                    <a16:creationId xmlns:a16="http://schemas.microsoft.com/office/drawing/2014/main" id="{0A8E0E36-DFC8-41D8-984D-63862C38A589}"/>
                  </a:ext>
                </a:extLst>
              </p:cNvPr>
              <p:cNvSpPr>
                <a:spLocks noGrp="1"/>
              </p:cNvSpPr>
              <p:nvPr>
                <p:ph idx="1"/>
              </p:nvPr>
            </p:nvSpPr>
            <p:spPr/>
            <p:txBody>
              <a:bodyPr>
                <a:normAutofit/>
              </a:bodyPr>
              <a:lstStyle/>
              <a:p>
                <a:r>
                  <a:rPr lang="en-US" b="1" dirty="0"/>
                  <a:t>Ví dụ 1.</a:t>
                </a:r>
              </a:p>
              <a:p>
                <a:pPr marL="0" indent="0">
                  <a:buNone/>
                </a:pPr>
                <a14:m>
                  <m:oMathPara xmlns:m="http://schemas.openxmlformats.org/officeDocument/2006/math">
                    <m:oMathParaPr>
                      <m:jc m:val="centerGroup"/>
                    </m:oMathParaPr>
                    <m:oMath xmlns:m="http://schemas.openxmlformats.org/officeDocument/2006/math">
                      <m:r>
                        <a:rPr lang="en-US" i="1" smtClean="0">
                          <a:solidFill>
                            <a:srgbClr val="002060"/>
                          </a:solidFill>
                          <a:latin typeface="Cambria Math" panose="02040503050406030204" pitchFamily="18" charset="0"/>
                        </a:rPr>
                        <m:t>𝑛</m:t>
                      </m:r>
                      <m:r>
                        <m:rPr>
                          <m:nor/>
                        </m:rPr>
                        <a:rPr lang="en-US" i="1">
                          <a:solidFill>
                            <a:srgbClr val="002060"/>
                          </a:solidFill>
                          <a:latin typeface="Cambria Math" panose="02040503050406030204" pitchFamily="18" charset="0"/>
                        </a:rPr>
                        <m:t> </m:t>
                      </m:r>
                      <m:r>
                        <a:rPr lang="en-US" i="0">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plcHide m:val="on"/>
                              <m:mcs>
                                <m:mc>
                                  <m:mcPr>
                                    <m:count m:val="1"/>
                                    <m:mcJc m:val="center"/>
                                  </m:mcPr>
                                </m:mc>
                              </m:mcs>
                              <m:ctrlPr>
                                <a:rPr lang="en-US" i="1">
                                  <a:solidFill>
                                    <a:srgbClr val="002060"/>
                                  </a:solidFill>
                                  <a:latin typeface="Cambria Math" panose="02040503050406030204" pitchFamily="18" charset="0"/>
                                </a:rPr>
                              </m:ctrlPr>
                            </m:mPr>
                            <m:mr>
                              <m:e>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e>
                                </m:d>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e>
                            </m:mr>
                          </m:m>
                        </m:e>
                      </m:d>
                    </m:oMath>
                  </m:oMathPara>
                </a14:m>
                <a:endParaRPr lang="en-US" dirty="0"/>
              </a:p>
              <a:p>
                <a:r>
                  <a:rPr lang="en-US" b="1" dirty="0"/>
                  <a:t>Ví dụ 2.</a:t>
                </a:r>
              </a:p>
              <a:p>
                <a:pPr marL="0" indent="0">
                  <a:buNone/>
                </a:pPr>
                <a14:m>
                  <m:oMathPara xmlns:m="http://schemas.openxmlformats.org/officeDocument/2006/math">
                    <m:oMathParaPr>
                      <m:jc m:val="centerGroup"/>
                    </m:oMathParaPr>
                    <m:oMath xmlns:m="http://schemas.openxmlformats.org/officeDocument/2006/math">
                      <m:r>
                        <a:rPr lang="en-US" i="1" smtClean="0">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plcHide m:val="on"/>
                              <m:mcs>
                                <m:mc>
                                  <m:mcPr>
                                    <m:count m:val="1"/>
                                    <m:mcJc m:val="center"/>
                                  </m:mcPr>
                                </m:mc>
                              </m:mcs>
                              <m:ctrlPr>
                                <a:rPr lang="en-US" i="1">
                                  <a:solidFill>
                                    <a:srgbClr val="002060"/>
                                  </a:solidFill>
                                  <a:latin typeface="Cambria Math" panose="02040503050406030204" pitchFamily="18" charset="0"/>
                                </a:rPr>
                              </m:ctrlPr>
                            </m:mPr>
                            <m:mr>
                              <m:e>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r>
                                  <a:rPr lang="en-US" b="0" i="0" smtClean="0">
                                    <a:solidFill>
                                      <a:srgbClr val="002060"/>
                                    </a:solidFill>
                                    <a:latin typeface="Cambria Math" panose="02040503050406030204" pitchFamily="18" charset="0"/>
                                  </a:rPr>
                                  <m:t>)</m:t>
                                </m:r>
                                <m:r>
                                  <a:rPr lang="en-US" i="0">
                                    <a:solidFill>
                                      <a:srgbClr val="002060"/>
                                    </a:solidFill>
                                    <a:latin typeface="Cambria Math" panose="02040503050406030204" pitchFamily="18" charset="0"/>
                                  </a:rPr>
                                  <m:t>+</m:t>
                                </m:r>
                                <m:f>
                                  <m:fPr>
                                    <m:ctrlPr>
                                      <a:rPr lang="en-US" i="1">
                                        <a:solidFill>
                                          <a:srgbClr val="002060"/>
                                        </a:solidFill>
                                        <a:latin typeface="Cambria Math" panose="02040503050406030204" pitchFamily="18" charset="0"/>
                                      </a:rPr>
                                    </m:ctrlPr>
                                  </m:fPr>
                                  <m:num>
                                    <m:r>
                                      <a:rPr lang="en-US" i="0">
                                        <a:solidFill>
                                          <a:srgbClr val="002060"/>
                                        </a:solidFill>
                                        <a:latin typeface="Cambria Math" panose="02040503050406030204" pitchFamily="18" charset="0"/>
                                      </a:rPr>
                                      <m:t>1</m:t>
                                    </m:r>
                                  </m:num>
                                  <m:den>
                                    <m:d>
                                      <m:dPr>
                                        <m:begChr m:val=""/>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e>
                                    </m:d>
                                  </m:den>
                                </m:f>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1</m:t>
                                </m:r>
                              </m:e>
                            </m:mr>
                          </m:m>
                        </m:e>
                      </m:d>
                    </m:oMath>
                  </m:oMathPara>
                </a14:m>
                <a:endParaRPr lang="en-US" dirty="0"/>
              </a:p>
            </p:txBody>
          </p:sp>
        </mc:Choice>
        <mc:Fallback xmlns="">
          <p:sp>
            <p:nvSpPr>
              <p:cNvPr id="12" name="Chỗ dành sẵn cho Nội dung 11">
                <a:extLst>
                  <a:ext uri="{FF2B5EF4-FFF2-40B4-BE49-F238E27FC236}">
                    <a16:creationId xmlns:a16="http://schemas.microsoft.com/office/drawing/2014/main" id="{0A8E0E36-DFC8-41D8-984D-63862C38A589}"/>
                  </a:ext>
                </a:extLst>
              </p:cNvPr>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Tree>
    <p:extLst>
      <p:ext uri="{BB962C8B-B14F-4D97-AF65-F5344CB8AC3E}">
        <p14:creationId xmlns:p14="http://schemas.microsoft.com/office/powerpoint/2010/main" val="254009295"/>
      </p:ext>
    </p:extLst>
  </p:cSld>
  <p:clrMapOvr>
    <a:masterClrMapping/>
  </p:clrMapOvr>
  <p:transition spd="slow">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hỗ dành sẵn cho Nội dung 4">
                <a:extLst>
                  <a:ext uri="{FF2B5EF4-FFF2-40B4-BE49-F238E27FC236}">
                    <a16:creationId xmlns:a16="http://schemas.microsoft.com/office/drawing/2014/main" id="{DA6FB9C2-0733-4777-9B5E-96B31597B251}"/>
                  </a:ext>
                </a:extLst>
              </p:cNvPr>
              <p:cNvSpPr>
                <a:spLocks noGrp="1"/>
              </p:cNvSpPr>
              <p:nvPr>
                <p:ph idx="1"/>
              </p:nvPr>
            </p:nvSpPr>
            <p:spPr>
              <a:xfrm>
                <a:off x="198120" y="1554481"/>
                <a:ext cx="5707735" cy="4645152"/>
              </a:xfrm>
            </p:spPr>
            <p:txBody>
              <a:bodyPr/>
              <a:lstStyle/>
              <a:p>
                <a14:m>
                  <m:oMath xmlns:m="http://schemas.openxmlformats.org/officeDocument/2006/math">
                    <m:r>
                      <m:rPr>
                        <m:nor/>
                      </m:rPr>
                      <a:rPr lang="en-US" b="1" dirty="0" smtClean="0">
                        <a:solidFill>
                          <a:srgbClr val="002060"/>
                        </a:solidFill>
                        <a:latin typeface="+mj-lt"/>
                      </a:rPr>
                      <m:t>V</m:t>
                    </m:r>
                    <m:r>
                      <m:rPr>
                        <m:nor/>
                      </m:rPr>
                      <a:rPr lang="en-US" b="1" dirty="0" smtClean="0">
                        <a:solidFill>
                          <a:srgbClr val="002060"/>
                        </a:solidFill>
                        <a:latin typeface="+mj-lt"/>
                      </a:rPr>
                      <m:t>í </m:t>
                    </m:r>
                    <m:r>
                      <m:rPr>
                        <m:nor/>
                      </m:rPr>
                      <a:rPr lang="en-US" b="1" dirty="0" smtClean="0">
                        <a:solidFill>
                          <a:srgbClr val="002060"/>
                        </a:solidFill>
                        <a:latin typeface="+mj-lt"/>
                      </a:rPr>
                      <m:t>d</m:t>
                    </m:r>
                    <m:r>
                      <m:rPr>
                        <m:nor/>
                      </m:rPr>
                      <a:rPr lang="en-US" b="1" dirty="0" smtClean="0">
                        <a:solidFill>
                          <a:srgbClr val="002060"/>
                        </a:solidFill>
                        <a:latin typeface="+mj-lt"/>
                      </a:rPr>
                      <m:t>ụ 3.</m:t>
                    </m:r>
                  </m:oMath>
                </a14:m>
                <a:r>
                  <a:rPr lang="en-US" b="1" dirty="0">
                    <a:solidFill>
                      <a:srgbClr val="002060"/>
                    </a:solidFill>
                    <a:latin typeface="+mj-lt"/>
                  </a:rPr>
                  <a:t> </a:t>
                </a:r>
                <a:r>
                  <a:rPr lang="en-US" dirty="0">
                    <a:solidFill>
                      <a:srgbClr val="002060"/>
                    </a:solidFill>
                    <a:latin typeface="+mj-lt"/>
                  </a:rPr>
                  <a:t>Tính số Fibonacci thứ </a:t>
                </a:r>
                <a14:m>
                  <m:oMath xmlns:m="http://schemas.openxmlformats.org/officeDocument/2006/math">
                    <m:r>
                      <a:rPr lang="en-US" i="1" dirty="0" smtClean="0">
                        <a:solidFill>
                          <a:srgbClr val="002060"/>
                        </a:solidFill>
                        <a:latin typeface="Cambria Math" panose="02040503050406030204" pitchFamily="18" charset="0"/>
                      </a:rPr>
                      <m:t>𝑛</m:t>
                    </m:r>
                  </m:oMath>
                </a14:m>
                <a:endParaRPr lang="en-US" dirty="0">
                  <a:solidFill>
                    <a:srgbClr val="002060"/>
                  </a:solidFill>
                  <a:latin typeface="+mj-lt"/>
                </a:endParaRPr>
              </a:p>
              <a:p>
                <a:pPr marL="0" indent="0">
                  <a:buNone/>
                </a:pPr>
                <a14:m>
                  <m:oMathPara xmlns:m="http://schemas.openxmlformats.org/officeDocument/2006/math">
                    <m:oMathParaPr>
                      <m:jc m:val="centerGroup"/>
                    </m:oMathParaPr>
                    <m:oMath xmlns:m="http://schemas.openxmlformats.org/officeDocument/2006/math">
                      <m:r>
                        <a:rPr lang="en-US" i="1" smtClean="0">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plcHide m:val="on"/>
                              <m:mcs>
                                <m:mc>
                                  <m:mcPr>
                                    <m:count m:val="1"/>
                                    <m:mcJc m:val="center"/>
                                  </m:mcPr>
                                </m:mc>
                              </m:mcs>
                              <m:ctrlPr>
                                <a:rPr lang="en-US" i="1">
                                  <a:solidFill>
                                    <a:srgbClr val="002060"/>
                                  </a:solidFill>
                                  <a:latin typeface="Cambria Math" panose="02040503050406030204" pitchFamily="18" charset="0"/>
                                </a:rPr>
                              </m:ctrlPr>
                            </m:mPr>
                            <m:mr>
                              <m:e>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e>
                            </m:mr>
                            <m:mr>
                              <m:e>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=2</m:t>
                                </m:r>
                              </m:e>
                            </m:mr>
                            <m:mr>
                              <m:e>
                                <m:r>
                                  <a:rPr lang="en-US" i="1">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𝑓</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−2),</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≥3</m:t>
                                </m:r>
                              </m:e>
                            </m:mr>
                          </m:m>
                        </m:e>
                      </m:d>
                    </m:oMath>
                  </m:oMathPara>
                </a14:m>
                <a:endParaRPr lang="en-US" dirty="0">
                  <a:solidFill>
                    <a:srgbClr val="002060"/>
                  </a:solidFill>
                </a:endParaRPr>
              </a:p>
              <a:p>
                <a:endParaRPr lang="en-US" dirty="0">
                  <a:solidFill>
                    <a:srgbClr val="002060"/>
                  </a:solidFill>
                </a:endParaRPr>
              </a:p>
            </p:txBody>
          </p:sp>
        </mc:Choice>
        <mc:Fallback xmlns="">
          <p:sp>
            <p:nvSpPr>
              <p:cNvPr id="5" name="Chỗ dành sẵn cho Nội dung 4">
                <a:extLst>
                  <a:ext uri="{FF2B5EF4-FFF2-40B4-BE49-F238E27FC236}">
                    <a16:creationId xmlns:a16="http://schemas.microsoft.com/office/drawing/2014/main" id="{DA6FB9C2-0733-4777-9B5E-96B31597B251}"/>
                  </a:ext>
                </a:extLst>
              </p:cNvPr>
              <p:cNvSpPr>
                <a:spLocks noGrp="1" noRot="1" noChangeAspect="1" noMove="1" noResize="1" noEditPoints="1" noAdjustHandles="1" noChangeArrowheads="1" noChangeShapeType="1" noTextEdit="1"/>
              </p:cNvSpPr>
              <p:nvPr>
                <p:ph idx="1"/>
              </p:nvPr>
            </p:nvSpPr>
            <p:spPr>
              <a:xfrm>
                <a:off x="198120" y="1554481"/>
                <a:ext cx="5707735" cy="4645152"/>
              </a:xfrm>
              <a:blipFill>
                <a:blip r:embed="rId3"/>
                <a:stretch>
                  <a:fillRect t="-1181"/>
                </a:stretch>
              </a:blipFill>
            </p:spPr>
            <p:txBody>
              <a:bodyPr/>
              <a:lstStyle/>
              <a:p>
                <a:r>
                  <a:rPr lang="en-US">
                    <a:noFill/>
                  </a:rPr>
                  <a:t> </a:t>
                </a:r>
              </a:p>
            </p:txBody>
          </p:sp>
        </mc:Fallback>
      </mc:AlternateContent>
      <p:sp>
        <p:nvSpPr>
          <p:cNvPr id="7170"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p:grpSp>
        <p:nvGrpSpPr>
          <p:cNvPr id="12" name="Group 4"/>
          <p:cNvGrpSpPr>
            <a:grpSpLocks/>
          </p:cNvGrpSpPr>
          <p:nvPr/>
        </p:nvGrpSpPr>
        <p:grpSpPr bwMode="auto">
          <a:xfrm>
            <a:off x="3444648" y="2339654"/>
            <a:ext cx="8549232" cy="4061149"/>
            <a:chOff x="695272" y="1544638"/>
            <a:chExt cx="8266166" cy="3451470"/>
          </a:xfrm>
        </p:grpSpPr>
        <p:sp>
          <p:nvSpPr>
            <p:cNvPr id="13" name="AutoShape 58"/>
            <p:cNvSpPr>
              <a:spLocks noChangeArrowheads="1"/>
            </p:cNvSpPr>
            <p:nvPr/>
          </p:nvSpPr>
          <p:spPr bwMode="auto">
            <a:xfrm>
              <a:off x="5580063" y="2225675"/>
              <a:ext cx="3381375" cy="2049463"/>
            </a:xfrm>
            <a:prstGeom prst="triangle">
              <a:avLst>
                <a:gd name="adj" fmla="val 60046"/>
              </a:avLst>
            </a:prstGeom>
            <a:solidFill>
              <a:srgbClr val="C0C0C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sz="2400" b="1"/>
            </a:p>
          </p:txBody>
        </p:sp>
        <p:sp>
          <p:nvSpPr>
            <p:cNvPr id="14" name="AutoShape 57"/>
            <p:cNvSpPr>
              <a:spLocks noChangeArrowheads="1"/>
            </p:cNvSpPr>
            <p:nvPr/>
          </p:nvSpPr>
          <p:spPr bwMode="auto">
            <a:xfrm>
              <a:off x="3738563" y="2830513"/>
              <a:ext cx="1695450" cy="1444625"/>
            </a:xfrm>
            <a:prstGeom prst="triangle">
              <a:avLst>
                <a:gd name="adj" fmla="val 56181"/>
              </a:avLst>
            </a:prstGeom>
            <a:solidFill>
              <a:srgbClr val="C0C0C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sz="2400" b="1"/>
            </a:p>
          </p:txBody>
        </p:sp>
        <p:sp>
          <p:nvSpPr>
            <p:cNvPr id="15" name="AutoShape 56"/>
            <p:cNvSpPr>
              <a:spLocks noChangeArrowheads="1"/>
            </p:cNvSpPr>
            <p:nvPr/>
          </p:nvSpPr>
          <p:spPr bwMode="auto">
            <a:xfrm>
              <a:off x="2717800" y="3409950"/>
              <a:ext cx="960438" cy="865188"/>
            </a:xfrm>
            <a:prstGeom prst="triangle">
              <a:avLst>
                <a:gd name="adj" fmla="val 59338"/>
              </a:avLst>
            </a:prstGeom>
            <a:solidFill>
              <a:srgbClr val="C0C0C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sz="2400" b="1"/>
            </a:p>
          </p:txBody>
        </p:sp>
        <p:sp>
          <p:nvSpPr>
            <p:cNvPr id="16" name="AutoShape 55"/>
            <p:cNvSpPr>
              <a:spLocks noChangeArrowheads="1"/>
            </p:cNvSpPr>
            <p:nvPr/>
          </p:nvSpPr>
          <p:spPr bwMode="auto">
            <a:xfrm>
              <a:off x="2073275" y="3938588"/>
              <a:ext cx="615950" cy="336550"/>
            </a:xfrm>
            <a:prstGeom prst="triangle">
              <a:avLst>
                <a:gd name="adj" fmla="val 50000"/>
              </a:avLst>
            </a:prstGeom>
            <a:solidFill>
              <a:srgbClr val="C0C0C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vi-VN" sz="2400" b="1"/>
            </a:p>
          </p:txBody>
        </p:sp>
        <p:sp>
          <p:nvSpPr>
            <p:cNvPr id="17" name="Text Box 4"/>
            <p:cNvSpPr txBox="1">
              <a:spLocks noChangeArrowheads="1"/>
            </p:cNvSpPr>
            <p:nvPr/>
          </p:nvSpPr>
          <p:spPr bwMode="auto">
            <a:xfrm>
              <a:off x="4284911" y="1544638"/>
              <a:ext cx="1133307"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F(6) = 8</a:t>
              </a:r>
            </a:p>
          </p:txBody>
        </p:sp>
        <p:sp>
          <p:nvSpPr>
            <p:cNvPr id="18" name="Text Box 6"/>
            <p:cNvSpPr txBox="1">
              <a:spLocks noChangeArrowheads="1"/>
            </p:cNvSpPr>
            <p:nvPr/>
          </p:nvSpPr>
          <p:spPr bwMode="auto">
            <a:xfrm>
              <a:off x="3064943" y="2149475"/>
              <a:ext cx="6760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F(5)</a:t>
              </a:r>
            </a:p>
          </p:txBody>
        </p:sp>
        <p:sp>
          <p:nvSpPr>
            <p:cNvPr id="19" name="Text Box 7"/>
            <p:cNvSpPr txBox="1">
              <a:spLocks noChangeArrowheads="1"/>
            </p:cNvSpPr>
            <p:nvPr/>
          </p:nvSpPr>
          <p:spPr bwMode="auto">
            <a:xfrm>
              <a:off x="2467881" y="2754313"/>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F(4)</a:t>
              </a:r>
            </a:p>
          </p:txBody>
        </p:sp>
        <p:sp>
          <p:nvSpPr>
            <p:cNvPr id="20" name="Text Box 8"/>
            <p:cNvSpPr txBox="1">
              <a:spLocks noChangeArrowheads="1"/>
            </p:cNvSpPr>
            <p:nvPr/>
          </p:nvSpPr>
          <p:spPr bwMode="auto">
            <a:xfrm>
              <a:off x="1878973" y="3359150"/>
              <a:ext cx="6745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dirty="0"/>
                <a:t>F(3)</a:t>
              </a:r>
            </a:p>
          </p:txBody>
        </p:sp>
        <p:sp>
          <p:nvSpPr>
            <p:cNvPr id="21" name="Text Box 9"/>
            <p:cNvSpPr txBox="1">
              <a:spLocks noChangeArrowheads="1"/>
            </p:cNvSpPr>
            <p:nvPr/>
          </p:nvSpPr>
          <p:spPr bwMode="auto">
            <a:xfrm>
              <a:off x="695272" y="4570413"/>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F(1)</a:t>
              </a:r>
            </a:p>
          </p:txBody>
        </p:sp>
        <p:sp>
          <p:nvSpPr>
            <p:cNvPr id="22" name="Text Box 10"/>
            <p:cNvSpPr txBox="1">
              <a:spLocks noChangeArrowheads="1"/>
            </p:cNvSpPr>
            <p:nvPr/>
          </p:nvSpPr>
          <p:spPr bwMode="auto">
            <a:xfrm>
              <a:off x="1281055" y="3963988"/>
              <a:ext cx="6776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F(2)</a:t>
              </a:r>
            </a:p>
          </p:txBody>
        </p:sp>
        <p:cxnSp>
          <p:nvCxnSpPr>
            <p:cNvPr id="23" name="AutoShape 12"/>
            <p:cNvCxnSpPr>
              <a:cxnSpLocks noChangeShapeType="1"/>
              <a:stCxn id="17" idx="2"/>
              <a:endCxn id="18" idx="0"/>
            </p:cNvCxnSpPr>
            <p:nvPr/>
          </p:nvCxnSpPr>
          <p:spPr bwMode="auto">
            <a:xfrm flipH="1">
              <a:off x="3402982" y="1936996"/>
              <a:ext cx="1448582" cy="2124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4" name="AutoShape 13"/>
            <p:cNvCxnSpPr>
              <a:cxnSpLocks noChangeShapeType="1"/>
              <a:stCxn id="18" idx="2"/>
              <a:endCxn id="19" idx="0"/>
            </p:cNvCxnSpPr>
            <p:nvPr/>
          </p:nvCxnSpPr>
          <p:spPr bwMode="auto">
            <a:xfrm flipH="1">
              <a:off x="2815221" y="2541832"/>
              <a:ext cx="587762" cy="21248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5" name="AutoShape 14"/>
            <p:cNvCxnSpPr>
              <a:cxnSpLocks noChangeShapeType="1"/>
              <a:stCxn id="20" idx="0"/>
              <a:endCxn id="19" idx="2"/>
            </p:cNvCxnSpPr>
            <p:nvPr/>
          </p:nvCxnSpPr>
          <p:spPr bwMode="auto">
            <a:xfrm flipV="1">
              <a:off x="2216237" y="3146671"/>
              <a:ext cx="598983" cy="2124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6" name="AutoShape 15"/>
            <p:cNvCxnSpPr>
              <a:cxnSpLocks noChangeShapeType="1"/>
              <a:stCxn id="20" idx="2"/>
              <a:endCxn id="22" idx="0"/>
            </p:cNvCxnSpPr>
            <p:nvPr/>
          </p:nvCxnSpPr>
          <p:spPr bwMode="auto">
            <a:xfrm flipH="1">
              <a:off x="1619870" y="3751508"/>
              <a:ext cx="596367" cy="21248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7" name="AutoShape 16"/>
            <p:cNvCxnSpPr>
              <a:cxnSpLocks noChangeShapeType="1"/>
              <a:stCxn id="22" idx="2"/>
              <a:endCxn id="21" idx="0"/>
            </p:cNvCxnSpPr>
            <p:nvPr/>
          </p:nvCxnSpPr>
          <p:spPr bwMode="auto">
            <a:xfrm flipH="1">
              <a:off x="1012388" y="4356346"/>
              <a:ext cx="607482" cy="21406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8" name="Text Box 17"/>
            <p:cNvSpPr txBox="1">
              <a:spLocks noChangeArrowheads="1"/>
            </p:cNvSpPr>
            <p:nvPr/>
          </p:nvSpPr>
          <p:spPr bwMode="auto">
            <a:xfrm>
              <a:off x="1636982" y="4603750"/>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t>F(0)</a:t>
              </a:r>
            </a:p>
          </p:txBody>
        </p:sp>
        <p:cxnSp>
          <p:nvCxnSpPr>
            <p:cNvPr id="29" name="AutoShape 18"/>
            <p:cNvCxnSpPr>
              <a:cxnSpLocks noChangeShapeType="1"/>
              <a:stCxn id="22" idx="2"/>
              <a:endCxn id="28" idx="0"/>
            </p:cNvCxnSpPr>
            <p:nvPr/>
          </p:nvCxnSpPr>
          <p:spPr bwMode="auto">
            <a:xfrm>
              <a:off x="1619870" y="4356346"/>
              <a:ext cx="364452" cy="24740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0" name="Text Box 19"/>
            <p:cNvSpPr txBox="1">
              <a:spLocks noChangeArrowheads="1"/>
            </p:cNvSpPr>
            <p:nvPr/>
          </p:nvSpPr>
          <p:spPr bwMode="auto">
            <a:xfrm>
              <a:off x="2125610" y="3989388"/>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cxnSp>
          <p:nvCxnSpPr>
            <p:cNvPr id="31" name="AutoShape 20"/>
            <p:cNvCxnSpPr>
              <a:cxnSpLocks noChangeShapeType="1"/>
              <a:stCxn id="20" idx="2"/>
              <a:endCxn id="30" idx="0"/>
            </p:cNvCxnSpPr>
            <p:nvPr/>
          </p:nvCxnSpPr>
          <p:spPr bwMode="auto">
            <a:xfrm>
              <a:off x="2216237" y="3751507"/>
              <a:ext cx="226488" cy="23788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2" name="Text Box 21"/>
            <p:cNvSpPr txBox="1">
              <a:spLocks noChangeArrowheads="1"/>
            </p:cNvSpPr>
            <p:nvPr/>
          </p:nvSpPr>
          <p:spPr bwMode="auto">
            <a:xfrm>
              <a:off x="2647896" y="3994150"/>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sp>
          <p:nvSpPr>
            <p:cNvPr id="33" name="Text Box 22"/>
            <p:cNvSpPr txBox="1">
              <a:spLocks noChangeArrowheads="1"/>
            </p:cNvSpPr>
            <p:nvPr/>
          </p:nvSpPr>
          <p:spPr bwMode="auto">
            <a:xfrm>
              <a:off x="2995553" y="3387726"/>
              <a:ext cx="6776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F(2)</a:t>
              </a:r>
            </a:p>
          </p:txBody>
        </p:sp>
        <p:cxnSp>
          <p:nvCxnSpPr>
            <p:cNvPr id="34" name="AutoShape 23"/>
            <p:cNvCxnSpPr>
              <a:cxnSpLocks noChangeShapeType="1"/>
              <a:stCxn id="33" idx="2"/>
              <a:endCxn id="32" idx="0"/>
            </p:cNvCxnSpPr>
            <p:nvPr/>
          </p:nvCxnSpPr>
          <p:spPr bwMode="auto">
            <a:xfrm flipH="1">
              <a:off x="2965012" y="3780084"/>
              <a:ext cx="369356" cy="21406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5" name="Text Box 24"/>
            <p:cNvSpPr txBox="1">
              <a:spLocks noChangeArrowheads="1"/>
            </p:cNvSpPr>
            <p:nvPr/>
          </p:nvSpPr>
          <p:spPr bwMode="auto">
            <a:xfrm>
              <a:off x="3242269" y="4027488"/>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lgn="ctr"/>
              <a:r>
                <a:rPr lang="en-US" sz="2400" b="1">
                  <a:solidFill>
                    <a:schemeClr val="folHlink"/>
                  </a:solidFill>
                </a:rPr>
                <a:t>F(0)</a:t>
              </a:r>
            </a:p>
          </p:txBody>
        </p:sp>
        <p:cxnSp>
          <p:nvCxnSpPr>
            <p:cNvPr id="36" name="AutoShape 25"/>
            <p:cNvCxnSpPr>
              <a:cxnSpLocks noChangeShapeType="1"/>
              <a:stCxn id="33" idx="2"/>
              <a:endCxn id="35" idx="0"/>
            </p:cNvCxnSpPr>
            <p:nvPr/>
          </p:nvCxnSpPr>
          <p:spPr bwMode="auto">
            <a:xfrm>
              <a:off x="3334368" y="3780084"/>
              <a:ext cx="255241" cy="24740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7" name="AutoShape 26"/>
            <p:cNvCxnSpPr>
              <a:cxnSpLocks noChangeShapeType="1"/>
              <a:stCxn id="19" idx="2"/>
              <a:endCxn id="33" idx="0"/>
            </p:cNvCxnSpPr>
            <p:nvPr/>
          </p:nvCxnSpPr>
          <p:spPr bwMode="auto">
            <a:xfrm>
              <a:off x="2815221" y="3146671"/>
              <a:ext cx="519147" cy="24105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8" name="Text Box 27"/>
            <p:cNvSpPr txBox="1">
              <a:spLocks noChangeArrowheads="1"/>
            </p:cNvSpPr>
            <p:nvPr/>
          </p:nvSpPr>
          <p:spPr bwMode="auto">
            <a:xfrm>
              <a:off x="4372936" y="2801938"/>
              <a:ext cx="6745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F(3)</a:t>
              </a:r>
            </a:p>
          </p:txBody>
        </p:sp>
        <p:sp>
          <p:nvSpPr>
            <p:cNvPr id="39" name="Text Box 28"/>
            <p:cNvSpPr txBox="1">
              <a:spLocks noChangeArrowheads="1"/>
            </p:cNvSpPr>
            <p:nvPr/>
          </p:nvSpPr>
          <p:spPr bwMode="auto">
            <a:xfrm>
              <a:off x="3732159" y="4022725"/>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sp>
          <p:nvSpPr>
            <p:cNvPr id="40" name="Text Box 29"/>
            <p:cNvSpPr txBox="1">
              <a:spLocks noChangeArrowheads="1"/>
            </p:cNvSpPr>
            <p:nvPr/>
          </p:nvSpPr>
          <p:spPr bwMode="auto">
            <a:xfrm>
              <a:off x="4089342" y="3416301"/>
              <a:ext cx="6776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F(2)</a:t>
              </a:r>
            </a:p>
          </p:txBody>
        </p:sp>
        <p:cxnSp>
          <p:nvCxnSpPr>
            <p:cNvPr id="41" name="AutoShape 30"/>
            <p:cNvCxnSpPr>
              <a:cxnSpLocks noChangeShapeType="1"/>
              <a:stCxn id="38" idx="0"/>
              <a:endCxn id="18" idx="2"/>
            </p:cNvCxnSpPr>
            <p:nvPr/>
          </p:nvCxnSpPr>
          <p:spPr bwMode="auto">
            <a:xfrm flipH="1" flipV="1">
              <a:off x="3402982" y="2541832"/>
              <a:ext cx="1307218" cy="260106"/>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42" name="AutoShape 31"/>
            <p:cNvCxnSpPr>
              <a:cxnSpLocks noChangeShapeType="1"/>
              <a:stCxn id="38" idx="2"/>
              <a:endCxn id="40" idx="0"/>
            </p:cNvCxnSpPr>
            <p:nvPr/>
          </p:nvCxnSpPr>
          <p:spPr bwMode="auto">
            <a:xfrm flipH="1">
              <a:off x="4428156" y="3194296"/>
              <a:ext cx="282044" cy="22200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43" name="AutoShape 32"/>
            <p:cNvCxnSpPr>
              <a:cxnSpLocks noChangeShapeType="1"/>
              <a:stCxn id="40" idx="2"/>
              <a:endCxn id="39" idx="0"/>
            </p:cNvCxnSpPr>
            <p:nvPr/>
          </p:nvCxnSpPr>
          <p:spPr bwMode="auto">
            <a:xfrm flipH="1">
              <a:off x="4049275" y="3808659"/>
              <a:ext cx="378882" cy="214066"/>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4" name="Text Box 33"/>
            <p:cNvSpPr txBox="1">
              <a:spLocks noChangeArrowheads="1"/>
            </p:cNvSpPr>
            <p:nvPr/>
          </p:nvSpPr>
          <p:spPr bwMode="auto">
            <a:xfrm>
              <a:off x="4350020" y="4046539"/>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F(0)</a:t>
              </a:r>
            </a:p>
          </p:txBody>
        </p:sp>
        <p:cxnSp>
          <p:nvCxnSpPr>
            <p:cNvPr id="45" name="AutoShape 34"/>
            <p:cNvCxnSpPr>
              <a:cxnSpLocks noChangeShapeType="1"/>
              <a:stCxn id="40" idx="2"/>
              <a:endCxn id="44" idx="0"/>
            </p:cNvCxnSpPr>
            <p:nvPr/>
          </p:nvCxnSpPr>
          <p:spPr bwMode="auto">
            <a:xfrm>
              <a:off x="4428156" y="3808659"/>
              <a:ext cx="269203" cy="23788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6" name="Text Box 35"/>
            <p:cNvSpPr txBox="1">
              <a:spLocks noChangeArrowheads="1"/>
            </p:cNvSpPr>
            <p:nvPr/>
          </p:nvSpPr>
          <p:spPr bwMode="auto">
            <a:xfrm>
              <a:off x="4676722" y="3432175"/>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cxnSp>
          <p:nvCxnSpPr>
            <p:cNvPr id="47" name="AutoShape 36"/>
            <p:cNvCxnSpPr>
              <a:cxnSpLocks noChangeShapeType="1"/>
              <a:stCxn id="38" idx="2"/>
              <a:endCxn id="46" idx="0"/>
            </p:cNvCxnSpPr>
            <p:nvPr/>
          </p:nvCxnSpPr>
          <p:spPr bwMode="auto">
            <a:xfrm>
              <a:off x="4710200" y="3194296"/>
              <a:ext cx="283637" cy="2378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8" name="Text Box 37"/>
            <p:cNvSpPr txBox="1">
              <a:spLocks noChangeArrowheads="1"/>
            </p:cNvSpPr>
            <p:nvPr/>
          </p:nvSpPr>
          <p:spPr bwMode="auto">
            <a:xfrm>
              <a:off x="7308167" y="2216150"/>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F(4)</a:t>
              </a:r>
            </a:p>
          </p:txBody>
        </p:sp>
        <p:sp>
          <p:nvSpPr>
            <p:cNvPr id="49" name="Text Box 38"/>
            <p:cNvSpPr txBox="1">
              <a:spLocks noChangeArrowheads="1"/>
            </p:cNvSpPr>
            <p:nvPr/>
          </p:nvSpPr>
          <p:spPr bwMode="auto">
            <a:xfrm>
              <a:off x="6719262" y="2820987"/>
              <a:ext cx="6745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F(3)</a:t>
              </a:r>
            </a:p>
          </p:txBody>
        </p:sp>
        <p:sp>
          <p:nvSpPr>
            <p:cNvPr id="50" name="Text Box 39"/>
            <p:cNvSpPr txBox="1">
              <a:spLocks noChangeArrowheads="1"/>
            </p:cNvSpPr>
            <p:nvPr/>
          </p:nvSpPr>
          <p:spPr bwMode="auto">
            <a:xfrm>
              <a:off x="5535560" y="4032250"/>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sp>
          <p:nvSpPr>
            <p:cNvPr id="51" name="Text Box 40"/>
            <p:cNvSpPr txBox="1">
              <a:spLocks noChangeArrowheads="1"/>
            </p:cNvSpPr>
            <p:nvPr/>
          </p:nvSpPr>
          <p:spPr bwMode="auto">
            <a:xfrm>
              <a:off x="6121342" y="3425825"/>
              <a:ext cx="6776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F(2)</a:t>
              </a:r>
            </a:p>
          </p:txBody>
        </p:sp>
        <p:cxnSp>
          <p:nvCxnSpPr>
            <p:cNvPr id="52" name="AutoShape 41"/>
            <p:cNvCxnSpPr>
              <a:cxnSpLocks noChangeShapeType="1"/>
              <a:stCxn id="17" idx="2"/>
              <a:endCxn id="48" idx="0"/>
            </p:cNvCxnSpPr>
            <p:nvPr/>
          </p:nvCxnSpPr>
          <p:spPr bwMode="auto">
            <a:xfrm>
              <a:off x="4851564" y="1936996"/>
              <a:ext cx="2803943" cy="279154"/>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3" name="AutoShape 42"/>
            <p:cNvCxnSpPr>
              <a:cxnSpLocks noChangeShapeType="1"/>
              <a:stCxn id="49" idx="0"/>
              <a:endCxn id="48" idx="2"/>
            </p:cNvCxnSpPr>
            <p:nvPr/>
          </p:nvCxnSpPr>
          <p:spPr bwMode="auto">
            <a:xfrm flipV="1">
              <a:off x="7056526" y="2608508"/>
              <a:ext cx="598982" cy="2124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4" name="AutoShape 43"/>
            <p:cNvCxnSpPr>
              <a:cxnSpLocks noChangeShapeType="1"/>
              <a:stCxn id="49" idx="2"/>
              <a:endCxn id="51" idx="0"/>
            </p:cNvCxnSpPr>
            <p:nvPr/>
          </p:nvCxnSpPr>
          <p:spPr bwMode="auto">
            <a:xfrm flipH="1">
              <a:off x="6460157" y="3213344"/>
              <a:ext cx="596369" cy="21248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5" name="AutoShape 44"/>
            <p:cNvCxnSpPr>
              <a:cxnSpLocks noChangeShapeType="1"/>
              <a:stCxn id="51" idx="2"/>
              <a:endCxn id="50" idx="0"/>
            </p:cNvCxnSpPr>
            <p:nvPr/>
          </p:nvCxnSpPr>
          <p:spPr bwMode="auto">
            <a:xfrm flipH="1">
              <a:off x="5852675" y="3818183"/>
              <a:ext cx="607481" cy="21406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6" name="Text Box 45"/>
            <p:cNvSpPr txBox="1">
              <a:spLocks noChangeArrowheads="1"/>
            </p:cNvSpPr>
            <p:nvPr/>
          </p:nvSpPr>
          <p:spPr bwMode="auto">
            <a:xfrm>
              <a:off x="6477270" y="4065588"/>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F(0)</a:t>
              </a:r>
            </a:p>
          </p:txBody>
        </p:sp>
        <p:cxnSp>
          <p:nvCxnSpPr>
            <p:cNvPr id="57" name="AutoShape 46"/>
            <p:cNvCxnSpPr>
              <a:cxnSpLocks noChangeShapeType="1"/>
              <a:stCxn id="51" idx="2"/>
              <a:endCxn id="56" idx="0"/>
            </p:cNvCxnSpPr>
            <p:nvPr/>
          </p:nvCxnSpPr>
          <p:spPr bwMode="auto">
            <a:xfrm>
              <a:off x="6460157" y="3818183"/>
              <a:ext cx="364453" cy="24740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58" name="Text Box 47"/>
            <p:cNvSpPr txBox="1">
              <a:spLocks noChangeArrowheads="1"/>
            </p:cNvSpPr>
            <p:nvPr/>
          </p:nvSpPr>
          <p:spPr bwMode="auto">
            <a:xfrm>
              <a:off x="6965897" y="3451224"/>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cxnSp>
          <p:nvCxnSpPr>
            <p:cNvPr id="59" name="AutoShape 48"/>
            <p:cNvCxnSpPr>
              <a:cxnSpLocks noChangeShapeType="1"/>
              <a:stCxn id="49" idx="2"/>
              <a:endCxn id="58" idx="0"/>
            </p:cNvCxnSpPr>
            <p:nvPr/>
          </p:nvCxnSpPr>
          <p:spPr bwMode="auto">
            <a:xfrm>
              <a:off x="7056526" y="3213344"/>
              <a:ext cx="226487" cy="23788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60" name="Text Box 49"/>
            <p:cNvSpPr txBox="1">
              <a:spLocks noChangeArrowheads="1"/>
            </p:cNvSpPr>
            <p:nvPr/>
          </p:nvSpPr>
          <p:spPr bwMode="auto">
            <a:xfrm>
              <a:off x="7488184" y="3455988"/>
              <a:ext cx="634230"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F(1)</a:t>
              </a:r>
            </a:p>
          </p:txBody>
        </p:sp>
        <p:sp>
          <p:nvSpPr>
            <p:cNvPr id="61" name="Text Box 50"/>
            <p:cNvSpPr txBox="1">
              <a:spLocks noChangeArrowheads="1"/>
            </p:cNvSpPr>
            <p:nvPr/>
          </p:nvSpPr>
          <p:spPr bwMode="auto">
            <a:xfrm>
              <a:off x="7692965" y="2849562"/>
              <a:ext cx="67762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F(2)</a:t>
              </a:r>
            </a:p>
          </p:txBody>
        </p:sp>
        <p:cxnSp>
          <p:nvCxnSpPr>
            <p:cNvPr id="62" name="AutoShape 51"/>
            <p:cNvCxnSpPr>
              <a:cxnSpLocks noChangeShapeType="1"/>
              <a:stCxn id="61" idx="2"/>
              <a:endCxn id="60" idx="0"/>
            </p:cNvCxnSpPr>
            <p:nvPr/>
          </p:nvCxnSpPr>
          <p:spPr bwMode="auto">
            <a:xfrm flipH="1">
              <a:off x="7805300" y="3241920"/>
              <a:ext cx="226480" cy="214068"/>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63" name="Text Box 52"/>
            <p:cNvSpPr txBox="1">
              <a:spLocks noChangeArrowheads="1"/>
            </p:cNvSpPr>
            <p:nvPr/>
          </p:nvSpPr>
          <p:spPr bwMode="auto">
            <a:xfrm>
              <a:off x="8096520" y="3489325"/>
              <a:ext cx="694678" cy="3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sz="2400" b="1">
                  <a:solidFill>
                    <a:schemeClr val="folHlink"/>
                  </a:solidFill>
                </a:rPr>
                <a:t>F(0)</a:t>
              </a:r>
            </a:p>
          </p:txBody>
        </p:sp>
        <p:cxnSp>
          <p:nvCxnSpPr>
            <p:cNvPr id="64" name="AutoShape 53"/>
            <p:cNvCxnSpPr>
              <a:cxnSpLocks noChangeShapeType="1"/>
              <a:stCxn id="61" idx="2"/>
              <a:endCxn id="63" idx="0"/>
            </p:cNvCxnSpPr>
            <p:nvPr/>
          </p:nvCxnSpPr>
          <p:spPr bwMode="auto">
            <a:xfrm>
              <a:off x="8031780" y="3241920"/>
              <a:ext cx="412080" cy="24740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65" name="AutoShape 54"/>
            <p:cNvCxnSpPr>
              <a:cxnSpLocks noChangeShapeType="1"/>
              <a:stCxn id="48" idx="2"/>
              <a:endCxn id="61" idx="0"/>
            </p:cNvCxnSpPr>
            <p:nvPr/>
          </p:nvCxnSpPr>
          <p:spPr bwMode="auto">
            <a:xfrm>
              <a:off x="7655507" y="2608508"/>
              <a:ext cx="376273" cy="241054"/>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sp>
        <p:nvSpPr>
          <p:cNvPr id="2" name="Chỗ dành sẵn cho Ngày tháng 1">
            <a:extLst>
              <a:ext uri="{FF2B5EF4-FFF2-40B4-BE49-F238E27FC236}">
                <a16:creationId xmlns:a16="http://schemas.microsoft.com/office/drawing/2014/main" id="{CCFAE80A-FAAF-44E7-9ACA-01E10EEEB158}"/>
              </a:ext>
            </a:extLst>
          </p:cNvPr>
          <p:cNvSpPr>
            <a:spLocks noGrp="1"/>
          </p:cNvSpPr>
          <p:nvPr>
            <p:ph type="dt" sz="half" idx="10"/>
          </p:nvPr>
        </p:nvSpPr>
        <p:spPr/>
        <p:txBody>
          <a:bodyPr/>
          <a:lstStyle/>
          <a:p>
            <a:fld id="{53DEDA28-1B84-44DF-87A1-00363166359E}"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0ACB0FDF-D75F-4250-85CC-BA8B59C54BAE}"/>
              </a:ext>
            </a:extLst>
          </p:cNvPr>
          <p:cNvSpPr>
            <a:spLocks noGrp="1"/>
          </p:cNvSpPr>
          <p:nvPr>
            <p:ph type="sldNum" sz="quarter" idx="12"/>
          </p:nvPr>
        </p:nvSpPr>
        <p:spPr/>
        <p:txBody>
          <a:bodyPr/>
          <a:lstStyle/>
          <a:p>
            <a:fld id="{796B6B1B-CD97-412B-A8B6-A4AEE95B13DD}" type="slidenum">
              <a:rPr lang="en-US" smtClean="0"/>
              <a:t>138</a:t>
            </a:fld>
            <a:endParaRPr lang="en-US"/>
          </a:p>
        </p:txBody>
      </p:sp>
    </p:spTree>
    <p:extLst>
      <p:ext uri="{BB962C8B-B14F-4D97-AF65-F5344CB8AC3E}">
        <p14:creationId xmlns:p14="http://schemas.microsoft.com/office/powerpoint/2010/main" val="2619534474"/>
      </p:ext>
    </p:extLst>
  </p:cSld>
  <p:clrMapOvr>
    <a:masterClrMapping/>
  </p:clrMapOvr>
  <p:transition spd="slow">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p:txBody>
          <a:bodyPr/>
          <a:lstStyle/>
          <a:p>
            <a:r>
              <a:rPr lang="vi-VN" b="1" noProof="1"/>
              <a:t>Các thành phần của 1 định nghĩa theo cách đệ quy</a:t>
            </a:r>
          </a:p>
          <a:p>
            <a:pPr lvl="1"/>
            <a:r>
              <a:rPr lang="vi-VN" noProof="1"/>
              <a:t>Thành phần 1: Thành phần không đệ quy (trường hợp cơ bản, trường hợp cơ sở, trường hợp suy biến, điều kiện dừng)</a:t>
            </a:r>
          </a:p>
          <a:p>
            <a:pPr lvl="2"/>
            <a:r>
              <a:rPr lang="vi-VN" noProof="1"/>
              <a:t>Chứa những trường hợp đơn giản nhất để xây dựng nên tập hợp</a:t>
            </a:r>
          </a:p>
          <a:p>
            <a:pPr lvl="1"/>
            <a:r>
              <a:rPr lang="vi-VN" noProof="1"/>
              <a:t>Thành phần 2: Thành phần đệ quy (trường hợp đệ quy)</a:t>
            </a:r>
          </a:p>
          <a:p>
            <a:pPr lvl="2"/>
            <a:r>
              <a:rPr lang="vi-VN" noProof="1"/>
              <a:t>Chứa những quy tắc, công thức để tạo đối tượng mới từ những đối tượng trước đó</a:t>
            </a:r>
          </a:p>
          <a:p>
            <a:r>
              <a:rPr lang="vi-VN" b="1" noProof="1"/>
              <a:t>Nhận xét</a:t>
            </a:r>
            <a:endParaRPr lang="en-US" b="1" noProof="1"/>
          </a:p>
          <a:p>
            <a:pPr lvl="1"/>
            <a:r>
              <a:rPr lang="vi-VN" noProof="1"/>
              <a:t>Thành phần đệ quy phải tiến về thành phần không đệ quy</a:t>
            </a:r>
          </a:p>
        </p:txBody>
      </p:sp>
      <p:sp>
        <p:nvSpPr>
          <p:cNvPr id="8194"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p:sp>
        <p:nvSpPr>
          <p:cNvPr id="2" name="Chỗ dành sẵn cho Ngày tháng 1">
            <a:extLst>
              <a:ext uri="{FF2B5EF4-FFF2-40B4-BE49-F238E27FC236}">
                <a16:creationId xmlns:a16="http://schemas.microsoft.com/office/drawing/2014/main" id="{BE8C0022-537B-46E7-9357-4724BA5C04F8}"/>
              </a:ext>
            </a:extLst>
          </p:cNvPr>
          <p:cNvSpPr>
            <a:spLocks noGrp="1"/>
          </p:cNvSpPr>
          <p:nvPr>
            <p:ph type="dt" sz="half" idx="10"/>
          </p:nvPr>
        </p:nvSpPr>
        <p:spPr/>
        <p:txBody>
          <a:bodyPr/>
          <a:lstStyle/>
          <a:p>
            <a:fld id="{8BCDB27C-4D97-4BEF-B58C-E9A3A494355D}"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BFB998EB-6403-4BE0-AFF4-DD9AD88D5BB0}"/>
              </a:ext>
            </a:extLst>
          </p:cNvPr>
          <p:cNvSpPr>
            <a:spLocks noGrp="1"/>
          </p:cNvSpPr>
          <p:nvPr>
            <p:ph type="sldNum" sz="quarter" idx="12"/>
          </p:nvPr>
        </p:nvSpPr>
        <p:spPr/>
        <p:txBody>
          <a:bodyPr/>
          <a:lstStyle/>
          <a:p>
            <a:fld id="{796B6B1B-CD97-412B-A8B6-A4AEE95B13DD}" type="slidenum">
              <a:rPr lang="en-US" smtClean="0"/>
              <a:t>139</a:t>
            </a:fld>
            <a:endParaRPr lang="en-US"/>
          </a:p>
        </p:txBody>
      </p:sp>
    </p:spTree>
    <p:extLst>
      <p:ext uri="{BB962C8B-B14F-4D97-AF65-F5344CB8AC3E}">
        <p14:creationId xmlns:p14="http://schemas.microsoft.com/office/powerpoint/2010/main" val="312427147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8DC6B539-6957-4791-BC1E-37639610F057}"/>
              </a:ext>
            </a:extLst>
          </p:cNvPr>
          <p:cNvSpPr>
            <a:spLocks noGrp="1"/>
          </p:cNvSpPr>
          <p:nvPr>
            <p:ph idx="1"/>
          </p:nvPr>
        </p:nvSpPr>
        <p:spPr/>
        <p:txBody>
          <a:bodyPr/>
          <a:lstStyle/>
          <a:p>
            <a:r>
              <a:rPr lang="vi-VN" b="1" noProof="1">
                <a:solidFill>
                  <a:srgbClr val="0070C0"/>
                </a:solidFill>
              </a:rPr>
              <a:t>Tính phổ dụng</a:t>
            </a:r>
            <a:endParaRPr lang="en-US" b="1" noProof="1">
              <a:solidFill>
                <a:srgbClr val="0070C0"/>
              </a:solidFill>
            </a:endParaRPr>
          </a:p>
          <a:p>
            <a:pPr lvl="1"/>
            <a:r>
              <a:rPr lang="vi-VN" noProof="1"/>
              <a:t>Áp dụng được cho nhiều bài toán khác có cùng cấu trúc, với các dữ liệu khác nhau.</a:t>
            </a:r>
          </a:p>
          <a:p>
            <a:endParaRPr lang="vi-VN" noProof="1"/>
          </a:p>
          <a:p>
            <a:r>
              <a:rPr lang="vi-VN" b="1" noProof="1">
                <a:solidFill>
                  <a:srgbClr val="0070C0"/>
                </a:solidFill>
              </a:rPr>
              <a:t>Tính hiệu quả</a:t>
            </a:r>
            <a:endParaRPr lang="en-US" b="1" noProof="1">
              <a:solidFill>
                <a:srgbClr val="0070C0"/>
              </a:solidFill>
            </a:endParaRPr>
          </a:p>
          <a:p>
            <a:pPr lvl="1"/>
            <a:r>
              <a:rPr lang="vi-VN" noProof="1"/>
              <a:t>Đơn giản, dễ hiểu, tối ưu hóa bộ nhớ và thời gian thực hiện.</a:t>
            </a:r>
          </a:p>
          <a:p>
            <a:endParaRPr lang="vi-VN" noProof="1"/>
          </a:p>
          <a:p>
            <a:r>
              <a:rPr lang="vi-VN" b="1" noProof="1">
                <a:solidFill>
                  <a:srgbClr val="0070C0"/>
                </a:solidFill>
              </a:rPr>
              <a:t>Tính hình thức</a:t>
            </a:r>
            <a:endParaRPr lang="en-US" b="1" noProof="1">
              <a:solidFill>
                <a:srgbClr val="0070C0"/>
              </a:solidFill>
            </a:endParaRPr>
          </a:p>
          <a:p>
            <a:pPr lvl="1"/>
            <a:r>
              <a:rPr lang="vi-VN" noProof="1"/>
              <a:t>Từng bước trong thuật toán luôn thực hiện đúng như kịch bản (chương trình) mà không biết đến mục tiêu cuối cùng (không tự suy đoán).</a:t>
            </a:r>
          </a:p>
        </p:txBody>
      </p:sp>
      <p:sp>
        <p:nvSpPr>
          <p:cNvPr id="3" name="Chỗ dành sẵn cho Ngày tháng 2">
            <a:extLst>
              <a:ext uri="{FF2B5EF4-FFF2-40B4-BE49-F238E27FC236}">
                <a16:creationId xmlns:a16="http://schemas.microsoft.com/office/drawing/2014/main" id="{1EC56BA4-5464-4AA8-96EE-A5ED8E67FE25}"/>
              </a:ext>
            </a:extLst>
          </p:cNvPr>
          <p:cNvSpPr>
            <a:spLocks noGrp="1"/>
          </p:cNvSpPr>
          <p:nvPr>
            <p:ph type="dt" sz="half" idx="10"/>
          </p:nvPr>
        </p:nvSpPr>
        <p:spPr/>
        <p:txBody>
          <a:bodyPr/>
          <a:lstStyle/>
          <a:p>
            <a:fld id="{ED4960EA-A0A6-460E-AE8D-CD0AB836E4A2}"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9DF579A-3C51-4E4A-B5B8-4F2793DD33DC}"/>
              </a:ext>
            </a:extLst>
          </p:cNvPr>
          <p:cNvSpPr>
            <a:spLocks noGrp="1"/>
          </p:cNvSpPr>
          <p:nvPr>
            <p:ph type="sldNum" sz="quarter" idx="12"/>
          </p:nvPr>
        </p:nvSpPr>
        <p:spPr/>
        <p:txBody>
          <a:bodyPr/>
          <a:lstStyle/>
          <a:p>
            <a:fld id="{796B6B1B-CD97-412B-A8B6-A4AEE95B13DD}" type="slidenum">
              <a:rPr lang="vi-VN" noProof="1" smtClean="0"/>
              <a:t>14</a:t>
            </a:fld>
            <a:endParaRPr lang="vi-VN" noProof="1"/>
          </a:p>
        </p:txBody>
      </p:sp>
      <p:sp>
        <p:nvSpPr>
          <p:cNvPr id="6" name="Tiêu đề 5">
            <a:extLst>
              <a:ext uri="{FF2B5EF4-FFF2-40B4-BE49-F238E27FC236}">
                <a16:creationId xmlns:a16="http://schemas.microsoft.com/office/drawing/2014/main" id="{AED7DFCC-F5ED-459F-9A7A-47C9662DA8A8}"/>
              </a:ext>
            </a:extLst>
          </p:cNvPr>
          <p:cNvSpPr>
            <a:spLocks noGrp="1"/>
          </p:cNvSpPr>
          <p:nvPr>
            <p:ph type="title"/>
          </p:nvPr>
        </p:nvSpPr>
        <p:spPr/>
        <p:txBody>
          <a:bodyPr/>
          <a:lstStyle/>
          <a:p>
            <a:r>
              <a:rPr lang="vi-VN" noProof="1"/>
              <a:t>Các tính chất của thuật toán</a:t>
            </a:r>
          </a:p>
        </p:txBody>
      </p:sp>
    </p:spTree>
    <p:extLst>
      <p:ext uri="{BB962C8B-B14F-4D97-AF65-F5344CB8AC3E}">
        <p14:creationId xmlns:p14="http://schemas.microsoft.com/office/powerpoint/2010/main" val="1835401574"/>
      </p:ext>
    </p:extLst>
  </p:cSld>
  <p:clrMapOvr>
    <a:masterClrMapping/>
  </p:clrMapOvr>
  <p:transition spd="slow">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p:txBody>
              <a:bodyPr/>
              <a:lstStyle/>
              <a:p>
                <a:r>
                  <a:rPr lang="vi-VN" b="1" noProof="1"/>
                  <a:t>Làm thế nào để tìm công thức đệ quy</a:t>
                </a:r>
                <a:r>
                  <a:rPr lang="en-US" b="1" noProof="1"/>
                  <a:t> </a:t>
                </a:r>
                <a:r>
                  <a:rPr lang="vi-VN" b="1" noProof="1"/>
                  <a:t>?</a:t>
                </a:r>
              </a:p>
              <a:p>
                <a:pPr lvl="1"/>
                <a:r>
                  <a:rPr lang="vi-VN" noProof="1"/>
                  <a:t>Chia bài toán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thành các bài toán con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(1), </m:t>
                    </m:r>
                    <m:r>
                      <a:rPr lang="vi-VN" i="1" noProof="1" smtClean="0">
                        <a:latin typeface="Cambria Math" panose="02040503050406030204" pitchFamily="18" charset="0"/>
                      </a:rPr>
                      <m:t>𝑓</m:t>
                    </m:r>
                    <m:r>
                      <a:rPr lang="vi-VN" i="1" noProof="1" smtClean="0">
                        <a:latin typeface="Cambria Math" panose="02040503050406030204" pitchFamily="18" charset="0"/>
                      </a:rPr>
                      <m:t>(2), …, </m:t>
                    </m:r>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1)</m:t>
                    </m:r>
                  </m:oMath>
                </a14:m>
                <a:r>
                  <a:rPr lang="vi-VN" noProof="1"/>
                  <a:t> có dạng giống bài toán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en-US" noProof="1"/>
                  <a:t>.</a:t>
                </a:r>
                <a:endParaRPr lang="vi-VN" noProof="1"/>
              </a:p>
              <a:p>
                <a:pPr lvl="1"/>
                <a:r>
                  <a:rPr lang="vi-VN" noProof="1"/>
                  <a:t>Tìm mối quan hệ giữa bài toán lớn với bài toán con</a:t>
                </a:r>
                <a:r>
                  <a:rPr lang="en-US" noProof="1"/>
                  <a:t>.</a:t>
                </a:r>
                <a:endParaRPr lang="vi-VN" noProof="1"/>
              </a:p>
              <a:p>
                <a:r>
                  <a:rPr lang="vi-VN" b="1" noProof="1"/>
                  <a:t>Vấn đề khó khăn</a:t>
                </a:r>
              </a:p>
              <a:p>
                <a:pPr lvl="1"/>
                <a:r>
                  <a:rPr lang="vi-VN" noProof="1"/>
                  <a:t>Bao nhiêu bài toán con</a:t>
                </a:r>
                <a:r>
                  <a:rPr lang="en-US" noProof="1"/>
                  <a:t> </a:t>
                </a:r>
                <a:r>
                  <a:rPr lang="vi-VN" noProof="1"/>
                  <a:t>?</a:t>
                </a:r>
              </a:p>
              <a:p>
                <a:pPr lvl="1"/>
                <a:r>
                  <a:rPr lang="vi-VN" noProof="1"/>
                  <a:t>Chọn bài toán con nào</a:t>
                </a:r>
                <a:r>
                  <a:rPr lang="en-US" noProof="1"/>
                  <a:t> </a:t>
                </a:r>
                <a:r>
                  <a:rPr lang="vi-VN" noProof="1"/>
                  <a:t>?</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9218"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p:sp>
        <p:nvSpPr>
          <p:cNvPr id="2" name="Chỗ dành sẵn cho Ngày tháng 1">
            <a:extLst>
              <a:ext uri="{FF2B5EF4-FFF2-40B4-BE49-F238E27FC236}">
                <a16:creationId xmlns:a16="http://schemas.microsoft.com/office/drawing/2014/main" id="{A2F42601-8946-4036-815B-DE744A44A73D}"/>
              </a:ext>
            </a:extLst>
          </p:cNvPr>
          <p:cNvSpPr>
            <a:spLocks noGrp="1"/>
          </p:cNvSpPr>
          <p:nvPr>
            <p:ph type="dt" sz="half" idx="10"/>
          </p:nvPr>
        </p:nvSpPr>
        <p:spPr/>
        <p:txBody>
          <a:bodyPr/>
          <a:lstStyle/>
          <a:p>
            <a:fld id="{083DCC76-FC66-4209-A6F6-52D51196B8B1}"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32DADABC-30E3-409C-9530-5130A2B12DFF}"/>
              </a:ext>
            </a:extLst>
          </p:cNvPr>
          <p:cNvSpPr>
            <a:spLocks noGrp="1"/>
          </p:cNvSpPr>
          <p:nvPr>
            <p:ph type="sldNum" sz="quarter" idx="12"/>
          </p:nvPr>
        </p:nvSpPr>
        <p:spPr/>
        <p:txBody>
          <a:bodyPr/>
          <a:lstStyle/>
          <a:p>
            <a:fld id="{796B6B1B-CD97-412B-A8B6-A4AEE95B13DD}" type="slidenum">
              <a:rPr lang="en-US" smtClean="0"/>
              <a:t>140</a:t>
            </a:fld>
            <a:endParaRPr lang="en-US"/>
          </a:p>
        </p:txBody>
      </p:sp>
    </p:spTree>
    <p:extLst>
      <p:ext uri="{BB962C8B-B14F-4D97-AF65-F5344CB8AC3E}">
        <p14:creationId xmlns:p14="http://schemas.microsoft.com/office/powerpoint/2010/main" val="2892899728"/>
      </p:ext>
    </p:extLst>
  </p:cSld>
  <p:clrMapOvr>
    <a:masterClrMapping/>
  </p:clrMapOvr>
  <p:transition spd="slow">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idx="1"/>
              </p:nvPr>
            </p:nvSpPr>
            <p:spPr/>
            <p:txBody>
              <a:bodyPr/>
              <a:lstStyle/>
              <a:p>
                <a:r>
                  <a:rPr lang="vi-VN" b="1" noProof="1"/>
                  <a:t>Các bước gợi ý tìm công thức đệ quy </a:t>
                </a:r>
                <a14:m>
                  <m:oMath xmlns:m="http://schemas.openxmlformats.org/officeDocument/2006/math">
                    <m:r>
                      <a:rPr lang="vi-VN" b="1" i="1" noProof="1" smtClean="0">
                        <a:latin typeface="Cambria Math" panose="02040503050406030204" pitchFamily="18" charset="0"/>
                      </a:rPr>
                      <m:t>𝒇</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endParaRPr lang="vi-VN" b="1" noProof="1"/>
              </a:p>
              <a:p>
                <a:pPr lvl="1"/>
                <a:r>
                  <a:rPr lang="vi-VN" b="1" noProof="1"/>
                  <a:t>Bước 1</a:t>
                </a:r>
                <a:r>
                  <a:rPr lang="en-US" b="1" noProof="1"/>
                  <a:t>.</a:t>
                </a:r>
                <a:r>
                  <a:rPr lang="vi-VN" noProof="1"/>
                  <a:t> Chọn một bài toán con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(thường là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−1)</m:t>
                    </m:r>
                  </m:oMath>
                </a14:m>
                <a:r>
                  <a:rPr lang="vi-VN" noProof="1"/>
                  <a:t>,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−2)</m:t>
                    </m:r>
                  </m:oMath>
                </a14:m>
                <a:r>
                  <a:rPr lang="vi-VN" noProof="1"/>
                  <a:t>)</a:t>
                </a:r>
              </a:p>
              <a:p>
                <a:pPr lvl="1"/>
                <a:r>
                  <a:rPr lang="vi-VN" b="1" noProof="1"/>
                  <a:t>Bước 2</a:t>
                </a:r>
                <a:r>
                  <a:rPr lang="en-US" b="1" noProof="1"/>
                  <a:t>.</a:t>
                </a:r>
                <a:r>
                  <a:rPr lang="vi-VN" noProof="1"/>
                  <a:t> Tìm mối quan hệ giữa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với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en-US" noProof="1"/>
                  <a:t>.</a:t>
                </a:r>
                <a:endParaRPr lang="vi-VN" noProof="1"/>
              </a:p>
              <a:p>
                <a:pPr lvl="1"/>
                <a:r>
                  <a:rPr lang="vi-VN" b="1" noProof="1"/>
                  <a:t>Bước 3</a:t>
                </a:r>
                <a:r>
                  <a:rPr lang="en-US" b="1" noProof="1"/>
                  <a:t>.</a:t>
                </a:r>
                <a:r>
                  <a:rPr lang="vi-VN" noProof="1"/>
                  <a:t> Nếu tìm được mối quan hệ thì tìm trường hợp cơ sở và nhảy đến B</a:t>
                </a:r>
                <a:r>
                  <a:rPr lang="en-US" noProof="1"/>
                  <a:t>ước </a:t>
                </a:r>
                <a:r>
                  <a:rPr lang="vi-VN" noProof="1"/>
                  <a:t>5</a:t>
                </a:r>
                <a:r>
                  <a:rPr lang="en-US" noProof="1"/>
                  <a:t>.</a:t>
                </a:r>
                <a:endParaRPr lang="vi-VN" noProof="1"/>
              </a:p>
              <a:p>
                <a:pPr lvl="1"/>
                <a:r>
                  <a:rPr lang="vi-VN" b="1" noProof="1"/>
                  <a:t>Bước 4</a:t>
                </a:r>
                <a:r>
                  <a:rPr lang="en-US" b="1" noProof="1"/>
                  <a:t>.</a:t>
                </a:r>
                <a:r>
                  <a:rPr lang="vi-VN" noProof="1"/>
                  <a:t> Ngược lại quay về B</a:t>
                </a:r>
                <a:r>
                  <a:rPr lang="en-US" noProof="1"/>
                  <a:t>ước </a:t>
                </a:r>
                <a:r>
                  <a:rPr lang="vi-VN" noProof="1"/>
                  <a:t>1 chọn bài toán con khác, nếu thấy không khả quan thì chọn một số bài toán con</a:t>
                </a:r>
                <a:r>
                  <a:rPr lang="en-US" noProof="1"/>
                  <a:t>.</a:t>
                </a:r>
                <a:endParaRPr lang="vi-VN" noProof="1"/>
              </a:p>
              <a:p>
                <a:pPr lvl="1"/>
                <a:r>
                  <a:rPr lang="vi-VN" b="1" noProof="1"/>
                  <a:t>Bước 5</a:t>
                </a:r>
                <a:r>
                  <a:rPr lang="en-US" b="1" noProof="1"/>
                  <a:t>.</a:t>
                </a:r>
                <a:r>
                  <a:rPr lang="vi-VN" noProof="1"/>
                  <a:t> Kết thúc</a:t>
                </a:r>
                <a:r>
                  <a:rPr lang="en-US" noProof="1"/>
                  <a:t>.</a:t>
                </a:r>
                <a:endParaRPr lang="vi-VN" noProof="1"/>
              </a:p>
            </p:txBody>
          </p:sp>
        </mc:Choice>
        <mc:Fallback xmlns="">
          <p:sp>
            <p:nvSpPr>
              <p:cNvPr id="10243" name="Rectangle 3"/>
              <p:cNvSpPr>
                <a:spLocks noGrp="1" noRot="1" noChangeAspect="1" noMove="1" noResize="1" noEditPoints="1" noAdjustHandles="1" noChangeArrowheads="1" noChangeShapeType="1" noTextEdit="1"/>
              </p:cNvSpPr>
              <p:nvPr>
                <p:ph idx="1"/>
              </p:nvPr>
            </p:nvSpPr>
            <p:spPr>
              <a:blipFill>
                <a:blip r:embed="rId3"/>
                <a:stretch>
                  <a:fillRect l="-517" t="-1181" r="-362"/>
                </a:stretch>
              </a:blipFill>
            </p:spPr>
            <p:txBody>
              <a:bodyPr/>
              <a:lstStyle/>
              <a:p>
                <a:r>
                  <a:rPr lang="en-US">
                    <a:noFill/>
                  </a:rPr>
                  <a:t> </a:t>
                </a:r>
              </a:p>
            </p:txBody>
          </p:sp>
        </mc:Fallback>
      </mc:AlternateContent>
      <p:sp>
        <p:nvSpPr>
          <p:cNvPr id="10242" name="Rectangle 2"/>
          <p:cNvSpPr>
            <a:spLocks noGrp="1" noChangeArrowheads="1"/>
          </p:cNvSpPr>
          <p:nvPr>
            <p:ph type="title"/>
          </p:nvPr>
        </p:nvSpPr>
        <p:spPr/>
        <p:txBody>
          <a:bodyPr/>
          <a:lstStyle/>
          <a:p>
            <a:r>
              <a:rPr lang="vi-VN" noProof="1"/>
              <a:t>Định nghĩa theo cách đệ quy</a:t>
            </a:r>
          </a:p>
        </p:txBody>
      </p:sp>
      <p:sp>
        <p:nvSpPr>
          <p:cNvPr id="2" name="Chỗ dành sẵn cho Ngày tháng 1">
            <a:extLst>
              <a:ext uri="{FF2B5EF4-FFF2-40B4-BE49-F238E27FC236}">
                <a16:creationId xmlns:a16="http://schemas.microsoft.com/office/drawing/2014/main" id="{5837BE20-DAEC-4F93-A8EA-61D2B5CDFF29}"/>
              </a:ext>
            </a:extLst>
          </p:cNvPr>
          <p:cNvSpPr>
            <a:spLocks noGrp="1"/>
          </p:cNvSpPr>
          <p:nvPr>
            <p:ph type="dt" sz="half" idx="10"/>
          </p:nvPr>
        </p:nvSpPr>
        <p:spPr/>
        <p:txBody>
          <a:bodyPr/>
          <a:lstStyle/>
          <a:p>
            <a:fld id="{5C9016C5-0F76-429C-B354-B3717D94A858}"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135D4F56-35F2-4B8C-96B1-F3DD1B8D69A2}"/>
              </a:ext>
            </a:extLst>
          </p:cNvPr>
          <p:cNvSpPr>
            <a:spLocks noGrp="1"/>
          </p:cNvSpPr>
          <p:nvPr>
            <p:ph type="sldNum" sz="quarter" idx="12"/>
          </p:nvPr>
        </p:nvSpPr>
        <p:spPr/>
        <p:txBody>
          <a:bodyPr/>
          <a:lstStyle/>
          <a:p>
            <a:fld id="{796B6B1B-CD97-412B-A8B6-A4AEE95B13DD}" type="slidenum">
              <a:rPr lang="vi-VN" noProof="1" smtClean="0"/>
              <a:t>141</a:t>
            </a:fld>
            <a:endParaRPr lang="vi-VN" noProof="1"/>
          </a:p>
        </p:txBody>
      </p:sp>
    </p:spTree>
    <p:extLst>
      <p:ext uri="{BB962C8B-B14F-4D97-AF65-F5344CB8AC3E}">
        <p14:creationId xmlns:p14="http://schemas.microsoft.com/office/powerpoint/2010/main" val="1017311611"/>
      </p:ext>
    </p:extLst>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7" name="Rectangle 3"/>
              <p:cNvSpPr>
                <a:spLocks noGrp="1" noChangeArrowheads="1"/>
              </p:cNvSpPr>
              <p:nvPr>
                <p:ph idx="1"/>
              </p:nvPr>
            </p:nvSpPr>
            <p:spPr/>
            <p:txBody>
              <a:bodyPr>
                <a:normAutofit/>
              </a:bodyPr>
              <a:lstStyle/>
              <a:p>
                <a:r>
                  <a:rPr lang="vi-VN" noProof="1"/>
                  <a:t>Tìm định nghĩa đệ quy để tính tổng / tích của mảng số nguyên </a:t>
                </a:r>
                <a14:m>
                  <m:oMath xmlns:m="http://schemas.openxmlformats.org/officeDocument/2006/math">
                    <m:r>
                      <a:rPr lang="vi-VN" i="1" noProof="1" smtClean="0">
                        <a:latin typeface="Cambria Math" panose="02040503050406030204" pitchFamily="18" charset="0"/>
                      </a:rPr>
                      <m:t>𝑎</m:t>
                    </m:r>
                  </m:oMath>
                </a14:m>
                <a:r>
                  <a:rPr lang="vi-VN" noProof="1"/>
                  <a:t> có </a:t>
                </a:r>
                <a14:m>
                  <m:oMath xmlns:m="http://schemas.openxmlformats.org/officeDocument/2006/math">
                    <m:r>
                      <a:rPr lang="vi-VN" i="1" noProof="1" smtClean="0">
                        <a:latin typeface="Cambria Math" panose="02040503050406030204" pitchFamily="18" charset="0"/>
                      </a:rPr>
                      <m:t>𝑛</m:t>
                    </m:r>
                  </m:oMath>
                </a14:m>
                <a:r>
                  <a:rPr lang="vi-VN" noProof="1"/>
                  <a:t> phần tử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≤100</m:t>
                    </m:r>
                  </m:oMath>
                </a14:m>
                <a:r>
                  <a:rPr lang="vi-VN" noProof="1"/>
                  <a:t>)</a:t>
                </a:r>
                <a:r>
                  <a:rPr lang="en-US" noProof="1"/>
                  <a:t>.</a:t>
                </a:r>
                <a:endParaRPr lang="vi-VN" noProof="1"/>
              </a:p>
              <a:p>
                <a:r>
                  <a:rPr lang="vi-VN" noProof="1"/>
                  <a:t>Tìm định nghĩa đệ quy để kiểm tra số nguyên </a:t>
                </a:r>
                <a14:m>
                  <m:oMath xmlns:m="http://schemas.openxmlformats.org/officeDocument/2006/math">
                    <m:r>
                      <a:rPr lang="vi-VN" i="1" noProof="1" smtClean="0">
                        <a:latin typeface="Cambria Math" panose="02040503050406030204" pitchFamily="18" charset="0"/>
                      </a:rPr>
                      <m:t>𝑛</m:t>
                    </m:r>
                  </m:oMath>
                </a14:m>
                <a:r>
                  <a:rPr lang="vi-VN" noProof="1"/>
                  <a:t> là số chẵn hay số lẻ (không dùng các phép toán </a:t>
                </a:r>
                <a14:m>
                  <m:oMath xmlns:m="http://schemas.openxmlformats.org/officeDocument/2006/math">
                    <m:r>
                      <a:rPr lang="vi-VN" i="1" noProof="1" smtClean="0">
                        <a:latin typeface="Cambria Math" panose="02040503050406030204" pitchFamily="18" charset="0"/>
                      </a:rPr>
                      <m:t>%</m:t>
                    </m:r>
                  </m:oMath>
                </a14:m>
                <a:r>
                  <a:rPr lang="vi-VN" noProof="1"/>
                  <a:t> và </a:t>
                </a:r>
                <a14:m>
                  <m:oMath xmlns:m="http://schemas.openxmlformats.org/officeDocument/2006/math">
                    <m:r>
                      <a:rPr lang="vi-VN" i="1" noProof="1" smtClean="0">
                        <a:latin typeface="Cambria Math" panose="02040503050406030204" pitchFamily="18" charset="0"/>
                      </a:rPr>
                      <m:t>&amp;</m:t>
                    </m:r>
                  </m:oMath>
                </a14:m>
                <a:r>
                  <a:rPr lang="vi-VN" noProof="1"/>
                  <a:t>)</a:t>
                </a:r>
                <a:r>
                  <a:rPr lang="en-US" noProof="1"/>
                  <a:t>.</a:t>
                </a:r>
                <a:endParaRPr lang="vi-VN" noProof="1"/>
              </a:p>
              <a:p>
                <a:r>
                  <a:rPr lang="vi-VN" noProof="1"/>
                  <a:t>Tìm định nghĩa đệ quy để tính độ dài của chuỗi </a:t>
                </a:r>
                <a14:m>
                  <m:oMath xmlns:m="http://schemas.openxmlformats.org/officeDocument/2006/math">
                    <m:r>
                      <a:rPr lang="vi-VN" i="1" noProof="1" smtClean="0">
                        <a:latin typeface="Cambria Math" panose="02040503050406030204" pitchFamily="18" charset="0"/>
                      </a:rPr>
                      <m:t>𝑠</m:t>
                    </m:r>
                  </m:oMath>
                </a14:m>
                <a:r>
                  <a:rPr lang="en-US" noProof="1"/>
                  <a:t>.</a:t>
                </a:r>
                <a:endParaRPr lang="vi-VN" noProof="1"/>
              </a:p>
              <a:p>
                <a:r>
                  <a:rPr lang="vi-VN" noProof="1"/>
                  <a:t>Tìm định nghĩa đệ quy để kiểm tra chuỗi </a:t>
                </a:r>
                <a14:m>
                  <m:oMath xmlns:m="http://schemas.openxmlformats.org/officeDocument/2006/math">
                    <m:r>
                      <a:rPr lang="vi-VN" i="1" noProof="1" smtClean="0">
                        <a:latin typeface="Cambria Math" panose="02040503050406030204" pitchFamily="18" charset="0"/>
                      </a:rPr>
                      <m:t>𝑠</m:t>
                    </m:r>
                  </m:oMath>
                </a14:m>
                <a:r>
                  <a:rPr lang="vi-VN" noProof="1"/>
                  <a:t> có chứa ký tự </a:t>
                </a:r>
                <a14:m>
                  <m:oMath xmlns:m="http://schemas.openxmlformats.org/officeDocument/2006/math">
                    <m:r>
                      <a:rPr lang="vi-VN" i="1" noProof="1" smtClean="0">
                        <a:latin typeface="Cambria Math" panose="02040503050406030204" pitchFamily="18" charset="0"/>
                      </a:rPr>
                      <m:t>𝑐h</m:t>
                    </m:r>
                  </m:oMath>
                </a14:m>
                <a:r>
                  <a:rPr lang="vi-VN" noProof="1"/>
                  <a:t> không</a:t>
                </a:r>
                <a:r>
                  <a:rPr lang="en-US" noProof="1"/>
                  <a:t>.</a:t>
                </a:r>
                <a:endParaRPr lang="vi-VN" noProof="1"/>
              </a:p>
              <a:p>
                <a:r>
                  <a:rPr lang="vi-VN" noProof="1"/>
                  <a:t>Tìm định nghĩa đệ quy để đảo mảng số nguyên </a:t>
                </a:r>
                <a14:m>
                  <m:oMath xmlns:m="http://schemas.openxmlformats.org/officeDocument/2006/math">
                    <m:r>
                      <a:rPr lang="vi-VN" i="1" noProof="1" smtClean="0">
                        <a:latin typeface="Cambria Math" panose="02040503050406030204" pitchFamily="18" charset="0"/>
                      </a:rPr>
                      <m:t>𝑎</m:t>
                    </m:r>
                  </m:oMath>
                </a14:m>
                <a:r>
                  <a:rPr lang="vi-VN" noProof="1"/>
                  <a:t> có </a:t>
                </a:r>
                <a14:m>
                  <m:oMath xmlns:m="http://schemas.openxmlformats.org/officeDocument/2006/math">
                    <m:r>
                      <a:rPr lang="vi-VN" i="1" noProof="1" smtClean="0">
                        <a:latin typeface="Cambria Math" panose="02040503050406030204" pitchFamily="18" charset="0"/>
                      </a:rPr>
                      <m:t>𝑛</m:t>
                    </m:r>
                  </m:oMath>
                </a14:m>
                <a:r>
                  <a:rPr lang="vi-VN" noProof="1"/>
                  <a:t> phần tử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≤100</m:t>
                    </m:r>
                  </m:oMath>
                </a14:m>
                <a:r>
                  <a:rPr lang="vi-VN" noProof="1"/>
                  <a:t>)</a:t>
                </a:r>
                <a:r>
                  <a:rPr lang="en-US" noProof="1"/>
                  <a:t>.</a:t>
                </a:r>
                <a:endParaRPr lang="vi-VN" noProof="1"/>
              </a:p>
            </p:txBody>
          </p:sp>
        </mc:Choice>
        <mc:Fallback xmlns="">
          <p:sp>
            <p:nvSpPr>
              <p:cNvPr id="11267" name="Rectangle 3"/>
              <p:cNvSpPr>
                <a:spLocks noGrp="1" noRot="1" noChangeAspect="1" noMove="1" noResize="1" noEditPoints="1" noAdjustHandles="1" noChangeArrowheads="1" noChangeShapeType="1" noTextEdit="1"/>
              </p:cNvSpPr>
              <p:nvPr>
                <p:ph idx="1"/>
              </p:nvPr>
            </p:nvSpPr>
            <p:spPr>
              <a:blipFill>
                <a:blip r:embed="rId3"/>
                <a:stretch>
                  <a:fillRect l="-517" t="-1181" r="-52"/>
                </a:stretch>
              </a:blipFill>
            </p:spPr>
            <p:txBody>
              <a:bodyPr/>
              <a:lstStyle/>
              <a:p>
                <a:r>
                  <a:rPr lang="en-US">
                    <a:noFill/>
                  </a:rPr>
                  <a:t> </a:t>
                </a:r>
              </a:p>
            </p:txBody>
          </p:sp>
        </mc:Fallback>
      </mc:AlternateContent>
      <p:sp>
        <p:nvSpPr>
          <p:cNvPr id="11266" name="Rectangle 2"/>
          <p:cNvSpPr>
            <a:spLocks noGrp="1" noChangeArrowheads="1"/>
          </p:cNvSpPr>
          <p:nvPr>
            <p:ph type="title"/>
          </p:nvPr>
        </p:nvSpPr>
        <p:spPr/>
        <p:txBody>
          <a:bodyPr/>
          <a:lstStyle/>
          <a:p>
            <a:r>
              <a:rPr lang="en-US"/>
              <a:t>Định nghĩa theo c</a:t>
            </a:r>
            <a:r>
              <a:rPr lang="vi-VN"/>
              <a:t>á</a:t>
            </a:r>
            <a:r>
              <a:rPr lang="en-US"/>
              <a:t>ch</a:t>
            </a:r>
            <a:r>
              <a:rPr lang="vi-VN"/>
              <a:t> </a:t>
            </a:r>
            <a:r>
              <a:rPr lang="en-US"/>
              <a:t>đ</a:t>
            </a:r>
            <a:r>
              <a:rPr lang="vi-VN"/>
              <a:t>ệ qu</a:t>
            </a:r>
            <a:r>
              <a:rPr lang="en-US"/>
              <a:t>y</a:t>
            </a:r>
          </a:p>
        </p:txBody>
      </p:sp>
      <p:sp>
        <p:nvSpPr>
          <p:cNvPr id="2" name="Chỗ dành sẵn cho Ngày tháng 1">
            <a:extLst>
              <a:ext uri="{FF2B5EF4-FFF2-40B4-BE49-F238E27FC236}">
                <a16:creationId xmlns:a16="http://schemas.microsoft.com/office/drawing/2014/main" id="{F628AC23-0332-49BD-B833-1FAE8C59C76F}"/>
              </a:ext>
            </a:extLst>
          </p:cNvPr>
          <p:cNvSpPr>
            <a:spLocks noGrp="1"/>
          </p:cNvSpPr>
          <p:nvPr>
            <p:ph type="dt" sz="half" idx="10"/>
          </p:nvPr>
        </p:nvSpPr>
        <p:spPr/>
        <p:txBody>
          <a:bodyPr/>
          <a:lstStyle/>
          <a:p>
            <a:fld id="{4EFCE11D-A768-472B-AF42-CA2080890A27}"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6E1C4DE0-CCC5-4CCE-8098-41F5FF9F4135}"/>
              </a:ext>
            </a:extLst>
          </p:cNvPr>
          <p:cNvSpPr>
            <a:spLocks noGrp="1"/>
          </p:cNvSpPr>
          <p:nvPr>
            <p:ph type="sldNum" sz="quarter" idx="12"/>
          </p:nvPr>
        </p:nvSpPr>
        <p:spPr/>
        <p:txBody>
          <a:bodyPr/>
          <a:lstStyle/>
          <a:p>
            <a:fld id="{796B6B1B-CD97-412B-A8B6-A4AEE95B13DD}" type="slidenum">
              <a:rPr lang="en-US" smtClean="0"/>
              <a:t>142</a:t>
            </a:fld>
            <a:endParaRPr lang="en-US"/>
          </a:p>
        </p:txBody>
      </p:sp>
    </p:spTree>
    <p:extLst>
      <p:ext uri="{BB962C8B-B14F-4D97-AF65-F5344CB8AC3E}">
        <p14:creationId xmlns:p14="http://schemas.microsoft.com/office/powerpoint/2010/main" val="1258759567"/>
      </p:ext>
    </p:extLst>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p:txBody>
              <a:bodyPr/>
              <a:lstStyle/>
              <a:p>
                <a:r>
                  <a:rPr lang="vi-VN" b="1" noProof="1"/>
                  <a:t>Hạn chế của định nghĩa Đệ quy</a:t>
                </a:r>
              </a:p>
              <a:p>
                <a:pPr lvl="1"/>
                <a:r>
                  <a:rPr lang="vi-VN" noProof="1"/>
                  <a:t>Để tính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chúng ta phải tính một vài hay tất cả các phần tử trước đó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(1)</m:t>
                    </m:r>
                  </m:oMath>
                </a14:m>
                <a:r>
                  <a:rPr lang="vi-VN" noProof="1"/>
                  <a:t>,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(2)</m:t>
                    </m:r>
                  </m:oMath>
                </a14:m>
                <a:r>
                  <a:rPr lang="vi-VN" noProof="1"/>
                  <a:t>, …</a:t>
                </a:r>
              </a:p>
              <a:p>
                <a:pPr lvl="1"/>
                <a:r>
                  <a:rPr lang="vi-VN" noProof="1"/>
                  <a:t>Để kiểm tra </a:t>
                </a:r>
                <a14:m>
                  <m:oMath xmlns:m="http://schemas.openxmlformats.org/officeDocument/2006/math">
                    <m:r>
                      <a:rPr lang="vi-VN" i="1" noProof="1" smtClean="0">
                        <a:latin typeface="Cambria Math" panose="02040503050406030204" pitchFamily="18" charset="0"/>
                      </a:rPr>
                      <m:t>𝑥</m:t>
                    </m:r>
                  </m:oMath>
                </a14:m>
                <a:r>
                  <a:rPr lang="vi-VN" noProof="1"/>
                  <a:t> có thuộc tập hợp đang định nghĩa hay không chúng ta cũng phải tính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(1)</m:t>
                    </m:r>
                  </m:oMath>
                </a14:m>
                <a:r>
                  <a:rPr lang="vi-VN" noProof="1"/>
                  <a:t>,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(2)</m:t>
                    </m:r>
                  </m:oMath>
                </a14:m>
                <a:r>
                  <a:rPr lang="vi-VN" noProof="1"/>
                  <a:t>, …</a:t>
                </a:r>
              </a:p>
            </p:txBody>
          </p:sp>
        </mc:Choice>
        <mc:Fallback xmlns="">
          <p:sp>
            <p:nvSpPr>
              <p:cNvPr id="16387"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16386" name="Rectangle 2"/>
          <p:cNvSpPr>
            <a:spLocks noGrp="1" noChangeArrowheads="1"/>
          </p:cNvSpPr>
          <p:nvPr>
            <p:ph type="title"/>
          </p:nvPr>
        </p:nvSpPr>
        <p:spPr/>
        <p:txBody>
          <a:bodyPr/>
          <a:lstStyle/>
          <a:p>
            <a:r>
              <a:rPr lang="en-US"/>
              <a:t>Định nghĩa</a:t>
            </a:r>
            <a:r>
              <a:rPr lang="vi-VN"/>
              <a:t> </a:t>
            </a:r>
            <a:r>
              <a:rPr lang="en-US"/>
              <a:t>theo c</a:t>
            </a:r>
            <a:r>
              <a:rPr lang="vi-VN"/>
              <a:t>á</a:t>
            </a:r>
            <a:r>
              <a:rPr lang="en-US"/>
              <a:t>ch</a:t>
            </a:r>
            <a:r>
              <a:rPr lang="vi-VN"/>
              <a:t> </a:t>
            </a:r>
            <a:r>
              <a:rPr lang="en-US"/>
              <a:t>đ</a:t>
            </a:r>
            <a:r>
              <a:rPr lang="vi-VN"/>
              <a:t>ệ qu</a:t>
            </a:r>
            <a:r>
              <a:rPr lang="en-US"/>
              <a:t>y</a:t>
            </a:r>
          </a:p>
        </p:txBody>
      </p:sp>
      <p:sp>
        <p:nvSpPr>
          <p:cNvPr id="16388" name="AutoShape 4"/>
          <p:cNvSpPr>
            <a:spLocks noChangeArrowheads="1"/>
          </p:cNvSpPr>
          <p:nvPr/>
        </p:nvSpPr>
        <p:spPr bwMode="auto">
          <a:xfrm>
            <a:off x="914400" y="3505200"/>
            <a:ext cx="1219200" cy="762000"/>
          </a:xfrm>
          <a:prstGeom prst="rightArrow">
            <a:avLst>
              <a:gd name="adj1" fmla="val 50000"/>
              <a:gd name="adj2" fmla="val 40000"/>
            </a:avLst>
          </a:prstGeom>
          <a:solidFill>
            <a:schemeClr val="accent1"/>
          </a:solidFill>
          <a:ln w="12700" algn="ctr">
            <a:solidFill>
              <a:schemeClr val="tx1"/>
            </a:solidFill>
            <a:miter lim="800000"/>
            <a:headEnd/>
            <a:tailEnd/>
          </a:ln>
        </p:spPr>
        <p:txBody>
          <a:bodyPr wrap="none" anchor="ctr"/>
          <a:lstStyle/>
          <a:p>
            <a:endParaRPr lang="vi-VN"/>
          </a:p>
        </p:txBody>
      </p:sp>
      <p:sp>
        <p:nvSpPr>
          <p:cNvPr id="16389" name="Text Box 5"/>
          <p:cNvSpPr txBox="1">
            <a:spLocks noChangeArrowheads="1"/>
          </p:cNvSpPr>
          <p:nvPr/>
        </p:nvSpPr>
        <p:spPr bwMode="auto">
          <a:xfrm>
            <a:off x="2164976" y="3639978"/>
            <a:ext cx="6418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r>
              <a:rPr lang="vi-VN" sz="2700" noProof="1">
                <a:solidFill>
                  <a:srgbClr val="002060"/>
                </a:solidFill>
                <a:latin typeface="Calibri" panose="020F0502020204030204" pitchFamily="34" charset="0"/>
                <a:cs typeface="Calibri" panose="020F0502020204030204" pitchFamily="34" charset="0"/>
              </a:rPr>
              <a:t>Tìm định nghĩa không đệ quy tương đương</a:t>
            </a:r>
          </a:p>
        </p:txBody>
      </p:sp>
      <p:sp>
        <p:nvSpPr>
          <p:cNvPr id="2" name="Chỗ dành sẵn cho Ngày tháng 1">
            <a:extLst>
              <a:ext uri="{FF2B5EF4-FFF2-40B4-BE49-F238E27FC236}">
                <a16:creationId xmlns:a16="http://schemas.microsoft.com/office/drawing/2014/main" id="{BBFD115F-567E-4918-965C-9D5D16C0E954}"/>
              </a:ext>
            </a:extLst>
          </p:cNvPr>
          <p:cNvSpPr>
            <a:spLocks noGrp="1"/>
          </p:cNvSpPr>
          <p:nvPr>
            <p:ph type="dt" sz="half" idx="10"/>
          </p:nvPr>
        </p:nvSpPr>
        <p:spPr/>
        <p:txBody>
          <a:bodyPr/>
          <a:lstStyle/>
          <a:p>
            <a:fld id="{35AE7D5C-D7FD-4AB1-A743-059A2206160D}"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08D416AF-C0E2-44A4-B55F-7A3935B29E40}"/>
              </a:ext>
            </a:extLst>
          </p:cNvPr>
          <p:cNvSpPr>
            <a:spLocks noGrp="1"/>
          </p:cNvSpPr>
          <p:nvPr>
            <p:ph type="sldNum" sz="quarter" idx="12"/>
          </p:nvPr>
        </p:nvSpPr>
        <p:spPr/>
        <p:txBody>
          <a:bodyPr/>
          <a:lstStyle/>
          <a:p>
            <a:fld id="{796B6B1B-CD97-412B-A8B6-A4AEE95B13DD}" type="slidenum">
              <a:rPr lang="en-US" smtClean="0"/>
              <a:t>143</a:t>
            </a:fld>
            <a:endParaRPr lang="en-US"/>
          </a:p>
        </p:txBody>
      </p:sp>
    </p:spTree>
    <p:extLst>
      <p:ext uri="{BB962C8B-B14F-4D97-AF65-F5344CB8AC3E}">
        <p14:creationId xmlns:p14="http://schemas.microsoft.com/office/powerpoint/2010/main" val="461576056"/>
      </p:ext>
    </p:extLst>
  </p:cSld>
  <p:clrMapOvr>
    <a:masterClrMapping/>
  </p:clrMapOvr>
  <p:transition spd="slow">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4"/>
          <p:cNvSpPr>
            <a:spLocks noGrp="1"/>
          </p:cNvSpPr>
          <p:nvPr>
            <p:ph type="title"/>
          </p:nvPr>
        </p:nvSpPr>
        <p:spPr/>
        <p:txBody>
          <a:bodyPr/>
          <a:lstStyle/>
          <a:p>
            <a:r>
              <a:rPr lang="vi-VN" noProof="1"/>
              <a:t>Ví dụ cây đệ quy Fibonacci</a:t>
            </a:r>
          </a:p>
        </p:txBody>
      </p:sp>
      <p:grpSp>
        <p:nvGrpSpPr>
          <p:cNvPr id="6" name="Group 5"/>
          <p:cNvGrpSpPr>
            <a:grpSpLocks/>
          </p:cNvGrpSpPr>
          <p:nvPr/>
        </p:nvGrpSpPr>
        <p:grpSpPr bwMode="auto">
          <a:xfrm>
            <a:off x="5638800" y="1905001"/>
            <a:ext cx="755650" cy="758825"/>
            <a:chOff x="4010025" y="1277941"/>
            <a:chExt cx="755650" cy="758826"/>
          </a:xfrm>
        </p:grpSpPr>
        <p:grpSp>
          <p:nvGrpSpPr>
            <p:cNvPr id="55474" name="Group 39"/>
            <p:cNvGrpSpPr>
              <a:grpSpLocks/>
            </p:cNvGrpSpPr>
            <p:nvPr/>
          </p:nvGrpSpPr>
          <p:grpSpPr bwMode="auto">
            <a:xfrm>
              <a:off x="4032250" y="1277941"/>
              <a:ext cx="723900" cy="758826"/>
              <a:chOff x="3247" y="1673"/>
              <a:chExt cx="606" cy="636"/>
            </a:xfrm>
          </p:grpSpPr>
          <p:pic>
            <p:nvPicPr>
              <p:cNvPr id="55476"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477"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481" name="Group 150"/>
              <p:cNvGrpSpPr>
                <a:grpSpLocks/>
              </p:cNvGrpSpPr>
              <p:nvPr/>
            </p:nvGrpSpPr>
            <p:grpSpPr bwMode="auto">
              <a:xfrm rot="-1045052" flipH="1" flipV="1">
                <a:off x="3275" y="2104"/>
                <a:ext cx="466" cy="115"/>
                <a:chOff x="2532" y="1080"/>
                <a:chExt cx="883" cy="236"/>
              </a:xfrm>
            </p:grpSpPr>
            <p:grpSp>
              <p:nvGrpSpPr>
                <p:cNvPr id="55483" name="Group 44"/>
                <p:cNvGrpSpPr>
                  <a:grpSpLocks/>
                </p:cNvGrpSpPr>
                <p:nvPr/>
              </p:nvGrpSpPr>
              <p:grpSpPr bwMode="auto">
                <a:xfrm>
                  <a:off x="2532" y="1080"/>
                  <a:ext cx="741" cy="183"/>
                  <a:chOff x="1571" y="2593"/>
                  <a:chExt cx="1117" cy="274"/>
                </a:xfrm>
              </p:grpSpPr>
              <p:sp>
                <p:nvSpPr>
                  <p:cNvPr id="20" name="AutoShape 45"/>
                  <p:cNvSpPr>
                    <a:spLocks noChangeArrowheads="1"/>
                  </p:cNvSpPr>
                  <p:nvPr/>
                </p:nvSpPr>
                <p:spPr bwMode="gray">
                  <a:xfrm rot="5263130">
                    <a:off x="1872" y="2296"/>
                    <a:ext cx="221" cy="82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1" name="AutoShape 46"/>
                  <p:cNvSpPr>
                    <a:spLocks noChangeArrowheads="1"/>
                  </p:cNvSpPr>
                  <p:nvPr/>
                </p:nvSpPr>
                <p:spPr bwMode="gray">
                  <a:xfrm rot="6078281">
                    <a:off x="2007" y="2298"/>
                    <a:ext cx="217" cy="81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2" name="AutoShape 47"/>
                  <p:cNvSpPr>
                    <a:spLocks noChangeArrowheads="1"/>
                  </p:cNvSpPr>
                  <p:nvPr/>
                </p:nvSpPr>
                <p:spPr bwMode="gray">
                  <a:xfrm rot="6373927">
                    <a:off x="2081" y="2325"/>
                    <a:ext cx="221" cy="81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3" name="AutoShape 48"/>
                  <p:cNvSpPr>
                    <a:spLocks noChangeArrowheads="1"/>
                  </p:cNvSpPr>
                  <p:nvPr/>
                </p:nvSpPr>
                <p:spPr bwMode="gray">
                  <a:xfrm rot="6906312">
                    <a:off x="2174" y="2351"/>
                    <a:ext cx="221" cy="82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484" name="Group 49"/>
                <p:cNvGrpSpPr>
                  <a:grpSpLocks/>
                </p:cNvGrpSpPr>
                <p:nvPr/>
              </p:nvGrpSpPr>
              <p:grpSpPr bwMode="auto">
                <a:xfrm rot="1353540">
                  <a:off x="2674" y="1131"/>
                  <a:ext cx="741" cy="185"/>
                  <a:chOff x="1577" y="2581"/>
                  <a:chExt cx="1118" cy="277"/>
                </a:xfrm>
              </p:grpSpPr>
              <p:sp>
                <p:nvSpPr>
                  <p:cNvPr id="16" name="AutoShape 50"/>
                  <p:cNvSpPr>
                    <a:spLocks noChangeArrowheads="1"/>
                  </p:cNvSpPr>
                  <p:nvPr/>
                </p:nvSpPr>
                <p:spPr bwMode="gray">
                  <a:xfrm rot="5263130">
                    <a:off x="1878" y="2289"/>
                    <a:ext cx="221"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7" name="AutoShape 51"/>
                  <p:cNvSpPr>
                    <a:spLocks noChangeArrowheads="1"/>
                  </p:cNvSpPr>
                  <p:nvPr/>
                </p:nvSpPr>
                <p:spPr bwMode="gray">
                  <a:xfrm rot="6078281">
                    <a:off x="2013" y="2290"/>
                    <a:ext cx="221" cy="81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8" name="AutoShape 52"/>
                  <p:cNvSpPr>
                    <a:spLocks noChangeArrowheads="1"/>
                  </p:cNvSpPr>
                  <p:nvPr/>
                </p:nvSpPr>
                <p:spPr bwMode="gray">
                  <a:xfrm rot="6373927">
                    <a:off x="2091" y="2315"/>
                    <a:ext cx="225" cy="81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9" name="AutoShape 53"/>
                  <p:cNvSpPr>
                    <a:spLocks noChangeArrowheads="1"/>
                  </p:cNvSpPr>
                  <p:nvPr/>
                </p:nvSpPr>
                <p:spPr bwMode="gray">
                  <a:xfrm rot="6906312">
                    <a:off x="2182" y="2344"/>
                    <a:ext cx="221" cy="81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13"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8"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F(4)</a:t>
              </a:r>
            </a:p>
          </p:txBody>
        </p:sp>
      </p:grpSp>
      <p:grpSp>
        <p:nvGrpSpPr>
          <p:cNvPr id="24" name="Group 38"/>
          <p:cNvGrpSpPr>
            <a:grpSpLocks/>
          </p:cNvGrpSpPr>
          <p:nvPr/>
        </p:nvGrpSpPr>
        <p:grpSpPr bwMode="auto">
          <a:xfrm>
            <a:off x="3816350" y="3889376"/>
            <a:ext cx="755650" cy="758825"/>
            <a:chOff x="4010025" y="1277941"/>
            <a:chExt cx="755650" cy="758826"/>
          </a:xfrm>
        </p:grpSpPr>
        <p:grpSp>
          <p:nvGrpSpPr>
            <p:cNvPr id="55455" name="Group 39"/>
            <p:cNvGrpSpPr>
              <a:grpSpLocks/>
            </p:cNvGrpSpPr>
            <p:nvPr/>
          </p:nvGrpSpPr>
          <p:grpSpPr bwMode="auto">
            <a:xfrm>
              <a:off x="4032250" y="1277941"/>
              <a:ext cx="723900" cy="758826"/>
              <a:chOff x="3247" y="1673"/>
              <a:chExt cx="606" cy="636"/>
            </a:xfrm>
          </p:grpSpPr>
          <p:pic>
            <p:nvPicPr>
              <p:cNvPr id="55457"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458"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462" name="Group 150"/>
              <p:cNvGrpSpPr>
                <a:grpSpLocks/>
              </p:cNvGrpSpPr>
              <p:nvPr/>
            </p:nvGrpSpPr>
            <p:grpSpPr bwMode="auto">
              <a:xfrm rot="-1045052" flipH="1" flipV="1">
                <a:off x="3269" y="2093"/>
                <a:ext cx="466" cy="118"/>
                <a:chOff x="2532" y="1080"/>
                <a:chExt cx="881" cy="238"/>
              </a:xfrm>
            </p:grpSpPr>
            <p:grpSp>
              <p:nvGrpSpPr>
                <p:cNvPr id="55464" name="Group 44"/>
                <p:cNvGrpSpPr>
                  <a:grpSpLocks/>
                </p:cNvGrpSpPr>
                <p:nvPr/>
              </p:nvGrpSpPr>
              <p:grpSpPr bwMode="auto">
                <a:xfrm>
                  <a:off x="2532" y="1080"/>
                  <a:ext cx="741" cy="183"/>
                  <a:chOff x="1571" y="2593"/>
                  <a:chExt cx="1117" cy="274"/>
                </a:xfrm>
              </p:grpSpPr>
              <p:sp>
                <p:nvSpPr>
                  <p:cNvPr id="38" name="AutoShape 45"/>
                  <p:cNvSpPr>
                    <a:spLocks noChangeArrowheads="1"/>
                  </p:cNvSpPr>
                  <p:nvPr/>
                </p:nvSpPr>
                <p:spPr bwMode="gray">
                  <a:xfrm rot="5263130">
                    <a:off x="1870" y="2303"/>
                    <a:ext cx="221"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9" name="AutoShape 46"/>
                  <p:cNvSpPr>
                    <a:spLocks noChangeArrowheads="1"/>
                  </p:cNvSpPr>
                  <p:nvPr/>
                </p:nvSpPr>
                <p:spPr bwMode="gray">
                  <a:xfrm rot="6078281">
                    <a:off x="2006" y="2301"/>
                    <a:ext cx="217"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40" name="AutoShape 47"/>
                  <p:cNvSpPr>
                    <a:spLocks noChangeArrowheads="1"/>
                  </p:cNvSpPr>
                  <p:nvPr/>
                </p:nvSpPr>
                <p:spPr bwMode="gray">
                  <a:xfrm rot="6373927">
                    <a:off x="2080" y="232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41" name="AutoShape 48"/>
                  <p:cNvSpPr>
                    <a:spLocks noChangeArrowheads="1"/>
                  </p:cNvSpPr>
                  <p:nvPr/>
                </p:nvSpPr>
                <p:spPr bwMode="gray">
                  <a:xfrm rot="6906312">
                    <a:off x="2172" y="2357"/>
                    <a:ext cx="221"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465" name="Group 49"/>
                <p:cNvGrpSpPr>
                  <a:grpSpLocks/>
                </p:cNvGrpSpPr>
                <p:nvPr/>
              </p:nvGrpSpPr>
              <p:grpSpPr bwMode="auto">
                <a:xfrm rot="1353540">
                  <a:off x="2672" y="1133"/>
                  <a:ext cx="741" cy="185"/>
                  <a:chOff x="1577" y="2581"/>
                  <a:chExt cx="1118" cy="277"/>
                </a:xfrm>
              </p:grpSpPr>
              <p:sp>
                <p:nvSpPr>
                  <p:cNvPr id="34" name="AutoShape 50"/>
                  <p:cNvSpPr>
                    <a:spLocks noChangeArrowheads="1"/>
                  </p:cNvSpPr>
                  <p:nvPr/>
                </p:nvSpPr>
                <p:spPr bwMode="gray">
                  <a:xfrm rot="5263130">
                    <a:off x="1879" y="2291"/>
                    <a:ext cx="221"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5" name="AutoShape 51"/>
                  <p:cNvSpPr>
                    <a:spLocks noChangeArrowheads="1"/>
                  </p:cNvSpPr>
                  <p:nvPr/>
                </p:nvSpPr>
                <p:spPr bwMode="gray">
                  <a:xfrm rot="6078281">
                    <a:off x="2014" y="2293"/>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6" name="AutoShape 52"/>
                  <p:cNvSpPr>
                    <a:spLocks noChangeArrowheads="1"/>
                  </p:cNvSpPr>
                  <p:nvPr/>
                </p:nvSpPr>
                <p:spPr bwMode="gray">
                  <a:xfrm rot="6373927">
                    <a:off x="2092" y="2317"/>
                    <a:ext cx="225"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7" name="AutoShape 53"/>
                  <p:cNvSpPr>
                    <a:spLocks noChangeArrowheads="1"/>
                  </p:cNvSpPr>
                  <p:nvPr/>
                </p:nvSpPr>
                <p:spPr bwMode="gray">
                  <a:xfrm rot="6906312">
                    <a:off x="2182" y="2345"/>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31"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26"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F(2)</a:t>
              </a:r>
            </a:p>
          </p:txBody>
        </p:sp>
      </p:grpSp>
      <p:grpSp>
        <p:nvGrpSpPr>
          <p:cNvPr id="42" name="Group 56"/>
          <p:cNvGrpSpPr>
            <a:grpSpLocks/>
          </p:cNvGrpSpPr>
          <p:nvPr/>
        </p:nvGrpSpPr>
        <p:grpSpPr bwMode="auto">
          <a:xfrm>
            <a:off x="4419600" y="2898776"/>
            <a:ext cx="755650" cy="758825"/>
            <a:chOff x="4010025" y="1277941"/>
            <a:chExt cx="755650" cy="758826"/>
          </a:xfrm>
        </p:grpSpPr>
        <p:grpSp>
          <p:nvGrpSpPr>
            <p:cNvPr id="55436" name="Group 39"/>
            <p:cNvGrpSpPr>
              <a:grpSpLocks/>
            </p:cNvGrpSpPr>
            <p:nvPr/>
          </p:nvGrpSpPr>
          <p:grpSpPr bwMode="auto">
            <a:xfrm>
              <a:off x="4032250" y="1277941"/>
              <a:ext cx="723900" cy="758826"/>
              <a:chOff x="3247" y="1673"/>
              <a:chExt cx="606" cy="636"/>
            </a:xfrm>
          </p:grpSpPr>
          <p:pic>
            <p:nvPicPr>
              <p:cNvPr id="55438"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439"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443" name="Group 150"/>
              <p:cNvGrpSpPr>
                <a:grpSpLocks/>
              </p:cNvGrpSpPr>
              <p:nvPr/>
            </p:nvGrpSpPr>
            <p:grpSpPr bwMode="auto">
              <a:xfrm rot="-1045052" flipH="1" flipV="1">
                <a:off x="3268" y="2086"/>
                <a:ext cx="465" cy="120"/>
                <a:chOff x="2532" y="1080"/>
                <a:chExt cx="879" cy="240"/>
              </a:xfrm>
            </p:grpSpPr>
            <p:grpSp>
              <p:nvGrpSpPr>
                <p:cNvPr id="55445" name="Group 44"/>
                <p:cNvGrpSpPr>
                  <a:grpSpLocks/>
                </p:cNvGrpSpPr>
                <p:nvPr/>
              </p:nvGrpSpPr>
              <p:grpSpPr bwMode="auto">
                <a:xfrm>
                  <a:off x="2532" y="1080"/>
                  <a:ext cx="741" cy="183"/>
                  <a:chOff x="1571" y="2593"/>
                  <a:chExt cx="1117" cy="274"/>
                </a:xfrm>
              </p:grpSpPr>
              <p:sp>
                <p:nvSpPr>
                  <p:cNvPr id="56" name="AutoShape 45"/>
                  <p:cNvSpPr>
                    <a:spLocks noChangeArrowheads="1"/>
                  </p:cNvSpPr>
                  <p:nvPr/>
                </p:nvSpPr>
                <p:spPr bwMode="gray">
                  <a:xfrm rot="5263130">
                    <a:off x="1870" y="2292"/>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7" name="AutoShape 46"/>
                  <p:cNvSpPr>
                    <a:spLocks noChangeArrowheads="1"/>
                  </p:cNvSpPr>
                  <p:nvPr/>
                </p:nvSpPr>
                <p:spPr bwMode="gray">
                  <a:xfrm rot="6078281">
                    <a:off x="2003" y="2296"/>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8"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9" name="AutoShape 48"/>
                  <p:cNvSpPr>
                    <a:spLocks noChangeArrowheads="1"/>
                  </p:cNvSpPr>
                  <p:nvPr/>
                </p:nvSpPr>
                <p:spPr bwMode="gray">
                  <a:xfrm rot="6906312">
                    <a:off x="2171" y="2350"/>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446" name="Group 49"/>
                <p:cNvGrpSpPr>
                  <a:grpSpLocks/>
                </p:cNvGrpSpPr>
                <p:nvPr/>
              </p:nvGrpSpPr>
              <p:grpSpPr bwMode="auto">
                <a:xfrm rot="1353540">
                  <a:off x="2670" y="1135"/>
                  <a:ext cx="741" cy="185"/>
                  <a:chOff x="1577" y="2581"/>
                  <a:chExt cx="1118" cy="277"/>
                </a:xfrm>
              </p:grpSpPr>
              <p:sp>
                <p:nvSpPr>
                  <p:cNvPr id="52" name="AutoShape 50"/>
                  <p:cNvSpPr>
                    <a:spLocks noChangeArrowheads="1"/>
                  </p:cNvSpPr>
                  <p:nvPr/>
                </p:nvSpPr>
                <p:spPr bwMode="gray">
                  <a:xfrm rot="5263130">
                    <a:off x="1878" y="228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3" name="AutoShape 51"/>
                  <p:cNvSpPr>
                    <a:spLocks noChangeArrowheads="1"/>
                  </p:cNvSpPr>
                  <p:nvPr/>
                </p:nvSpPr>
                <p:spPr bwMode="gray">
                  <a:xfrm rot="6078281">
                    <a:off x="2013" y="2290"/>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4" name="AutoShape 52"/>
                  <p:cNvSpPr>
                    <a:spLocks noChangeArrowheads="1"/>
                  </p:cNvSpPr>
                  <p:nvPr/>
                </p:nvSpPr>
                <p:spPr bwMode="gray">
                  <a:xfrm rot="6373927">
                    <a:off x="2095" y="2315"/>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55" name="AutoShape 53"/>
                  <p:cNvSpPr>
                    <a:spLocks noChangeArrowheads="1"/>
                  </p:cNvSpPr>
                  <p:nvPr/>
                </p:nvSpPr>
                <p:spPr bwMode="gray">
                  <a:xfrm rot="6906312">
                    <a:off x="2181" y="2342"/>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49"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44"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F(3)</a:t>
              </a:r>
            </a:p>
          </p:txBody>
        </p:sp>
      </p:grpSp>
      <p:grpSp>
        <p:nvGrpSpPr>
          <p:cNvPr id="60" name="Group 74"/>
          <p:cNvGrpSpPr>
            <a:grpSpLocks/>
          </p:cNvGrpSpPr>
          <p:nvPr/>
        </p:nvGrpSpPr>
        <p:grpSpPr bwMode="auto">
          <a:xfrm>
            <a:off x="5035550" y="3889376"/>
            <a:ext cx="755650" cy="758825"/>
            <a:chOff x="4010025" y="1277941"/>
            <a:chExt cx="755650" cy="758826"/>
          </a:xfrm>
        </p:grpSpPr>
        <p:grpSp>
          <p:nvGrpSpPr>
            <p:cNvPr id="55417" name="Group 39"/>
            <p:cNvGrpSpPr>
              <a:grpSpLocks/>
            </p:cNvGrpSpPr>
            <p:nvPr/>
          </p:nvGrpSpPr>
          <p:grpSpPr bwMode="auto">
            <a:xfrm>
              <a:off x="4032250" y="1277941"/>
              <a:ext cx="723900" cy="758826"/>
              <a:chOff x="3247" y="1673"/>
              <a:chExt cx="606" cy="636"/>
            </a:xfrm>
          </p:grpSpPr>
          <p:pic>
            <p:nvPicPr>
              <p:cNvPr id="55419"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420"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424" name="Group 150"/>
              <p:cNvGrpSpPr>
                <a:grpSpLocks/>
              </p:cNvGrpSpPr>
              <p:nvPr/>
            </p:nvGrpSpPr>
            <p:grpSpPr bwMode="auto">
              <a:xfrm rot="-1045052" flipH="1" flipV="1">
                <a:off x="3268" y="2086"/>
                <a:ext cx="465" cy="120"/>
                <a:chOff x="2532" y="1080"/>
                <a:chExt cx="879" cy="240"/>
              </a:xfrm>
            </p:grpSpPr>
            <p:grpSp>
              <p:nvGrpSpPr>
                <p:cNvPr id="55426" name="Group 44"/>
                <p:cNvGrpSpPr>
                  <a:grpSpLocks/>
                </p:cNvGrpSpPr>
                <p:nvPr/>
              </p:nvGrpSpPr>
              <p:grpSpPr bwMode="auto">
                <a:xfrm>
                  <a:off x="2532" y="1080"/>
                  <a:ext cx="741" cy="183"/>
                  <a:chOff x="1571" y="2593"/>
                  <a:chExt cx="1117" cy="274"/>
                </a:xfrm>
              </p:grpSpPr>
              <p:sp>
                <p:nvSpPr>
                  <p:cNvPr id="74" name="AutoShape 45"/>
                  <p:cNvSpPr>
                    <a:spLocks noChangeArrowheads="1"/>
                  </p:cNvSpPr>
                  <p:nvPr/>
                </p:nvSpPr>
                <p:spPr bwMode="gray">
                  <a:xfrm rot="5263130">
                    <a:off x="1870" y="2292"/>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5" name="AutoShape 46"/>
                  <p:cNvSpPr>
                    <a:spLocks noChangeArrowheads="1"/>
                  </p:cNvSpPr>
                  <p:nvPr/>
                </p:nvSpPr>
                <p:spPr bwMode="gray">
                  <a:xfrm rot="6078281">
                    <a:off x="2003" y="2296"/>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6"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7" name="AutoShape 48"/>
                  <p:cNvSpPr>
                    <a:spLocks noChangeArrowheads="1"/>
                  </p:cNvSpPr>
                  <p:nvPr/>
                </p:nvSpPr>
                <p:spPr bwMode="gray">
                  <a:xfrm rot="6906312">
                    <a:off x="2171" y="2350"/>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427" name="Group 49"/>
                <p:cNvGrpSpPr>
                  <a:grpSpLocks/>
                </p:cNvGrpSpPr>
                <p:nvPr/>
              </p:nvGrpSpPr>
              <p:grpSpPr bwMode="auto">
                <a:xfrm rot="1353540">
                  <a:off x="2670" y="1135"/>
                  <a:ext cx="741" cy="185"/>
                  <a:chOff x="1577" y="2581"/>
                  <a:chExt cx="1118" cy="277"/>
                </a:xfrm>
              </p:grpSpPr>
              <p:sp>
                <p:nvSpPr>
                  <p:cNvPr id="70" name="AutoShape 50"/>
                  <p:cNvSpPr>
                    <a:spLocks noChangeArrowheads="1"/>
                  </p:cNvSpPr>
                  <p:nvPr/>
                </p:nvSpPr>
                <p:spPr bwMode="gray">
                  <a:xfrm rot="5263130">
                    <a:off x="1878" y="228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1" name="AutoShape 51"/>
                  <p:cNvSpPr>
                    <a:spLocks noChangeArrowheads="1"/>
                  </p:cNvSpPr>
                  <p:nvPr/>
                </p:nvSpPr>
                <p:spPr bwMode="gray">
                  <a:xfrm rot="6078281">
                    <a:off x="2013" y="2290"/>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2" name="AutoShape 52"/>
                  <p:cNvSpPr>
                    <a:spLocks noChangeArrowheads="1"/>
                  </p:cNvSpPr>
                  <p:nvPr/>
                </p:nvSpPr>
                <p:spPr bwMode="gray">
                  <a:xfrm rot="6373927">
                    <a:off x="2095" y="2315"/>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73" name="AutoShape 53"/>
                  <p:cNvSpPr>
                    <a:spLocks noChangeArrowheads="1"/>
                  </p:cNvSpPr>
                  <p:nvPr/>
                </p:nvSpPr>
                <p:spPr bwMode="gray">
                  <a:xfrm rot="6906312">
                    <a:off x="2181" y="2342"/>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67"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62"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F(1)</a:t>
              </a:r>
            </a:p>
          </p:txBody>
        </p:sp>
      </p:grpSp>
      <p:grpSp>
        <p:nvGrpSpPr>
          <p:cNvPr id="78" name="Group 92"/>
          <p:cNvGrpSpPr>
            <a:grpSpLocks/>
          </p:cNvGrpSpPr>
          <p:nvPr/>
        </p:nvGrpSpPr>
        <p:grpSpPr bwMode="auto">
          <a:xfrm>
            <a:off x="6858000" y="2898776"/>
            <a:ext cx="755650" cy="758825"/>
            <a:chOff x="4010025" y="1277941"/>
            <a:chExt cx="755650" cy="758826"/>
          </a:xfrm>
        </p:grpSpPr>
        <p:grpSp>
          <p:nvGrpSpPr>
            <p:cNvPr id="55398" name="Group 39"/>
            <p:cNvGrpSpPr>
              <a:grpSpLocks/>
            </p:cNvGrpSpPr>
            <p:nvPr/>
          </p:nvGrpSpPr>
          <p:grpSpPr bwMode="auto">
            <a:xfrm>
              <a:off x="4032250" y="1277941"/>
              <a:ext cx="723900" cy="758826"/>
              <a:chOff x="3247" y="1673"/>
              <a:chExt cx="606" cy="636"/>
            </a:xfrm>
          </p:grpSpPr>
          <p:pic>
            <p:nvPicPr>
              <p:cNvPr id="55400"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401"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405" name="Group 150"/>
              <p:cNvGrpSpPr>
                <a:grpSpLocks/>
              </p:cNvGrpSpPr>
              <p:nvPr/>
            </p:nvGrpSpPr>
            <p:grpSpPr bwMode="auto">
              <a:xfrm rot="-1045052" flipH="1" flipV="1">
                <a:off x="3268" y="2086"/>
                <a:ext cx="465" cy="120"/>
                <a:chOff x="2532" y="1080"/>
                <a:chExt cx="879" cy="240"/>
              </a:xfrm>
            </p:grpSpPr>
            <p:grpSp>
              <p:nvGrpSpPr>
                <p:cNvPr id="55407" name="Group 44"/>
                <p:cNvGrpSpPr>
                  <a:grpSpLocks/>
                </p:cNvGrpSpPr>
                <p:nvPr/>
              </p:nvGrpSpPr>
              <p:grpSpPr bwMode="auto">
                <a:xfrm>
                  <a:off x="2532" y="1080"/>
                  <a:ext cx="741" cy="183"/>
                  <a:chOff x="1571" y="2593"/>
                  <a:chExt cx="1117" cy="274"/>
                </a:xfrm>
              </p:grpSpPr>
              <p:sp>
                <p:nvSpPr>
                  <p:cNvPr id="92" name="AutoShape 45"/>
                  <p:cNvSpPr>
                    <a:spLocks noChangeArrowheads="1"/>
                  </p:cNvSpPr>
                  <p:nvPr/>
                </p:nvSpPr>
                <p:spPr bwMode="gray">
                  <a:xfrm rot="5263130">
                    <a:off x="1870" y="2292"/>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93" name="AutoShape 46"/>
                  <p:cNvSpPr>
                    <a:spLocks noChangeArrowheads="1"/>
                  </p:cNvSpPr>
                  <p:nvPr/>
                </p:nvSpPr>
                <p:spPr bwMode="gray">
                  <a:xfrm rot="6078281">
                    <a:off x="2003" y="2296"/>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94"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95" name="AutoShape 48"/>
                  <p:cNvSpPr>
                    <a:spLocks noChangeArrowheads="1"/>
                  </p:cNvSpPr>
                  <p:nvPr/>
                </p:nvSpPr>
                <p:spPr bwMode="gray">
                  <a:xfrm rot="6906312">
                    <a:off x="2171" y="2350"/>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408" name="Group 49"/>
                <p:cNvGrpSpPr>
                  <a:grpSpLocks/>
                </p:cNvGrpSpPr>
                <p:nvPr/>
              </p:nvGrpSpPr>
              <p:grpSpPr bwMode="auto">
                <a:xfrm rot="1353540">
                  <a:off x="2670" y="1135"/>
                  <a:ext cx="741" cy="185"/>
                  <a:chOff x="1577" y="2581"/>
                  <a:chExt cx="1118" cy="277"/>
                </a:xfrm>
              </p:grpSpPr>
              <p:sp>
                <p:nvSpPr>
                  <p:cNvPr id="88" name="AutoShape 50"/>
                  <p:cNvSpPr>
                    <a:spLocks noChangeArrowheads="1"/>
                  </p:cNvSpPr>
                  <p:nvPr/>
                </p:nvSpPr>
                <p:spPr bwMode="gray">
                  <a:xfrm rot="5263130">
                    <a:off x="1878" y="228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89" name="AutoShape 51"/>
                  <p:cNvSpPr>
                    <a:spLocks noChangeArrowheads="1"/>
                  </p:cNvSpPr>
                  <p:nvPr/>
                </p:nvSpPr>
                <p:spPr bwMode="gray">
                  <a:xfrm rot="6078281">
                    <a:off x="2013" y="2290"/>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90" name="AutoShape 52"/>
                  <p:cNvSpPr>
                    <a:spLocks noChangeArrowheads="1"/>
                  </p:cNvSpPr>
                  <p:nvPr/>
                </p:nvSpPr>
                <p:spPr bwMode="gray">
                  <a:xfrm rot="6373927">
                    <a:off x="2095" y="2315"/>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91" name="AutoShape 53"/>
                  <p:cNvSpPr>
                    <a:spLocks noChangeArrowheads="1"/>
                  </p:cNvSpPr>
                  <p:nvPr/>
                </p:nvSpPr>
                <p:spPr bwMode="gray">
                  <a:xfrm rot="6906312">
                    <a:off x="2181" y="2342"/>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8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80"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F(2)</a:t>
              </a:r>
            </a:p>
          </p:txBody>
        </p:sp>
      </p:grpSp>
      <p:grpSp>
        <p:nvGrpSpPr>
          <p:cNvPr id="96" name="Group 164"/>
          <p:cNvGrpSpPr>
            <a:grpSpLocks/>
          </p:cNvGrpSpPr>
          <p:nvPr/>
        </p:nvGrpSpPr>
        <p:grpSpPr bwMode="auto">
          <a:xfrm>
            <a:off x="3206750" y="4956176"/>
            <a:ext cx="755650" cy="758825"/>
            <a:chOff x="4010025" y="1277941"/>
            <a:chExt cx="755650" cy="758826"/>
          </a:xfrm>
        </p:grpSpPr>
        <p:grpSp>
          <p:nvGrpSpPr>
            <p:cNvPr id="55379" name="Group 39"/>
            <p:cNvGrpSpPr>
              <a:grpSpLocks/>
            </p:cNvGrpSpPr>
            <p:nvPr/>
          </p:nvGrpSpPr>
          <p:grpSpPr bwMode="auto">
            <a:xfrm>
              <a:off x="4032250" y="1277941"/>
              <a:ext cx="723900" cy="758826"/>
              <a:chOff x="3247" y="1673"/>
              <a:chExt cx="606" cy="636"/>
            </a:xfrm>
          </p:grpSpPr>
          <p:pic>
            <p:nvPicPr>
              <p:cNvPr id="55381"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82"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386" name="Group 150"/>
              <p:cNvGrpSpPr>
                <a:grpSpLocks/>
              </p:cNvGrpSpPr>
              <p:nvPr/>
            </p:nvGrpSpPr>
            <p:grpSpPr bwMode="auto">
              <a:xfrm rot="-1045052" flipH="1" flipV="1">
                <a:off x="3268" y="2086"/>
                <a:ext cx="465" cy="120"/>
                <a:chOff x="2532" y="1080"/>
                <a:chExt cx="879" cy="240"/>
              </a:xfrm>
            </p:grpSpPr>
            <p:grpSp>
              <p:nvGrpSpPr>
                <p:cNvPr id="55388" name="Group 44"/>
                <p:cNvGrpSpPr>
                  <a:grpSpLocks/>
                </p:cNvGrpSpPr>
                <p:nvPr/>
              </p:nvGrpSpPr>
              <p:grpSpPr bwMode="auto">
                <a:xfrm>
                  <a:off x="2532" y="1080"/>
                  <a:ext cx="741" cy="183"/>
                  <a:chOff x="1571" y="2593"/>
                  <a:chExt cx="1117" cy="274"/>
                </a:xfrm>
              </p:grpSpPr>
              <p:sp>
                <p:nvSpPr>
                  <p:cNvPr id="110" name="AutoShape 45"/>
                  <p:cNvSpPr>
                    <a:spLocks noChangeArrowheads="1"/>
                  </p:cNvSpPr>
                  <p:nvPr/>
                </p:nvSpPr>
                <p:spPr bwMode="gray">
                  <a:xfrm rot="5263130">
                    <a:off x="1870" y="2292"/>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11" name="AutoShape 46"/>
                  <p:cNvSpPr>
                    <a:spLocks noChangeArrowheads="1"/>
                  </p:cNvSpPr>
                  <p:nvPr/>
                </p:nvSpPr>
                <p:spPr bwMode="gray">
                  <a:xfrm rot="6078281">
                    <a:off x="2003" y="2296"/>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12"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13" name="AutoShape 48"/>
                  <p:cNvSpPr>
                    <a:spLocks noChangeArrowheads="1"/>
                  </p:cNvSpPr>
                  <p:nvPr/>
                </p:nvSpPr>
                <p:spPr bwMode="gray">
                  <a:xfrm rot="6906312">
                    <a:off x="2171" y="2350"/>
                    <a:ext cx="21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389" name="Group 49"/>
                <p:cNvGrpSpPr>
                  <a:grpSpLocks/>
                </p:cNvGrpSpPr>
                <p:nvPr/>
              </p:nvGrpSpPr>
              <p:grpSpPr bwMode="auto">
                <a:xfrm rot="1353540">
                  <a:off x="2670" y="1135"/>
                  <a:ext cx="741" cy="185"/>
                  <a:chOff x="1577" y="2581"/>
                  <a:chExt cx="1118" cy="277"/>
                </a:xfrm>
              </p:grpSpPr>
              <p:sp>
                <p:nvSpPr>
                  <p:cNvPr id="106" name="AutoShape 50"/>
                  <p:cNvSpPr>
                    <a:spLocks noChangeArrowheads="1"/>
                  </p:cNvSpPr>
                  <p:nvPr/>
                </p:nvSpPr>
                <p:spPr bwMode="gray">
                  <a:xfrm rot="5263130">
                    <a:off x="1878" y="228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07" name="AutoShape 51"/>
                  <p:cNvSpPr>
                    <a:spLocks noChangeArrowheads="1"/>
                  </p:cNvSpPr>
                  <p:nvPr/>
                </p:nvSpPr>
                <p:spPr bwMode="gray">
                  <a:xfrm rot="6078281">
                    <a:off x="2013" y="2290"/>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08" name="AutoShape 52"/>
                  <p:cNvSpPr>
                    <a:spLocks noChangeArrowheads="1"/>
                  </p:cNvSpPr>
                  <p:nvPr/>
                </p:nvSpPr>
                <p:spPr bwMode="gray">
                  <a:xfrm rot="6373927">
                    <a:off x="2095" y="2315"/>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09" name="AutoShape 53"/>
                  <p:cNvSpPr>
                    <a:spLocks noChangeArrowheads="1"/>
                  </p:cNvSpPr>
                  <p:nvPr/>
                </p:nvSpPr>
                <p:spPr bwMode="gray">
                  <a:xfrm rot="6906312">
                    <a:off x="2181" y="2342"/>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103"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98"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F(1)</a:t>
              </a:r>
            </a:p>
          </p:txBody>
        </p:sp>
      </p:grpSp>
      <p:grpSp>
        <p:nvGrpSpPr>
          <p:cNvPr id="114" name="Group 182"/>
          <p:cNvGrpSpPr>
            <a:grpSpLocks/>
          </p:cNvGrpSpPr>
          <p:nvPr/>
        </p:nvGrpSpPr>
        <p:grpSpPr bwMode="auto">
          <a:xfrm>
            <a:off x="4425950" y="4956176"/>
            <a:ext cx="755650" cy="758825"/>
            <a:chOff x="4010025" y="1277941"/>
            <a:chExt cx="755650" cy="758826"/>
          </a:xfrm>
        </p:grpSpPr>
        <p:grpSp>
          <p:nvGrpSpPr>
            <p:cNvPr id="55360" name="Group 39"/>
            <p:cNvGrpSpPr>
              <a:grpSpLocks/>
            </p:cNvGrpSpPr>
            <p:nvPr/>
          </p:nvGrpSpPr>
          <p:grpSpPr bwMode="auto">
            <a:xfrm>
              <a:off x="4032250" y="1277941"/>
              <a:ext cx="723900" cy="758826"/>
              <a:chOff x="3247" y="1673"/>
              <a:chExt cx="606" cy="636"/>
            </a:xfrm>
          </p:grpSpPr>
          <p:pic>
            <p:nvPicPr>
              <p:cNvPr id="55362"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3"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367" name="Group 150"/>
              <p:cNvGrpSpPr>
                <a:grpSpLocks/>
              </p:cNvGrpSpPr>
              <p:nvPr/>
            </p:nvGrpSpPr>
            <p:grpSpPr bwMode="auto">
              <a:xfrm rot="-1045052" flipH="1" flipV="1">
                <a:off x="3268" y="2081"/>
                <a:ext cx="464" cy="122"/>
                <a:chOff x="2532" y="1080"/>
                <a:chExt cx="877" cy="242"/>
              </a:xfrm>
            </p:grpSpPr>
            <p:grpSp>
              <p:nvGrpSpPr>
                <p:cNvPr id="55369" name="Group 44"/>
                <p:cNvGrpSpPr>
                  <a:grpSpLocks/>
                </p:cNvGrpSpPr>
                <p:nvPr/>
              </p:nvGrpSpPr>
              <p:grpSpPr bwMode="auto">
                <a:xfrm>
                  <a:off x="2532" y="1080"/>
                  <a:ext cx="741" cy="183"/>
                  <a:chOff x="1571" y="2593"/>
                  <a:chExt cx="1117" cy="274"/>
                </a:xfrm>
              </p:grpSpPr>
              <p:sp>
                <p:nvSpPr>
                  <p:cNvPr id="128" name="AutoShape 45"/>
                  <p:cNvSpPr>
                    <a:spLocks noChangeArrowheads="1"/>
                  </p:cNvSpPr>
                  <p:nvPr/>
                </p:nvSpPr>
                <p:spPr bwMode="gray">
                  <a:xfrm rot="5263130">
                    <a:off x="1872" y="2295"/>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29" name="AutoShape 46"/>
                  <p:cNvSpPr>
                    <a:spLocks noChangeArrowheads="1"/>
                  </p:cNvSpPr>
                  <p:nvPr/>
                </p:nvSpPr>
                <p:spPr bwMode="gray">
                  <a:xfrm rot="6078281">
                    <a:off x="2004" y="2299"/>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30" name="AutoShape 47"/>
                  <p:cNvSpPr>
                    <a:spLocks noChangeArrowheads="1"/>
                  </p:cNvSpPr>
                  <p:nvPr/>
                </p:nvSpPr>
                <p:spPr bwMode="gray">
                  <a:xfrm rot="6373927">
                    <a:off x="2078" y="2326"/>
                    <a:ext cx="221"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31" name="AutoShape 48"/>
                  <p:cNvSpPr>
                    <a:spLocks noChangeArrowheads="1"/>
                  </p:cNvSpPr>
                  <p:nvPr/>
                </p:nvSpPr>
                <p:spPr bwMode="gray">
                  <a:xfrm rot="6906312">
                    <a:off x="2172" y="2352"/>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370" name="Group 49"/>
                <p:cNvGrpSpPr>
                  <a:grpSpLocks/>
                </p:cNvGrpSpPr>
                <p:nvPr/>
              </p:nvGrpSpPr>
              <p:grpSpPr bwMode="auto">
                <a:xfrm rot="1353540">
                  <a:off x="2668" y="1137"/>
                  <a:ext cx="741" cy="185"/>
                  <a:chOff x="1577" y="2581"/>
                  <a:chExt cx="1118" cy="277"/>
                </a:xfrm>
              </p:grpSpPr>
              <p:sp>
                <p:nvSpPr>
                  <p:cNvPr id="124" name="AutoShape 50"/>
                  <p:cNvSpPr>
                    <a:spLocks noChangeArrowheads="1"/>
                  </p:cNvSpPr>
                  <p:nvPr/>
                </p:nvSpPr>
                <p:spPr bwMode="gray">
                  <a:xfrm rot="5263130">
                    <a:off x="1878" y="2287"/>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25" name="AutoShape 51"/>
                  <p:cNvSpPr>
                    <a:spLocks noChangeArrowheads="1"/>
                  </p:cNvSpPr>
                  <p:nvPr/>
                </p:nvSpPr>
                <p:spPr bwMode="gray">
                  <a:xfrm rot="6078281">
                    <a:off x="2013" y="2288"/>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26" name="AutoShape 52"/>
                  <p:cNvSpPr>
                    <a:spLocks noChangeArrowheads="1"/>
                  </p:cNvSpPr>
                  <p:nvPr/>
                </p:nvSpPr>
                <p:spPr bwMode="gray">
                  <a:xfrm rot="6373927">
                    <a:off x="2095" y="2313"/>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127" name="AutoShape 53"/>
                  <p:cNvSpPr>
                    <a:spLocks noChangeArrowheads="1"/>
                  </p:cNvSpPr>
                  <p:nvPr/>
                </p:nvSpPr>
                <p:spPr bwMode="gray">
                  <a:xfrm rot="6906312">
                    <a:off x="2181" y="2340"/>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121"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116"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F(0)</a:t>
              </a:r>
            </a:p>
          </p:txBody>
        </p:sp>
      </p:grpSp>
      <p:cxnSp>
        <p:nvCxnSpPr>
          <p:cNvPr id="132" name="Straight Arrow Connector 131"/>
          <p:cNvCxnSpPr>
            <a:stCxn id="11" idx="5"/>
            <a:endCxn id="83" idx="1"/>
          </p:cNvCxnSpPr>
          <p:nvPr/>
        </p:nvCxnSpPr>
        <p:spPr>
          <a:xfrm rot="16200000" flipH="1">
            <a:off x="6380957" y="2397920"/>
            <a:ext cx="498475" cy="7096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rot="5400000">
            <a:off x="3531394" y="4544219"/>
            <a:ext cx="468312"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rot="16200000" flipH="1">
            <a:off x="4343400" y="4572000"/>
            <a:ext cx="457200" cy="304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rot="5400000">
            <a:off x="4174332" y="3513932"/>
            <a:ext cx="388937"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47" idx="5"/>
            <a:endCxn id="65" idx="0"/>
          </p:cNvCxnSpPr>
          <p:nvPr/>
        </p:nvCxnSpPr>
        <p:spPr>
          <a:xfrm rot="16200000" flipH="1">
            <a:off x="5040313" y="3513138"/>
            <a:ext cx="392112" cy="3603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endCxn id="47" idx="7"/>
          </p:cNvCxnSpPr>
          <p:nvPr/>
        </p:nvCxnSpPr>
        <p:spPr>
          <a:xfrm rot="5400000">
            <a:off x="5161757" y="2397920"/>
            <a:ext cx="498475" cy="7096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nvGrpSpPr>
          <p:cNvPr id="272" name="Group 164"/>
          <p:cNvGrpSpPr>
            <a:grpSpLocks/>
          </p:cNvGrpSpPr>
          <p:nvPr/>
        </p:nvGrpSpPr>
        <p:grpSpPr bwMode="auto">
          <a:xfrm>
            <a:off x="6254750" y="3965576"/>
            <a:ext cx="755650" cy="758825"/>
            <a:chOff x="4010025" y="1277941"/>
            <a:chExt cx="755650" cy="758826"/>
          </a:xfrm>
        </p:grpSpPr>
        <p:grpSp>
          <p:nvGrpSpPr>
            <p:cNvPr id="55341" name="Group 39"/>
            <p:cNvGrpSpPr>
              <a:grpSpLocks/>
            </p:cNvGrpSpPr>
            <p:nvPr/>
          </p:nvGrpSpPr>
          <p:grpSpPr bwMode="auto">
            <a:xfrm>
              <a:off x="4032250" y="1277941"/>
              <a:ext cx="723900" cy="758826"/>
              <a:chOff x="3247" y="1673"/>
              <a:chExt cx="606" cy="636"/>
            </a:xfrm>
          </p:grpSpPr>
          <p:pic>
            <p:nvPicPr>
              <p:cNvPr id="55343"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4"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348" name="Group 150"/>
              <p:cNvGrpSpPr>
                <a:grpSpLocks/>
              </p:cNvGrpSpPr>
              <p:nvPr/>
            </p:nvGrpSpPr>
            <p:grpSpPr bwMode="auto">
              <a:xfrm rot="-1045052" flipH="1" flipV="1">
                <a:off x="3268" y="2081"/>
                <a:ext cx="464" cy="122"/>
                <a:chOff x="2532" y="1080"/>
                <a:chExt cx="877" cy="242"/>
              </a:xfrm>
            </p:grpSpPr>
            <p:grpSp>
              <p:nvGrpSpPr>
                <p:cNvPr id="55350" name="Group 44"/>
                <p:cNvGrpSpPr>
                  <a:grpSpLocks/>
                </p:cNvGrpSpPr>
                <p:nvPr/>
              </p:nvGrpSpPr>
              <p:grpSpPr bwMode="auto">
                <a:xfrm>
                  <a:off x="2532" y="1080"/>
                  <a:ext cx="741" cy="183"/>
                  <a:chOff x="1571" y="2593"/>
                  <a:chExt cx="1117" cy="274"/>
                </a:xfrm>
              </p:grpSpPr>
              <p:sp>
                <p:nvSpPr>
                  <p:cNvPr id="286" name="AutoShape 45"/>
                  <p:cNvSpPr>
                    <a:spLocks noChangeArrowheads="1"/>
                  </p:cNvSpPr>
                  <p:nvPr/>
                </p:nvSpPr>
                <p:spPr bwMode="gray">
                  <a:xfrm rot="5263130">
                    <a:off x="1872" y="2295"/>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7" name="AutoShape 46"/>
                  <p:cNvSpPr>
                    <a:spLocks noChangeArrowheads="1"/>
                  </p:cNvSpPr>
                  <p:nvPr/>
                </p:nvSpPr>
                <p:spPr bwMode="gray">
                  <a:xfrm rot="6078281">
                    <a:off x="2004" y="2299"/>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8" name="AutoShape 47"/>
                  <p:cNvSpPr>
                    <a:spLocks noChangeArrowheads="1"/>
                  </p:cNvSpPr>
                  <p:nvPr/>
                </p:nvSpPr>
                <p:spPr bwMode="gray">
                  <a:xfrm rot="6373927">
                    <a:off x="2078" y="2326"/>
                    <a:ext cx="221"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9" name="AutoShape 48"/>
                  <p:cNvSpPr>
                    <a:spLocks noChangeArrowheads="1"/>
                  </p:cNvSpPr>
                  <p:nvPr/>
                </p:nvSpPr>
                <p:spPr bwMode="gray">
                  <a:xfrm rot="6906312">
                    <a:off x="2172" y="2352"/>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351" name="Group 49"/>
                <p:cNvGrpSpPr>
                  <a:grpSpLocks/>
                </p:cNvGrpSpPr>
                <p:nvPr/>
              </p:nvGrpSpPr>
              <p:grpSpPr bwMode="auto">
                <a:xfrm rot="1353540">
                  <a:off x="2668" y="1137"/>
                  <a:ext cx="741" cy="185"/>
                  <a:chOff x="1577" y="2581"/>
                  <a:chExt cx="1118" cy="277"/>
                </a:xfrm>
              </p:grpSpPr>
              <p:sp>
                <p:nvSpPr>
                  <p:cNvPr id="282" name="AutoShape 50"/>
                  <p:cNvSpPr>
                    <a:spLocks noChangeArrowheads="1"/>
                  </p:cNvSpPr>
                  <p:nvPr/>
                </p:nvSpPr>
                <p:spPr bwMode="gray">
                  <a:xfrm rot="5263130">
                    <a:off x="1878" y="2287"/>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3" name="AutoShape 51"/>
                  <p:cNvSpPr>
                    <a:spLocks noChangeArrowheads="1"/>
                  </p:cNvSpPr>
                  <p:nvPr/>
                </p:nvSpPr>
                <p:spPr bwMode="gray">
                  <a:xfrm rot="6078281">
                    <a:off x="2013" y="2288"/>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4" name="AutoShape 52"/>
                  <p:cNvSpPr>
                    <a:spLocks noChangeArrowheads="1"/>
                  </p:cNvSpPr>
                  <p:nvPr/>
                </p:nvSpPr>
                <p:spPr bwMode="gray">
                  <a:xfrm rot="6373927">
                    <a:off x="2095" y="2313"/>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285" name="AutoShape 53"/>
                  <p:cNvSpPr>
                    <a:spLocks noChangeArrowheads="1"/>
                  </p:cNvSpPr>
                  <p:nvPr/>
                </p:nvSpPr>
                <p:spPr bwMode="gray">
                  <a:xfrm rot="6906312">
                    <a:off x="2181" y="2340"/>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279"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274"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F(1)</a:t>
              </a:r>
            </a:p>
          </p:txBody>
        </p:sp>
      </p:grpSp>
      <p:grpSp>
        <p:nvGrpSpPr>
          <p:cNvPr id="290" name="Group 182"/>
          <p:cNvGrpSpPr>
            <a:grpSpLocks/>
          </p:cNvGrpSpPr>
          <p:nvPr/>
        </p:nvGrpSpPr>
        <p:grpSpPr bwMode="auto">
          <a:xfrm>
            <a:off x="7473950" y="3965576"/>
            <a:ext cx="755650" cy="758825"/>
            <a:chOff x="4010025" y="1277941"/>
            <a:chExt cx="755650" cy="758826"/>
          </a:xfrm>
        </p:grpSpPr>
        <p:grpSp>
          <p:nvGrpSpPr>
            <p:cNvPr id="55322" name="Group 39"/>
            <p:cNvGrpSpPr>
              <a:grpSpLocks/>
            </p:cNvGrpSpPr>
            <p:nvPr/>
          </p:nvGrpSpPr>
          <p:grpSpPr bwMode="auto">
            <a:xfrm>
              <a:off x="4032250" y="1277941"/>
              <a:ext cx="723900" cy="758826"/>
              <a:chOff x="3247" y="1673"/>
              <a:chExt cx="606" cy="636"/>
            </a:xfrm>
          </p:grpSpPr>
          <p:pic>
            <p:nvPicPr>
              <p:cNvPr id="55324" name="Picture 40" descr="light_shadow"/>
              <p:cNvPicPr>
                <a:picLocks noChangeAspect="1" noChangeArrowheads="1"/>
              </p:cNvPicPr>
              <p:nvPr/>
            </p:nvPicPr>
            <p:blipFill>
              <a:blip r:embed="rId3"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25" name="Picture 4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nvGrpSpPr>
              <p:cNvPr id="55329" name="Group 150"/>
              <p:cNvGrpSpPr>
                <a:grpSpLocks/>
              </p:cNvGrpSpPr>
              <p:nvPr/>
            </p:nvGrpSpPr>
            <p:grpSpPr bwMode="auto">
              <a:xfrm rot="-1045052" flipH="1" flipV="1">
                <a:off x="3267" y="2080"/>
                <a:ext cx="463" cy="123"/>
                <a:chOff x="2532" y="1080"/>
                <a:chExt cx="875" cy="244"/>
              </a:xfrm>
            </p:grpSpPr>
            <p:grpSp>
              <p:nvGrpSpPr>
                <p:cNvPr id="55331" name="Group 44"/>
                <p:cNvGrpSpPr>
                  <a:grpSpLocks/>
                </p:cNvGrpSpPr>
                <p:nvPr/>
              </p:nvGrpSpPr>
              <p:grpSpPr bwMode="auto">
                <a:xfrm>
                  <a:off x="2532" y="1080"/>
                  <a:ext cx="741" cy="183"/>
                  <a:chOff x="1571" y="2593"/>
                  <a:chExt cx="1117" cy="274"/>
                </a:xfrm>
              </p:grpSpPr>
              <p:sp>
                <p:nvSpPr>
                  <p:cNvPr id="304" name="AutoShape 45"/>
                  <p:cNvSpPr>
                    <a:spLocks noChangeArrowheads="1"/>
                  </p:cNvSpPr>
                  <p:nvPr/>
                </p:nvSpPr>
                <p:spPr bwMode="gray">
                  <a:xfrm rot="5263130">
                    <a:off x="1874" y="2296"/>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5" name="AutoShape 46"/>
                  <p:cNvSpPr>
                    <a:spLocks noChangeArrowheads="1"/>
                  </p:cNvSpPr>
                  <p:nvPr/>
                </p:nvSpPr>
                <p:spPr bwMode="gray">
                  <a:xfrm rot="6078281">
                    <a:off x="2006" y="2300"/>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6" name="AutoShape 47"/>
                  <p:cNvSpPr>
                    <a:spLocks noChangeArrowheads="1"/>
                  </p:cNvSpPr>
                  <p:nvPr/>
                </p:nvSpPr>
                <p:spPr bwMode="gray">
                  <a:xfrm rot="6373927">
                    <a:off x="2080" y="2327"/>
                    <a:ext cx="221"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7" name="AutoShape 48"/>
                  <p:cNvSpPr>
                    <a:spLocks noChangeArrowheads="1"/>
                  </p:cNvSpPr>
                  <p:nvPr/>
                </p:nvSpPr>
                <p:spPr bwMode="gray">
                  <a:xfrm rot="6906312">
                    <a:off x="2174" y="2353"/>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nvGrpSpPr>
                <p:cNvPr id="55332" name="Group 49"/>
                <p:cNvGrpSpPr>
                  <a:grpSpLocks/>
                </p:cNvGrpSpPr>
                <p:nvPr/>
              </p:nvGrpSpPr>
              <p:grpSpPr bwMode="auto">
                <a:xfrm rot="1353540">
                  <a:off x="2666" y="1139"/>
                  <a:ext cx="741" cy="185"/>
                  <a:chOff x="1577" y="2581"/>
                  <a:chExt cx="1118" cy="277"/>
                </a:xfrm>
              </p:grpSpPr>
              <p:sp>
                <p:nvSpPr>
                  <p:cNvPr id="300" name="AutoShape 50"/>
                  <p:cNvSpPr>
                    <a:spLocks noChangeArrowheads="1"/>
                  </p:cNvSpPr>
                  <p:nvPr/>
                </p:nvSpPr>
                <p:spPr bwMode="gray">
                  <a:xfrm rot="5263130">
                    <a:off x="1879" y="2288"/>
                    <a:ext cx="225"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1" name="AutoShape 51"/>
                  <p:cNvSpPr>
                    <a:spLocks noChangeArrowheads="1"/>
                  </p:cNvSpPr>
                  <p:nvPr/>
                </p:nvSpPr>
                <p:spPr bwMode="gray">
                  <a:xfrm rot="6078281">
                    <a:off x="2014" y="2289"/>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2" name="AutoShape 52"/>
                  <p:cNvSpPr>
                    <a:spLocks noChangeArrowheads="1"/>
                  </p:cNvSpPr>
                  <p:nvPr/>
                </p:nvSpPr>
                <p:spPr bwMode="gray">
                  <a:xfrm rot="6373927">
                    <a:off x="2095" y="2313"/>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sp>
                <p:nvSpPr>
                  <p:cNvPr id="303" name="AutoShape 53"/>
                  <p:cNvSpPr>
                    <a:spLocks noChangeArrowheads="1"/>
                  </p:cNvSpPr>
                  <p:nvPr/>
                </p:nvSpPr>
                <p:spPr bwMode="gray">
                  <a:xfrm rot="6906312">
                    <a:off x="2182" y="2341"/>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vi-VN" sz="2000" b="1" kern="0" noProof="1">
                      <a:latin typeface="Calibri" panose="020F0502020204030204" pitchFamily="34" charset="0"/>
                      <a:cs typeface="Calibri" panose="020F0502020204030204" pitchFamily="34" charset="0"/>
                    </a:endParaRPr>
                  </a:p>
                </p:txBody>
              </p:sp>
            </p:grpSp>
          </p:grpSp>
          <p:sp>
            <p:nvSpPr>
              <p:cNvPr id="297"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vi-VN" sz="2000" b="1" kern="0" noProof="1">
                  <a:latin typeface="Calibri" panose="020F0502020204030204" pitchFamily="34" charset="0"/>
                  <a:cs typeface="Calibri" panose="020F0502020204030204" pitchFamily="34" charset="0"/>
                </a:endParaRPr>
              </a:p>
            </p:txBody>
          </p:sp>
        </p:grpSp>
        <p:sp>
          <p:nvSpPr>
            <p:cNvPr id="292" name="Text Box 55"/>
            <p:cNvSpPr txBox="1">
              <a:spLocks noChangeArrowheads="1"/>
            </p:cNvSpPr>
            <p:nvPr/>
          </p:nvSpPr>
          <p:spPr bwMode="gray">
            <a:xfrm>
              <a:off x="4010025" y="1406529"/>
              <a:ext cx="755650" cy="461665"/>
            </a:xfrm>
            <a:prstGeom prst="rect">
              <a:avLst/>
            </a:prstGeom>
            <a:noFill/>
            <a:ln w="9525" algn="ctr">
              <a:noFill/>
              <a:miter lim="800000"/>
              <a:headEnd/>
              <a:tailEnd/>
            </a:ln>
            <a:effectLst/>
          </p:spPr>
          <p:txBody>
            <a:bodyPr>
              <a:spAutoFit/>
            </a:bodyPr>
            <a:lstStyle/>
            <a:p>
              <a:pPr algn="ctr">
                <a:spcBef>
                  <a:spcPct val="50000"/>
                </a:spcBef>
                <a:defRPr/>
              </a:pPr>
              <a:r>
                <a:rPr lang="vi-VN" sz="2400" b="1" kern="0" noProof="1">
                  <a:latin typeface="Calibri" panose="020F0502020204030204" pitchFamily="34" charset="0"/>
                  <a:cs typeface="Calibri" panose="020F0502020204030204" pitchFamily="34" charset="0"/>
                </a:rPr>
                <a:t>F(0)</a:t>
              </a:r>
            </a:p>
          </p:txBody>
        </p:sp>
      </p:grpSp>
      <p:cxnSp>
        <p:nvCxnSpPr>
          <p:cNvPr id="308" name="Straight Arrow Connector 307"/>
          <p:cNvCxnSpPr/>
          <p:nvPr/>
        </p:nvCxnSpPr>
        <p:spPr>
          <a:xfrm rot="5400000">
            <a:off x="6579394" y="3553619"/>
            <a:ext cx="468312"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p:nvPr/>
        </p:nvCxnSpPr>
        <p:spPr>
          <a:xfrm rot="16200000" flipH="1">
            <a:off x="7411244" y="3561557"/>
            <a:ext cx="468313"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7" name="AutoShape 6"/>
          <p:cNvSpPr>
            <a:spLocks noChangeArrowheads="1"/>
          </p:cNvSpPr>
          <p:nvPr/>
        </p:nvSpPr>
        <p:spPr bwMode="gray">
          <a:xfrm>
            <a:off x="3124200" y="3810000"/>
            <a:ext cx="2133600" cy="1981200"/>
          </a:xfrm>
          <a:prstGeom prst="roundRect">
            <a:avLst>
              <a:gd name="adj" fmla="val 16667"/>
            </a:avLst>
          </a:prstGeom>
          <a:noFill/>
          <a:ln>
            <a:solidFill>
              <a:schemeClr val="tx1">
                <a:lumMod val="60000"/>
                <a:lumOff val="4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endParaRPr lang="vi-VN" sz="2800" b="1" noProof="1">
              <a:solidFill>
                <a:schemeClr val="tx1"/>
              </a:solidFill>
              <a:latin typeface="Calibri" panose="020F0502020204030204" pitchFamily="34" charset="0"/>
              <a:cs typeface="Calibri" panose="020F0502020204030204" pitchFamily="34" charset="0"/>
            </a:endParaRPr>
          </a:p>
        </p:txBody>
      </p:sp>
      <p:sp>
        <p:nvSpPr>
          <p:cNvPr id="439" name="AutoShape 6"/>
          <p:cNvSpPr>
            <a:spLocks noChangeArrowheads="1"/>
          </p:cNvSpPr>
          <p:nvPr/>
        </p:nvSpPr>
        <p:spPr bwMode="gray">
          <a:xfrm>
            <a:off x="6172200" y="2819400"/>
            <a:ext cx="2133600" cy="1981200"/>
          </a:xfrm>
          <a:prstGeom prst="roundRect">
            <a:avLst>
              <a:gd name="adj" fmla="val 16667"/>
            </a:avLst>
          </a:prstGeom>
          <a:noFill/>
          <a:ln>
            <a:solidFill>
              <a:schemeClr val="tx1">
                <a:lumMod val="60000"/>
                <a:lumOff val="4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endParaRPr lang="vi-VN" sz="2800" b="1" noProof="1">
              <a:solidFill>
                <a:schemeClr val="tx1"/>
              </a:solidFill>
              <a:latin typeface="Calibri" panose="020F0502020204030204" pitchFamily="34" charset="0"/>
              <a:cs typeface="Calibri" panose="020F0502020204030204" pitchFamily="34" charset="0"/>
            </a:endParaRPr>
          </a:p>
        </p:txBody>
      </p:sp>
      <p:sp>
        <p:nvSpPr>
          <p:cNvPr id="441" name="Right Arrow 440"/>
          <p:cNvSpPr/>
          <p:nvPr/>
        </p:nvSpPr>
        <p:spPr bwMode="auto">
          <a:xfrm rot="16200000">
            <a:off x="6819900" y="4457700"/>
            <a:ext cx="838200" cy="9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r">
              <a:defRPr/>
            </a:pPr>
            <a:endParaRPr lang="vi-VN" sz="4000" b="1" noProof="1">
              <a:solidFill>
                <a:schemeClr val="tx1"/>
              </a:solidFill>
              <a:latin typeface="Calibri" panose="020F0502020204030204" pitchFamily="34" charset="0"/>
              <a:cs typeface="Calibri" panose="020F0502020204030204" pitchFamily="34" charset="0"/>
            </a:endParaRPr>
          </a:p>
        </p:txBody>
      </p:sp>
      <p:sp>
        <p:nvSpPr>
          <p:cNvPr id="442" name="Right Arrow 441"/>
          <p:cNvSpPr/>
          <p:nvPr/>
        </p:nvSpPr>
        <p:spPr bwMode="auto">
          <a:xfrm rot="10800000">
            <a:off x="5105400" y="5105400"/>
            <a:ext cx="838200" cy="91440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lgn="r">
              <a:defRPr/>
            </a:pPr>
            <a:endParaRPr lang="vi-VN" sz="4000" b="1" noProof="1">
              <a:solidFill>
                <a:schemeClr val="tx1"/>
              </a:solidFill>
              <a:latin typeface="Calibri" panose="020F0502020204030204" pitchFamily="34" charset="0"/>
              <a:cs typeface="Calibri" panose="020F0502020204030204" pitchFamily="34" charset="0"/>
            </a:endParaRPr>
          </a:p>
        </p:txBody>
      </p:sp>
      <p:sp>
        <p:nvSpPr>
          <p:cNvPr id="440" name="AutoShape 6"/>
          <p:cNvSpPr>
            <a:spLocks noChangeArrowheads="1"/>
          </p:cNvSpPr>
          <p:nvPr/>
        </p:nvSpPr>
        <p:spPr bwMode="gray">
          <a:xfrm>
            <a:off x="5943600" y="5334000"/>
            <a:ext cx="15240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vi-VN" sz="2000" b="1" noProof="1">
                <a:solidFill>
                  <a:schemeClr val="tx1"/>
                </a:solidFill>
                <a:latin typeface="Calibri" panose="020F0502020204030204" pitchFamily="34" charset="0"/>
                <a:cs typeface="Calibri" panose="020F0502020204030204" pitchFamily="34" charset="0"/>
              </a:rPr>
              <a:t>Lặp lại</a:t>
            </a:r>
          </a:p>
        </p:txBody>
      </p:sp>
      <p:sp>
        <p:nvSpPr>
          <p:cNvPr id="2" name="Chỗ dành sẵn cho Ngày tháng 1">
            <a:extLst>
              <a:ext uri="{FF2B5EF4-FFF2-40B4-BE49-F238E27FC236}">
                <a16:creationId xmlns:a16="http://schemas.microsoft.com/office/drawing/2014/main" id="{A244F95D-2976-4A15-9BED-9EC62C658AB1}"/>
              </a:ext>
            </a:extLst>
          </p:cNvPr>
          <p:cNvSpPr>
            <a:spLocks noGrp="1"/>
          </p:cNvSpPr>
          <p:nvPr>
            <p:ph type="dt" sz="half" idx="10"/>
          </p:nvPr>
        </p:nvSpPr>
        <p:spPr/>
        <p:txBody>
          <a:bodyPr/>
          <a:lstStyle/>
          <a:p>
            <a:fld id="{BBDA91B7-910E-445D-A61B-E91818E27A7E}"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FCFC81B2-25EC-48FD-93D7-F6BAD8B5AFF4}"/>
              </a:ext>
            </a:extLst>
          </p:cNvPr>
          <p:cNvSpPr>
            <a:spLocks noGrp="1"/>
          </p:cNvSpPr>
          <p:nvPr>
            <p:ph type="sldNum" sz="quarter" idx="12"/>
          </p:nvPr>
        </p:nvSpPr>
        <p:spPr/>
        <p:txBody>
          <a:bodyPr/>
          <a:lstStyle/>
          <a:p>
            <a:fld id="{796B6B1B-CD97-412B-A8B6-A4AEE95B13DD}" type="slidenum">
              <a:rPr lang="vi-VN" noProof="1" dirty="0" smtClean="0"/>
              <a:t>144</a:t>
            </a:fld>
            <a:endParaRPr lang="vi-VN" noProof="1"/>
          </a:p>
        </p:txBody>
      </p:sp>
    </p:spTree>
    <p:extLst>
      <p:ext uri="{BB962C8B-B14F-4D97-AF65-F5344CB8AC3E}">
        <p14:creationId xmlns:p14="http://schemas.microsoft.com/office/powerpoint/2010/main" val="40923780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nodeType="afterGroup">
                            <p:stCondLst>
                              <p:cond delay="500"/>
                            </p:stCondLst>
                            <p:childTnLst>
                              <p:par>
                                <p:cTn id="11" presetID="22" presetClass="entr" presetSubtype="1" fill="hold" nodeType="after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wipe(up)">
                                      <p:cBhvr>
                                        <p:cTn id="13" dur="500"/>
                                        <p:tgtEl>
                                          <p:spTgt spid="137"/>
                                        </p:tgtEl>
                                      </p:cBhvr>
                                    </p:animEffect>
                                  </p:childTnLst>
                                </p:cTn>
                              </p:par>
                              <p:par>
                                <p:cTn id="14" presetID="22" presetClass="entr" presetSubtype="1" fill="hold"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wipe(up)">
                                      <p:cBhvr>
                                        <p:cTn id="16" dur="500"/>
                                        <p:tgtEl>
                                          <p:spTgt spid="132"/>
                                        </p:tgtEl>
                                      </p:cBhvr>
                                    </p:animEffect>
                                  </p:childTnLst>
                                </p:cTn>
                              </p:par>
                            </p:childTnLst>
                          </p:cTn>
                        </p:par>
                        <p:par>
                          <p:cTn id="17" fill="hold" nodeType="afterGroup">
                            <p:stCondLst>
                              <p:cond delay="1000"/>
                            </p:stCondLst>
                            <p:childTnLst>
                              <p:par>
                                <p:cTn id="18" presetID="53"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p:cTn id="25" dur="500" fill="hold"/>
                                        <p:tgtEl>
                                          <p:spTgt spid="78"/>
                                        </p:tgtEl>
                                        <p:attrNameLst>
                                          <p:attrName>ppt_w</p:attrName>
                                        </p:attrNameLst>
                                      </p:cBhvr>
                                      <p:tavLst>
                                        <p:tav tm="0">
                                          <p:val>
                                            <p:fltVal val="0"/>
                                          </p:val>
                                        </p:tav>
                                        <p:tav tm="100000">
                                          <p:val>
                                            <p:strVal val="#ppt_w"/>
                                          </p:val>
                                        </p:tav>
                                      </p:tavLst>
                                    </p:anim>
                                    <p:anim calcmode="lin" valueType="num">
                                      <p:cBhvr>
                                        <p:cTn id="26" dur="500" fill="hold"/>
                                        <p:tgtEl>
                                          <p:spTgt spid="78"/>
                                        </p:tgtEl>
                                        <p:attrNameLst>
                                          <p:attrName>ppt_h</p:attrName>
                                        </p:attrNameLst>
                                      </p:cBhvr>
                                      <p:tavLst>
                                        <p:tav tm="0">
                                          <p:val>
                                            <p:fltVal val="0"/>
                                          </p:val>
                                        </p:tav>
                                        <p:tav tm="100000">
                                          <p:val>
                                            <p:strVal val="#ppt_h"/>
                                          </p:val>
                                        </p:tav>
                                      </p:tavLst>
                                    </p:anim>
                                    <p:animEffect transition="in" filter="fade">
                                      <p:cBhvr>
                                        <p:cTn id="27" dur="500"/>
                                        <p:tgtEl>
                                          <p:spTgt spid="78"/>
                                        </p:tgtEl>
                                      </p:cBhvr>
                                    </p:animEffect>
                                  </p:childTnLst>
                                </p:cTn>
                              </p:par>
                            </p:childTnLst>
                          </p:cTn>
                        </p:par>
                        <p:par>
                          <p:cTn id="28" fill="hold" nodeType="afterGroup">
                            <p:stCondLst>
                              <p:cond delay="1500"/>
                            </p:stCondLst>
                            <p:childTnLst>
                              <p:par>
                                <p:cTn id="29" presetID="22" presetClass="entr" presetSubtype="1" fill="hold"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wipe(up)">
                                      <p:cBhvr>
                                        <p:cTn id="31" dur="500"/>
                                        <p:tgtEl>
                                          <p:spTgt spid="135"/>
                                        </p:tgtEl>
                                      </p:cBhvr>
                                    </p:animEffect>
                                  </p:childTnLst>
                                </p:cTn>
                              </p:par>
                              <p:par>
                                <p:cTn id="32" presetID="22" presetClass="entr" presetSubtype="1" fill="hold" nodeType="withEffect">
                                  <p:stCondLst>
                                    <p:cond delay="0"/>
                                  </p:stCondLst>
                                  <p:childTnLst>
                                    <p:set>
                                      <p:cBhvr>
                                        <p:cTn id="33" dur="1" fill="hold">
                                          <p:stCondLst>
                                            <p:cond delay="0"/>
                                          </p:stCondLst>
                                        </p:cTn>
                                        <p:tgtEl>
                                          <p:spTgt spid="136"/>
                                        </p:tgtEl>
                                        <p:attrNameLst>
                                          <p:attrName>style.visibility</p:attrName>
                                        </p:attrNameLst>
                                      </p:cBhvr>
                                      <p:to>
                                        <p:strVal val="visible"/>
                                      </p:to>
                                    </p:set>
                                    <p:animEffect transition="in" filter="wipe(up)">
                                      <p:cBhvr>
                                        <p:cTn id="34" dur="500"/>
                                        <p:tgtEl>
                                          <p:spTgt spid="136"/>
                                        </p:tgtEl>
                                      </p:cBhvr>
                                    </p:animEffect>
                                  </p:childTnLst>
                                </p:cTn>
                              </p:par>
                              <p:par>
                                <p:cTn id="35" presetID="22" presetClass="entr" presetSubtype="1" fill="hold" nodeType="withEffect">
                                  <p:stCondLst>
                                    <p:cond delay="0"/>
                                  </p:stCondLst>
                                  <p:childTnLst>
                                    <p:set>
                                      <p:cBhvr>
                                        <p:cTn id="36" dur="1" fill="hold">
                                          <p:stCondLst>
                                            <p:cond delay="0"/>
                                          </p:stCondLst>
                                        </p:cTn>
                                        <p:tgtEl>
                                          <p:spTgt spid="308"/>
                                        </p:tgtEl>
                                        <p:attrNameLst>
                                          <p:attrName>style.visibility</p:attrName>
                                        </p:attrNameLst>
                                      </p:cBhvr>
                                      <p:to>
                                        <p:strVal val="visible"/>
                                      </p:to>
                                    </p:set>
                                    <p:animEffect transition="in" filter="wipe(up)">
                                      <p:cBhvr>
                                        <p:cTn id="37" dur="500"/>
                                        <p:tgtEl>
                                          <p:spTgt spid="308"/>
                                        </p:tgtEl>
                                      </p:cBhvr>
                                    </p:animEffect>
                                  </p:childTnLst>
                                </p:cTn>
                              </p:par>
                              <p:par>
                                <p:cTn id="38" presetID="22" presetClass="entr" presetSubtype="1"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wipe(up)">
                                      <p:cBhvr>
                                        <p:cTn id="40" dur="500"/>
                                        <p:tgtEl>
                                          <p:spTgt spid="309"/>
                                        </p:tgtEl>
                                      </p:cBhvr>
                                    </p:animEffect>
                                  </p:childTnLst>
                                </p:cTn>
                              </p:par>
                            </p:childTnLst>
                          </p:cTn>
                        </p:par>
                        <p:par>
                          <p:cTn id="41" fill="hold" nodeType="afterGroup">
                            <p:stCondLst>
                              <p:cond delay="2000"/>
                            </p:stCondLst>
                            <p:childTnLst>
                              <p:par>
                                <p:cTn id="42" presetID="53"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53"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animEffect transition="in" filter="fade">
                                      <p:cBhvr>
                                        <p:cTn id="51" dur="500"/>
                                        <p:tgtEl>
                                          <p:spTgt spid="60"/>
                                        </p:tgtEl>
                                      </p:cBhvr>
                                    </p:animEffect>
                                  </p:childTnLst>
                                </p:cTn>
                              </p:par>
                              <p:par>
                                <p:cTn id="52" presetID="53" presetClass="entr" presetSubtype="0" fill="hold" nodeType="withEffect">
                                  <p:stCondLst>
                                    <p:cond delay="0"/>
                                  </p:stCondLst>
                                  <p:childTnLst>
                                    <p:set>
                                      <p:cBhvr>
                                        <p:cTn id="53" dur="1" fill="hold">
                                          <p:stCondLst>
                                            <p:cond delay="0"/>
                                          </p:stCondLst>
                                        </p:cTn>
                                        <p:tgtEl>
                                          <p:spTgt spid="272"/>
                                        </p:tgtEl>
                                        <p:attrNameLst>
                                          <p:attrName>style.visibility</p:attrName>
                                        </p:attrNameLst>
                                      </p:cBhvr>
                                      <p:to>
                                        <p:strVal val="visible"/>
                                      </p:to>
                                    </p:set>
                                    <p:anim calcmode="lin" valueType="num">
                                      <p:cBhvr>
                                        <p:cTn id="54" dur="500" fill="hold"/>
                                        <p:tgtEl>
                                          <p:spTgt spid="272"/>
                                        </p:tgtEl>
                                        <p:attrNameLst>
                                          <p:attrName>ppt_w</p:attrName>
                                        </p:attrNameLst>
                                      </p:cBhvr>
                                      <p:tavLst>
                                        <p:tav tm="0">
                                          <p:val>
                                            <p:fltVal val="0"/>
                                          </p:val>
                                        </p:tav>
                                        <p:tav tm="100000">
                                          <p:val>
                                            <p:strVal val="#ppt_w"/>
                                          </p:val>
                                        </p:tav>
                                      </p:tavLst>
                                    </p:anim>
                                    <p:anim calcmode="lin" valueType="num">
                                      <p:cBhvr>
                                        <p:cTn id="55" dur="500" fill="hold"/>
                                        <p:tgtEl>
                                          <p:spTgt spid="272"/>
                                        </p:tgtEl>
                                        <p:attrNameLst>
                                          <p:attrName>ppt_h</p:attrName>
                                        </p:attrNameLst>
                                      </p:cBhvr>
                                      <p:tavLst>
                                        <p:tav tm="0">
                                          <p:val>
                                            <p:fltVal val="0"/>
                                          </p:val>
                                        </p:tav>
                                        <p:tav tm="100000">
                                          <p:val>
                                            <p:strVal val="#ppt_h"/>
                                          </p:val>
                                        </p:tav>
                                      </p:tavLst>
                                    </p:anim>
                                    <p:animEffect transition="in" filter="fade">
                                      <p:cBhvr>
                                        <p:cTn id="56" dur="500"/>
                                        <p:tgtEl>
                                          <p:spTgt spid="272"/>
                                        </p:tgtEl>
                                      </p:cBhvr>
                                    </p:animEffect>
                                  </p:childTnLst>
                                </p:cTn>
                              </p:par>
                              <p:par>
                                <p:cTn id="57" presetID="53" presetClass="entr" presetSubtype="0" fill="hold" nodeType="withEffect">
                                  <p:stCondLst>
                                    <p:cond delay="0"/>
                                  </p:stCondLst>
                                  <p:childTnLst>
                                    <p:set>
                                      <p:cBhvr>
                                        <p:cTn id="58" dur="1" fill="hold">
                                          <p:stCondLst>
                                            <p:cond delay="0"/>
                                          </p:stCondLst>
                                        </p:cTn>
                                        <p:tgtEl>
                                          <p:spTgt spid="290"/>
                                        </p:tgtEl>
                                        <p:attrNameLst>
                                          <p:attrName>style.visibility</p:attrName>
                                        </p:attrNameLst>
                                      </p:cBhvr>
                                      <p:to>
                                        <p:strVal val="visible"/>
                                      </p:to>
                                    </p:set>
                                    <p:anim calcmode="lin" valueType="num">
                                      <p:cBhvr>
                                        <p:cTn id="59" dur="500" fill="hold"/>
                                        <p:tgtEl>
                                          <p:spTgt spid="290"/>
                                        </p:tgtEl>
                                        <p:attrNameLst>
                                          <p:attrName>ppt_w</p:attrName>
                                        </p:attrNameLst>
                                      </p:cBhvr>
                                      <p:tavLst>
                                        <p:tav tm="0">
                                          <p:val>
                                            <p:fltVal val="0"/>
                                          </p:val>
                                        </p:tav>
                                        <p:tav tm="100000">
                                          <p:val>
                                            <p:strVal val="#ppt_w"/>
                                          </p:val>
                                        </p:tav>
                                      </p:tavLst>
                                    </p:anim>
                                    <p:anim calcmode="lin" valueType="num">
                                      <p:cBhvr>
                                        <p:cTn id="60" dur="500" fill="hold"/>
                                        <p:tgtEl>
                                          <p:spTgt spid="290"/>
                                        </p:tgtEl>
                                        <p:attrNameLst>
                                          <p:attrName>ppt_h</p:attrName>
                                        </p:attrNameLst>
                                      </p:cBhvr>
                                      <p:tavLst>
                                        <p:tav tm="0">
                                          <p:val>
                                            <p:fltVal val="0"/>
                                          </p:val>
                                        </p:tav>
                                        <p:tav tm="100000">
                                          <p:val>
                                            <p:strVal val="#ppt_h"/>
                                          </p:val>
                                        </p:tav>
                                      </p:tavLst>
                                    </p:anim>
                                    <p:animEffect transition="in" filter="fade">
                                      <p:cBhvr>
                                        <p:cTn id="61" dur="500"/>
                                        <p:tgtEl>
                                          <p:spTgt spid="290"/>
                                        </p:tgtEl>
                                      </p:cBhvr>
                                    </p:animEffect>
                                  </p:childTnLst>
                                </p:cTn>
                              </p:par>
                            </p:childTnLst>
                          </p:cTn>
                        </p:par>
                        <p:par>
                          <p:cTn id="62" fill="hold" nodeType="afterGroup">
                            <p:stCondLst>
                              <p:cond delay="2500"/>
                            </p:stCondLst>
                            <p:childTnLst>
                              <p:par>
                                <p:cTn id="63" presetID="22" presetClass="entr" presetSubtype="1" fill="hold" nodeType="after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up)">
                                      <p:cBhvr>
                                        <p:cTn id="65" dur="500"/>
                                        <p:tgtEl>
                                          <p:spTgt spid="133"/>
                                        </p:tgtEl>
                                      </p:cBhvr>
                                    </p:animEffect>
                                  </p:childTnLst>
                                </p:cTn>
                              </p:par>
                              <p:par>
                                <p:cTn id="66" presetID="22" presetClass="entr" presetSubtype="1" fill="hold" nodeType="withEffect">
                                  <p:stCondLst>
                                    <p:cond delay="0"/>
                                  </p:stCondLst>
                                  <p:childTnLst>
                                    <p:set>
                                      <p:cBhvr>
                                        <p:cTn id="67" dur="1" fill="hold">
                                          <p:stCondLst>
                                            <p:cond delay="0"/>
                                          </p:stCondLst>
                                        </p:cTn>
                                        <p:tgtEl>
                                          <p:spTgt spid="134"/>
                                        </p:tgtEl>
                                        <p:attrNameLst>
                                          <p:attrName>style.visibility</p:attrName>
                                        </p:attrNameLst>
                                      </p:cBhvr>
                                      <p:to>
                                        <p:strVal val="visible"/>
                                      </p:to>
                                    </p:set>
                                    <p:animEffect transition="in" filter="wipe(up)">
                                      <p:cBhvr>
                                        <p:cTn id="68" dur="500"/>
                                        <p:tgtEl>
                                          <p:spTgt spid="134"/>
                                        </p:tgtEl>
                                      </p:cBhvr>
                                    </p:animEffect>
                                  </p:childTnLst>
                                </p:cTn>
                              </p:par>
                            </p:childTnLst>
                          </p:cTn>
                        </p:par>
                        <p:par>
                          <p:cTn id="69" fill="hold" nodeType="afterGroup">
                            <p:stCondLst>
                              <p:cond delay="3000"/>
                            </p:stCondLst>
                            <p:childTnLst>
                              <p:par>
                                <p:cTn id="70" presetID="53" presetClass="entr" presetSubtype="0" fill="hold" nodeType="afterEffect">
                                  <p:stCondLst>
                                    <p:cond delay="0"/>
                                  </p:stCondLst>
                                  <p:childTnLst>
                                    <p:set>
                                      <p:cBhvr>
                                        <p:cTn id="71" dur="1" fill="hold">
                                          <p:stCondLst>
                                            <p:cond delay="0"/>
                                          </p:stCondLst>
                                        </p:cTn>
                                        <p:tgtEl>
                                          <p:spTgt spid="96"/>
                                        </p:tgtEl>
                                        <p:attrNameLst>
                                          <p:attrName>style.visibility</p:attrName>
                                        </p:attrNameLst>
                                      </p:cBhvr>
                                      <p:to>
                                        <p:strVal val="visible"/>
                                      </p:to>
                                    </p:set>
                                    <p:anim calcmode="lin" valueType="num">
                                      <p:cBhvr>
                                        <p:cTn id="72" dur="500" fill="hold"/>
                                        <p:tgtEl>
                                          <p:spTgt spid="96"/>
                                        </p:tgtEl>
                                        <p:attrNameLst>
                                          <p:attrName>ppt_w</p:attrName>
                                        </p:attrNameLst>
                                      </p:cBhvr>
                                      <p:tavLst>
                                        <p:tav tm="0">
                                          <p:val>
                                            <p:fltVal val="0"/>
                                          </p:val>
                                        </p:tav>
                                        <p:tav tm="100000">
                                          <p:val>
                                            <p:strVal val="#ppt_w"/>
                                          </p:val>
                                        </p:tav>
                                      </p:tavLst>
                                    </p:anim>
                                    <p:anim calcmode="lin" valueType="num">
                                      <p:cBhvr>
                                        <p:cTn id="73" dur="500" fill="hold"/>
                                        <p:tgtEl>
                                          <p:spTgt spid="96"/>
                                        </p:tgtEl>
                                        <p:attrNameLst>
                                          <p:attrName>ppt_h</p:attrName>
                                        </p:attrNameLst>
                                      </p:cBhvr>
                                      <p:tavLst>
                                        <p:tav tm="0">
                                          <p:val>
                                            <p:fltVal val="0"/>
                                          </p:val>
                                        </p:tav>
                                        <p:tav tm="100000">
                                          <p:val>
                                            <p:strVal val="#ppt_h"/>
                                          </p:val>
                                        </p:tav>
                                      </p:tavLst>
                                    </p:anim>
                                    <p:animEffect transition="in" filter="fade">
                                      <p:cBhvr>
                                        <p:cTn id="74" dur="500"/>
                                        <p:tgtEl>
                                          <p:spTgt spid="96"/>
                                        </p:tgtEl>
                                      </p:cBhvr>
                                    </p:animEffect>
                                  </p:childTnLst>
                                </p:cTn>
                              </p:par>
                              <p:par>
                                <p:cTn id="75" presetID="53"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anim calcmode="lin" valueType="num">
                                      <p:cBhvr>
                                        <p:cTn id="77" dur="500" fill="hold"/>
                                        <p:tgtEl>
                                          <p:spTgt spid="114"/>
                                        </p:tgtEl>
                                        <p:attrNameLst>
                                          <p:attrName>ppt_w</p:attrName>
                                        </p:attrNameLst>
                                      </p:cBhvr>
                                      <p:tavLst>
                                        <p:tav tm="0">
                                          <p:val>
                                            <p:fltVal val="0"/>
                                          </p:val>
                                        </p:tav>
                                        <p:tav tm="100000">
                                          <p:val>
                                            <p:strVal val="#ppt_w"/>
                                          </p:val>
                                        </p:tav>
                                      </p:tavLst>
                                    </p:anim>
                                    <p:anim calcmode="lin" valueType="num">
                                      <p:cBhvr>
                                        <p:cTn id="78" dur="500" fill="hold"/>
                                        <p:tgtEl>
                                          <p:spTgt spid="114"/>
                                        </p:tgtEl>
                                        <p:attrNameLst>
                                          <p:attrName>ppt_h</p:attrName>
                                        </p:attrNameLst>
                                      </p:cBhvr>
                                      <p:tavLst>
                                        <p:tav tm="0">
                                          <p:val>
                                            <p:fltVal val="0"/>
                                          </p:val>
                                        </p:tav>
                                        <p:tav tm="100000">
                                          <p:val>
                                            <p:strVal val="#ppt_h"/>
                                          </p:val>
                                        </p:tav>
                                      </p:tavLst>
                                    </p:anim>
                                    <p:animEffect transition="in" filter="fade">
                                      <p:cBhvr>
                                        <p:cTn id="79" dur="500"/>
                                        <p:tgtEl>
                                          <p:spTgt spid="11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37"/>
                                        </p:tgtEl>
                                        <p:attrNameLst>
                                          <p:attrName>style.visibility</p:attrName>
                                        </p:attrNameLst>
                                      </p:cBhvr>
                                      <p:to>
                                        <p:strVal val="visible"/>
                                      </p:to>
                                    </p:set>
                                    <p:animEffect transition="in" filter="fade">
                                      <p:cBhvr>
                                        <p:cTn id="84" dur="500"/>
                                        <p:tgtEl>
                                          <p:spTgt spid="4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9"/>
                                        </p:tgtEl>
                                        <p:attrNameLst>
                                          <p:attrName>style.visibility</p:attrName>
                                        </p:attrNameLst>
                                      </p:cBhvr>
                                      <p:to>
                                        <p:strVal val="visible"/>
                                      </p:to>
                                    </p:set>
                                    <p:animEffect transition="in" filter="fade">
                                      <p:cBhvr>
                                        <p:cTn id="87" dur="500"/>
                                        <p:tgtEl>
                                          <p:spTgt spid="439"/>
                                        </p:tgtEl>
                                      </p:cBhvr>
                                    </p:animEffect>
                                  </p:childTnLst>
                                </p:cTn>
                              </p:par>
                            </p:childTnLst>
                          </p:cTn>
                        </p:par>
                        <p:par>
                          <p:cTn id="88" fill="hold" nodeType="afterGroup">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440"/>
                                        </p:tgtEl>
                                        <p:attrNameLst>
                                          <p:attrName>style.visibility</p:attrName>
                                        </p:attrNameLst>
                                      </p:cBhvr>
                                      <p:to>
                                        <p:strVal val="visible"/>
                                      </p:to>
                                    </p:set>
                                    <p:animEffect transition="in" filter="fade">
                                      <p:cBhvr>
                                        <p:cTn id="91" dur="500"/>
                                        <p:tgtEl>
                                          <p:spTgt spid="4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1"/>
                                        </p:tgtEl>
                                        <p:attrNameLst>
                                          <p:attrName>style.visibility</p:attrName>
                                        </p:attrNameLst>
                                      </p:cBhvr>
                                      <p:to>
                                        <p:strVal val="visible"/>
                                      </p:to>
                                    </p:set>
                                    <p:animEffect transition="in" filter="fade">
                                      <p:cBhvr>
                                        <p:cTn id="94" dur="500"/>
                                        <p:tgtEl>
                                          <p:spTgt spid="44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2"/>
                                        </p:tgtEl>
                                        <p:attrNameLst>
                                          <p:attrName>style.visibility</p:attrName>
                                        </p:attrNameLst>
                                      </p:cBhvr>
                                      <p:to>
                                        <p:strVal val="visible"/>
                                      </p:to>
                                    </p:set>
                                    <p:animEffect transition="in" filter="fade">
                                      <p:cBhvr>
                                        <p:cTn id="9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p:bldP spid="439" grpId="0" animBg="1"/>
      <p:bldP spid="441" grpId="0" animBg="1"/>
      <p:bldP spid="442" grpId="0" animBg="1"/>
      <p:bldP spid="44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5" name="Rectangle 3"/>
              <p:cNvSpPr>
                <a:spLocks noGrp="1" noChangeArrowheads="1"/>
              </p:cNvSpPr>
              <p:nvPr>
                <p:ph idx="1"/>
              </p:nvPr>
            </p:nvSpPr>
            <p:spPr/>
            <p:txBody>
              <a:bodyPr/>
              <a:lstStyle/>
              <a:p>
                <a:r>
                  <a:rPr lang="vi-VN" b="1" noProof="1">
                    <a:solidFill>
                      <a:srgbClr val="002060"/>
                    </a:solidFill>
                  </a:rPr>
                  <a:t>Hàm / Thủ tục Đệ quy</a:t>
                </a:r>
                <a:endParaRPr lang="en-US" b="1" noProof="1">
                  <a:solidFill>
                    <a:srgbClr val="002060"/>
                  </a:solidFill>
                </a:endParaRPr>
              </a:p>
              <a:p>
                <a:pPr lvl="1"/>
                <a:r>
                  <a:rPr lang="vi-VN" noProof="1">
                    <a:solidFill>
                      <a:srgbClr val="002060"/>
                    </a:solidFill>
                  </a:rPr>
                  <a:t>Một hàm </a:t>
                </a:r>
                <a14:m>
                  <m:oMath xmlns:m="http://schemas.openxmlformats.org/officeDocument/2006/math">
                    <m:r>
                      <a:rPr lang="vi-VN" i="1" noProof="1" smtClean="0">
                        <a:solidFill>
                          <a:srgbClr val="002060"/>
                        </a:solidFill>
                        <a:latin typeface="Cambria Math" panose="02040503050406030204" pitchFamily="18" charset="0"/>
                      </a:rPr>
                      <m:t>𝐴</m:t>
                    </m:r>
                  </m:oMath>
                </a14:m>
                <a:r>
                  <a:rPr lang="vi-VN" noProof="1">
                    <a:solidFill>
                      <a:srgbClr val="002060"/>
                    </a:solidFill>
                  </a:rPr>
                  <a:t> được gọi là Hàm Đệ quy nếu trong định nghĩa hàm </a:t>
                </a:r>
                <a14:m>
                  <m:oMath xmlns:m="http://schemas.openxmlformats.org/officeDocument/2006/math">
                    <m:r>
                      <a:rPr lang="vi-VN" i="1" noProof="1" smtClean="0">
                        <a:solidFill>
                          <a:srgbClr val="002060"/>
                        </a:solidFill>
                        <a:latin typeface="Cambria Math" panose="02040503050406030204" pitchFamily="18" charset="0"/>
                      </a:rPr>
                      <m:t>𝐴</m:t>
                    </m:r>
                  </m:oMath>
                </a14:m>
                <a:r>
                  <a:rPr lang="vi-VN" noProof="1">
                    <a:solidFill>
                      <a:srgbClr val="002060"/>
                    </a:solidFill>
                  </a:rPr>
                  <a:t> có lời gọi đến chính hàm </a:t>
                </a:r>
                <a14:m>
                  <m:oMath xmlns:m="http://schemas.openxmlformats.org/officeDocument/2006/math">
                    <m:r>
                      <a:rPr lang="vi-VN" i="1" noProof="1" smtClean="0">
                        <a:solidFill>
                          <a:srgbClr val="002060"/>
                        </a:solidFill>
                        <a:latin typeface="Cambria Math" panose="02040503050406030204" pitchFamily="18" charset="0"/>
                      </a:rPr>
                      <m:t>𝐴</m:t>
                    </m:r>
                  </m:oMath>
                </a14:m>
                <a:r>
                  <a:rPr lang="en-US" noProof="1">
                    <a:solidFill>
                      <a:srgbClr val="002060"/>
                    </a:solidFill>
                  </a:rPr>
                  <a:t>.</a:t>
                </a:r>
                <a:endParaRPr lang="vi-VN" noProof="1">
                  <a:solidFill>
                    <a:srgbClr val="002060"/>
                  </a:solidFill>
                </a:endParaRPr>
              </a:p>
            </p:txBody>
          </p:sp>
        </mc:Choice>
        <mc:Fallback xmlns="">
          <p:sp>
            <p:nvSpPr>
              <p:cNvPr id="18435"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18434" name="Rectangle 2"/>
          <p:cNvSpPr>
            <a:spLocks noGrp="1" noChangeArrowheads="1"/>
          </p:cNvSpPr>
          <p:nvPr>
            <p:ph type="title"/>
          </p:nvPr>
        </p:nvSpPr>
        <p:spPr/>
        <p:txBody>
          <a:bodyPr/>
          <a:lstStyle/>
          <a:p>
            <a:r>
              <a:rPr lang="vi-VN" noProof="1"/>
              <a:t>Cài đặt Hàm đệ quy</a:t>
            </a:r>
          </a:p>
        </p:txBody>
      </p:sp>
      <p:sp>
        <p:nvSpPr>
          <p:cNvPr id="18436" name="Text Box 4"/>
          <p:cNvSpPr txBox="1">
            <a:spLocks noChangeArrowheads="1"/>
          </p:cNvSpPr>
          <p:nvPr/>
        </p:nvSpPr>
        <p:spPr bwMode="auto">
          <a:xfrm>
            <a:off x="3034030" y="3261372"/>
            <a:ext cx="6115050" cy="2308324"/>
          </a:xfrm>
          <a:prstGeom prst="rect">
            <a:avLst/>
          </a:prstGeom>
          <a:solidFill>
            <a:schemeClr val="bg1"/>
          </a:solidFill>
          <a:ln w="19050" algn="ctr">
            <a:solidFill>
              <a:schemeClr val="tx1"/>
            </a:solidFill>
            <a:miter lim="800000"/>
            <a:headEnd/>
            <a:tailEnd/>
          </a:ln>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eaLnBrk="1" hangingPunct="1">
              <a:spcBef>
                <a:spcPct val="20000"/>
              </a:spcBef>
              <a:buClr>
                <a:schemeClr val="accent1"/>
              </a:buClr>
              <a:buSzPct val="130000"/>
              <a:buFont typeface="Wingdings" pitchFamily="2" charset="2"/>
              <a:buNone/>
            </a:pPr>
            <a:r>
              <a:rPr lang="vi-VN" sz="2400" noProof="1">
                <a:solidFill>
                  <a:srgbClr val="0000FF"/>
                </a:solidFill>
                <a:latin typeface="Consolas" panose="020B0609020204030204" pitchFamily="49" charset="0"/>
              </a:rPr>
              <a:t>KieuTraVe </a:t>
            </a:r>
            <a:r>
              <a:rPr lang="vi-VN" sz="2400" noProof="1">
                <a:solidFill>
                  <a:schemeClr val="tx1"/>
                </a:solidFill>
                <a:latin typeface="Consolas" panose="020B0609020204030204" pitchFamily="49" charset="0"/>
              </a:rPr>
              <a:t>TenHam(Danh Sach Tham So)</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chemeClr val="hlink"/>
                </a:solidFill>
                <a:latin typeface="Consolas" panose="020B0609020204030204" pitchFamily="49" charset="0"/>
              </a:rPr>
              <a:t>TenHam()</a:t>
            </a: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r>
              <a:rPr lang="vi-VN" sz="2400" noProof="1">
                <a:solidFill>
                  <a:srgbClr val="0000FF"/>
                </a:solidFill>
                <a:latin typeface="Consolas" panose="020B0609020204030204" pitchFamily="49" charset="0"/>
              </a:rPr>
              <a:t> </a:t>
            </a:r>
            <a:endParaRPr lang="vi-VN" sz="2400" noProof="1">
              <a:solidFill>
                <a:schemeClr val="tx1"/>
              </a:solidFill>
              <a:latin typeface="Consolas" panose="020B0609020204030204" pitchFamily="49" charset="0"/>
            </a:endParaRPr>
          </a:p>
        </p:txBody>
      </p:sp>
      <p:sp>
        <p:nvSpPr>
          <p:cNvPr id="2" name="Chỗ dành sẵn cho Ngày tháng 1">
            <a:extLst>
              <a:ext uri="{FF2B5EF4-FFF2-40B4-BE49-F238E27FC236}">
                <a16:creationId xmlns:a16="http://schemas.microsoft.com/office/drawing/2014/main" id="{AF3EC39E-7922-43AF-9AA2-69DA35FC5DAE}"/>
              </a:ext>
            </a:extLst>
          </p:cNvPr>
          <p:cNvSpPr>
            <a:spLocks noGrp="1"/>
          </p:cNvSpPr>
          <p:nvPr>
            <p:ph type="dt" sz="half" idx="10"/>
          </p:nvPr>
        </p:nvSpPr>
        <p:spPr/>
        <p:txBody>
          <a:bodyPr/>
          <a:lstStyle/>
          <a:p>
            <a:fld id="{C69C12E7-1869-4642-910F-E67C8CBA5C9C}"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4F613F48-2451-4507-AC7E-6F218BF3C238}"/>
              </a:ext>
            </a:extLst>
          </p:cNvPr>
          <p:cNvSpPr>
            <a:spLocks noGrp="1"/>
          </p:cNvSpPr>
          <p:nvPr>
            <p:ph type="sldNum" sz="quarter" idx="12"/>
          </p:nvPr>
        </p:nvSpPr>
        <p:spPr/>
        <p:txBody>
          <a:bodyPr/>
          <a:lstStyle/>
          <a:p>
            <a:fld id="{796B6B1B-CD97-412B-A8B6-A4AEE95B13DD}" type="slidenum">
              <a:rPr lang="vi-VN" noProof="1" smtClean="0"/>
              <a:t>145</a:t>
            </a:fld>
            <a:endParaRPr lang="vi-VN" noProof="1"/>
          </a:p>
        </p:txBody>
      </p:sp>
    </p:spTree>
    <p:extLst>
      <p:ext uri="{BB962C8B-B14F-4D97-AF65-F5344CB8AC3E}">
        <p14:creationId xmlns:p14="http://schemas.microsoft.com/office/powerpoint/2010/main" val="245438369"/>
      </p:ext>
    </p:extLst>
  </p:cSld>
  <p:clrMapOvr>
    <a:masterClrMapping/>
  </p:clrMapOvr>
  <p:transition spd="slow">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p:txBody>
          <a:bodyPr/>
          <a:lstStyle/>
          <a:p>
            <a:r>
              <a:rPr lang="vi-VN" b="1" noProof="1"/>
              <a:t>Sơ đồ cài đặt</a:t>
            </a:r>
          </a:p>
          <a:p>
            <a:pPr lvl="1"/>
            <a:r>
              <a:rPr lang="vi-VN" noProof="1"/>
              <a:t>Sơ đồ 1</a:t>
            </a:r>
          </a:p>
        </p:txBody>
      </p:sp>
      <p:sp>
        <p:nvSpPr>
          <p:cNvPr id="19458" name="Rectangle 2"/>
          <p:cNvSpPr>
            <a:spLocks noGrp="1" noChangeArrowheads="1"/>
          </p:cNvSpPr>
          <p:nvPr>
            <p:ph type="title"/>
          </p:nvPr>
        </p:nvSpPr>
        <p:spPr/>
        <p:txBody>
          <a:bodyPr/>
          <a:lstStyle/>
          <a:p>
            <a:r>
              <a:rPr lang="vi-VN" noProof="1"/>
              <a:t>Cài đặt Hàm đệ quy</a:t>
            </a:r>
          </a:p>
        </p:txBody>
      </p:sp>
      <p:sp>
        <p:nvSpPr>
          <p:cNvPr id="19460" name="Rectangle 4"/>
          <p:cNvSpPr>
            <a:spLocks noChangeArrowheads="1"/>
          </p:cNvSpPr>
          <p:nvPr/>
        </p:nvSpPr>
        <p:spPr bwMode="auto">
          <a:xfrm>
            <a:off x="3205162" y="2838450"/>
            <a:ext cx="5781675"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pPr>
            <a:r>
              <a:rPr lang="vi-VN" sz="2400" b="1" noProof="1">
                <a:solidFill>
                  <a:srgbClr val="0000FF"/>
                </a:solidFill>
                <a:latin typeface="Consolas" panose="020B0609020204030204" pitchFamily="49" charset="0"/>
              </a:rPr>
              <a:t>KieuTraVe</a:t>
            </a:r>
            <a:r>
              <a:rPr lang="vi-VN" sz="2400" b="1" noProof="1">
                <a:latin typeface="Consolas" panose="020B0609020204030204" pitchFamily="49" charset="0"/>
              </a:rPr>
              <a:t> TenHam(Kieu n)</a:t>
            </a:r>
            <a:br>
              <a:rPr lang="vi-VN" sz="2400" b="1" noProof="1">
                <a:latin typeface="Consolas" panose="020B0609020204030204" pitchFamily="49" charset="0"/>
              </a:rPr>
            </a:br>
            <a:r>
              <a:rPr lang="vi-VN" sz="2400" b="1" noProof="1">
                <a:latin typeface="Consolas" panose="020B0609020204030204" pitchFamily="49" charset="0"/>
              </a:rPr>
              <a:t>{</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if</a:t>
            </a:r>
            <a:r>
              <a:rPr lang="vi-VN" sz="2400" b="1" noProof="1">
                <a:latin typeface="Consolas" panose="020B0609020204030204" pitchFamily="49" charset="0"/>
              </a:rPr>
              <a:t> (</a:t>
            </a:r>
            <a:r>
              <a:rPr lang="vi-VN" sz="2400" b="1" noProof="1">
                <a:solidFill>
                  <a:schemeClr val="hlink"/>
                </a:solidFill>
                <a:latin typeface="Consolas" panose="020B0609020204030204" pitchFamily="49" charset="0"/>
              </a:rPr>
              <a:t>dieukien dung</a:t>
            </a:r>
            <a:r>
              <a:rPr lang="vi-VN" sz="2400" b="1" noProof="1">
                <a:latin typeface="Consolas" panose="020B0609020204030204" pitchFamily="49" charset="0"/>
              </a:rPr>
              <a:t>)</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return</a:t>
            </a:r>
            <a:r>
              <a:rPr lang="vi-VN" sz="2400" b="1" noProof="1">
                <a:latin typeface="Consolas" panose="020B0609020204030204" pitchFamily="49" charset="0"/>
              </a:rPr>
              <a:t>] kq;</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else</a:t>
            </a:r>
            <a:r>
              <a:rPr lang="vi-VN" sz="2400" b="1" noProof="1">
                <a:latin typeface="Consolas" panose="020B0609020204030204" pitchFamily="49" charset="0"/>
              </a:rPr>
              <a:t> </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return</a:t>
            </a:r>
            <a:r>
              <a:rPr lang="vi-VN" sz="2400" b="1" noProof="1">
                <a:latin typeface="Consolas" panose="020B0609020204030204" pitchFamily="49" charset="0"/>
              </a:rPr>
              <a:t>] TenHam(n-1) …</a:t>
            </a:r>
            <a:br>
              <a:rPr lang="vi-VN" sz="2400" b="1" noProof="1">
                <a:latin typeface="Consolas" panose="020B0609020204030204" pitchFamily="49" charset="0"/>
              </a:rPr>
            </a:br>
            <a:r>
              <a:rPr lang="vi-VN" sz="2400" b="1" noProof="1">
                <a:latin typeface="Consolas" panose="020B0609020204030204" pitchFamily="49" charset="0"/>
              </a:rPr>
              <a:t>}</a:t>
            </a:r>
          </a:p>
        </p:txBody>
      </p:sp>
      <p:sp>
        <p:nvSpPr>
          <p:cNvPr id="2" name="Chỗ dành sẵn cho Ngày tháng 1">
            <a:extLst>
              <a:ext uri="{FF2B5EF4-FFF2-40B4-BE49-F238E27FC236}">
                <a16:creationId xmlns:a16="http://schemas.microsoft.com/office/drawing/2014/main" id="{69356BA1-93E2-48F3-A08D-F6129E1A42FD}"/>
              </a:ext>
            </a:extLst>
          </p:cNvPr>
          <p:cNvSpPr>
            <a:spLocks noGrp="1"/>
          </p:cNvSpPr>
          <p:nvPr>
            <p:ph type="dt" sz="half" idx="10"/>
          </p:nvPr>
        </p:nvSpPr>
        <p:spPr/>
        <p:txBody>
          <a:bodyPr/>
          <a:lstStyle/>
          <a:p>
            <a:fld id="{E76DDF1C-E716-4456-A15D-0FC46D8C1D0C}"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63B11344-DE52-4231-80DD-AD2E6DC6763F}"/>
              </a:ext>
            </a:extLst>
          </p:cNvPr>
          <p:cNvSpPr>
            <a:spLocks noGrp="1"/>
          </p:cNvSpPr>
          <p:nvPr>
            <p:ph type="sldNum" sz="quarter" idx="12"/>
          </p:nvPr>
        </p:nvSpPr>
        <p:spPr/>
        <p:txBody>
          <a:bodyPr/>
          <a:lstStyle/>
          <a:p>
            <a:fld id="{796B6B1B-CD97-412B-A8B6-A4AEE95B13DD}" type="slidenum">
              <a:rPr lang="vi-VN" noProof="1" dirty="0" smtClean="0"/>
              <a:t>146</a:t>
            </a:fld>
            <a:endParaRPr lang="vi-VN" noProof="1"/>
          </a:p>
        </p:txBody>
      </p:sp>
    </p:spTree>
    <p:extLst>
      <p:ext uri="{BB962C8B-B14F-4D97-AF65-F5344CB8AC3E}">
        <p14:creationId xmlns:p14="http://schemas.microsoft.com/office/powerpoint/2010/main" val="1656828758"/>
      </p:ext>
    </p:extLst>
  </p:cSld>
  <p:clrMapOvr>
    <a:masterClrMapping/>
  </p:clrMapOvr>
  <p:transition spd="slow">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lstStyle/>
          <a:p>
            <a:r>
              <a:rPr lang="vi-VN" b="1" noProof="1"/>
              <a:t>Sơ đồ cài đặt</a:t>
            </a:r>
          </a:p>
          <a:p>
            <a:pPr lvl="1"/>
            <a:r>
              <a:rPr lang="vi-VN" noProof="1"/>
              <a:t>Sơ đồ 2</a:t>
            </a:r>
          </a:p>
        </p:txBody>
      </p:sp>
      <p:sp>
        <p:nvSpPr>
          <p:cNvPr id="20482" name="Rectangle 2"/>
          <p:cNvSpPr>
            <a:spLocks noGrp="1" noChangeArrowheads="1"/>
          </p:cNvSpPr>
          <p:nvPr>
            <p:ph type="title"/>
          </p:nvPr>
        </p:nvSpPr>
        <p:spPr/>
        <p:txBody>
          <a:bodyPr/>
          <a:lstStyle/>
          <a:p>
            <a:r>
              <a:rPr lang="vi-VN" noProof="1"/>
              <a:t>Cài đặt Hàm đệ quy</a:t>
            </a:r>
          </a:p>
        </p:txBody>
      </p:sp>
      <p:sp>
        <p:nvSpPr>
          <p:cNvPr id="20484" name="Rectangle 4"/>
          <p:cNvSpPr>
            <a:spLocks noChangeArrowheads="1"/>
          </p:cNvSpPr>
          <p:nvPr/>
        </p:nvSpPr>
        <p:spPr bwMode="auto">
          <a:xfrm>
            <a:off x="3233737" y="2838450"/>
            <a:ext cx="5724525" cy="26670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spcBef>
                <a:spcPct val="0"/>
              </a:spcBef>
            </a:pPr>
            <a:r>
              <a:rPr lang="vi-VN" sz="2400" b="1" noProof="1">
                <a:solidFill>
                  <a:srgbClr val="0000FF"/>
                </a:solidFill>
                <a:latin typeface="Consolas" panose="020B0609020204030204" pitchFamily="49" charset="0"/>
              </a:rPr>
              <a:t>KieuTraVe</a:t>
            </a:r>
            <a:r>
              <a:rPr lang="vi-VN" sz="2400" b="1" noProof="1">
                <a:latin typeface="Consolas" panose="020B0609020204030204" pitchFamily="49" charset="0"/>
              </a:rPr>
              <a:t> TenHam(Kieu n)</a:t>
            </a:r>
            <a:br>
              <a:rPr lang="vi-VN" sz="2400" b="1" noProof="1">
                <a:latin typeface="Consolas" panose="020B0609020204030204" pitchFamily="49" charset="0"/>
              </a:rPr>
            </a:br>
            <a:r>
              <a:rPr lang="vi-VN" sz="2400" b="1" noProof="1">
                <a:latin typeface="Consolas" panose="020B0609020204030204" pitchFamily="49" charset="0"/>
              </a:rPr>
              <a:t>{</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if</a:t>
            </a:r>
            <a:r>
              <a:rPr lang="vi-VN" sz="2400" b="1" noProof="1">
                <a:latin typeface="Consolas" panose="020B0609020204030204" pitchFamily="49" charset="0"/>
              </a:rPr>
              <a:t> (</a:t>
            </a:r>
            <a:r>
              <a:rPr lang="vi-VN" sz="2400" b="1" noProof="1">
                <a:solidFill>
                  <a:schemeClr val="hlink"/>
                </a:solidFill>
                <a:latin typeface="Consolas" panose="020B0609020204030204" pitchFamily="49" charset="0"/>
              </a:rPr>
              <a:t>dieukien dequy</a:t>
            </a:r>
            <a:r>
              <a:rPr lang="vi-VN" sz="2400" b="1" noProof="1">
                <a:latin typeface="Consolas" panose="020B0609020204030204" pitchFamily="49" charset="0"/>
              </a:rPr>
              <a:t>)</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return</a:t>
            </a:r>
            <a:r>
              <a:rPr lang="vi-VN" sz="2400" b="1" noProof="1">
                <a:latin typeface="Consolas" panose="020B0609020204030204" pitchFamily="49" charset="0"/>
              </a:rPr>
              <a:t>] TenHam(n-1)…;</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else</a:t>
            </a:r>
            <a:r>
              <a:rPr lang="vi-VN" sz="2400" b="1" noProof="1">
                <a:latin typeface="Consolas" panose="020B0609020204030204" pitchFamily="49" charset="0"/>
              </a:rPr>
              <a:t> </a:t>
            </a:r>
            <a:br>
              <a:rPr lang="vi-VN" sz="2400" b="1" noProof="1">
                <a:latin typeface="Consolas" panose="020B0609020204030204" pitchFamily="49" charset="0"/>
              </a:rPr>
            </a:br>
            <a:r>
              <a:rPr lang="vi-VN" sz="2400" b="1" noProof="1">
                <a:latin typeface="Consolas" panose="020B0609020204030204" pitchFamily="49" charset="0"/>
              </a:rPr>
              <a:t>		[</a:t>
            </a:r>
            <a:r>
              <a:rPr lang="vi-VN" sz="2400" b="1" noProof="1">
                <a:solidFill>
                  <a:srgbClr val="0000FF"/>
                </a:solidFill>
                <a:latin typeface="Consolas" panose="020B0609020204030204" pitchFamily="49" charset="0"/>
              </a:rPr>
              <a:t>return</a:t>
            </a:r>
            <a:r>
              <a:rPr lang="vi-VN" sz="2400" b="1" noProof="1">
                <a:latin typeface="Consolas" panose="020B0609020204030204" pitchFamily="49" charset="0"/>
              </a:rPr>
              <a:t>] kq;</a:t>
            </a:r>
            <a:br>
              <a:rPr lang="vi-VN" sz="2400" b="1" noProof="1">
                <a:latin typeface="Consolas" panose="020B0609020204030204" pitchFamily="49" charset="0"/>
              </a:rPr>
            </a:br>
            <a:r>
              <a:rPr lang="vi-VN" sz="2400" b="1" noProof="1">
                <a:latin typeface="Consolas" panose="020B0609020204030204" pitchFamily="49" charset="0"/>
              </a:rPr>
              <a:t>}</a:t>
            </a:r>
          </a:p>
        </p:txBody>
      </p:sp>
      <p:sp>
        <p:nvSpPr>
          <p:cNvPr id="2" name="Chỗ dành sẵn cho Ngày tháng 1">
            <a:extLst>
              <a:ext uri="{FF2B5EF4-FFF2-40B4-BE49-F238E27FC236}">
                <a16:creationId xmlns:a16="http://schemas.microsoft.com/office/drawing/2014/main" id="{30853DF8-4298-400C-9D26-D394ED4A914E}"/>
              </a:ext>
            </a:extLst>
          </p:cNvPr>
          <p:cNvSpPr>
            <a:spLocks noGrp="1"/>
          </p:cNvSpPr>
          <p:nvPr>
            <p:ph type="dt" sz="half" idx="10"/>
          </p:nvPr>
        </p:nvSpPr>
        <p:spPr/>
        <p:txBody>
          <a:bodyPr/>
          <a:lstStyle/>
          <a:p>
            <a:fld id="{F7A9F5E3-F98D-4B2F-870A-458C4D41112B}"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772179CB-C789-466E-89C2-2690907394E9}"/>
              </a:ext>
            </a:extLst>
          </p:cNvPr>
          <p:cNvSpPr>
            <a:spLocks noGrp="1"/>
          </p:cNvSpPr>
          <p:nvPr>
            <p:ph type="sldNum" sz="quarter" idx="12"/>
          </p:nvPr>
        </p:nvSpPr>
        <p:spPr/>
        <p:txBody>
          <a:bodyPr/>
          <a:lstStyle/>
          <a:p>
            <a:fld id="{796B6B1B-CD97-412B-A8B6-A4AEE95B13DD}" type="slidenum">
              <a:rPr lang="vi-VN" noProof="1" dirty="0" smtClean="0"/>
              <a:t>147</a:t>
            </a:fld>
            <a:endParaRPr lang="vi-VN" noProof="1"/>
          </a:p>
        </p:txBody>
      </p:sp>
    </p:spTree>
    <p:extLst>
      <p:ext uri="{BB962C8B-B14F-4D97-AF65-F5344CB8AC3E}">
        <p14:creationId xmlns:p14="http://schemas.microsoft.com/office/powerpoint/2010/main" val="2745996349"/>
      </p:ext>
    </p:extLst>
  </p:cSld>
  <p:clrMapOvr>
    <a:masterClrMapping/>
  </p:clrMapOvr>
  <p:transition spd="slow">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r>
              <a:rPr lang="vi-VN" altLang="en-US" noProof="1"/>
              <a:t>Các bước xây dựng hàm đệ quy</a:t>
            </a:r>
          </a:p>
        </p:txBody>
      </p:sp>
      <p:grpSp>
        <p:nvGrpSpPr>
          <p:cNvPr id="2" name="Group 50"/>
          <p:cNvGrpSpPr>
            <a:grpSpLocks/>
          </p:cNvGrpSpPr>
          <p:nvPr/>
        </p:nvGrpSpPr>
        <p:grpSpPr bwMode="auto">
          <a:xfrm>
            <a:off x="1306468" y="4776918"/>
            <a:ext cx="2387252" cy="1769354"/>
            <a:chOff x="1057959" y="4572000"/>
            <a:chExt cx="2300412" cy="1597913"/>
          </a:xfrm>
        </p:grpSpPr>
        <p:sp>
          <p:nvSpPr>
            <p:cNvPr id="35" name="Oval 4"/>
            <p:cNvSpPr>
              <a:spLocks noChangeArrowheads="1"/>
            </p:cNvSpPr>
            <p:nvPr/>
          </p:nvSpPr>
          <p:spPr bwMode="gray">
            <a:xfrm>
              <a:off x="1066800" y="5714500"/>
              <a:ext cx="2291571" cy="380833"/>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36" name="AutoShape 5"/>
            <p:cNvSpPr>
              <a:spLocks noChangeArrowheads="1"/>
            </p:cNvSpPr>
            <p:nvPr/>
          </p:nvSpPr>
          <p:spPr bwMode="gray">
            <a:xfrm>
              <a:off x="1066800" y="4572000"/>
              <a:ext cx="2291571" cy="1597913"/>
            </a:xfrm>
            <a:prstGeom prst="can">
              <a:avLst>
                <a:gd name="adj" fmla="val 33197"/>
              </a:avLst>
            </a:prstGeom>
            <a:gradFill rotWithShape="1">
              <a:gsLst>
                <a:gs pos="0">
                  <a:srgbClr val="92C331">
                    <a:gamma/>
                    <a:shade val="46275"/>
                    <a:invGamma/>
                  </a:srgbClr>
                </a:gs>
                <a:gs pos="50000">
                  <a:srgbClr val="92C331">
                    <a:alpha val="50000"/>
                  </a:srgbClr>
                </a:gs>
                <a:gs pos="100000">
                  <a:srgbClr val="92C331">
                    <a:gamma/>
                    <a:shade val="46275"/>
                    <a:invGamma/>
                  </a:srgbClr>
                </a:gs>
              </a:gsLst>
              <a:lin ang="0" scaled="1"/>
            </a:gradFill>
            <a:ln w="9525">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41" name="Text Box 17"/>
            <p:cNvSpPr txBox="1">
              <a:spLocks noChangeArrowheads="1"/>
            </p:cNvSpPr>
            <p:nvPr/>
          </p:nvSpPr>
          <p:spPr bwMode="white">
            <a:xfrm>
              <a:off x="1057959" y="5085890"/>
              <a:ext cx="2286839" cy="750478"/>
            </a:xfrm>
            <a:prstGeom prst="rect">
              <a:avLst/>
            </a:prstGeom>
            <a:noFill/>
            <a:ln w="9525" algn="ctr">
              <a:noFill/>
              <a:miter lim="800000"/>
              <a:headEnd/>
              <a:tailEnd/>
            </a:ln>
            <a:effectLst/>
          </p:spPr>
          <p:txBody>
            <a:bodyPr wrap="square">
              <a:spAutoFit/>
            </a:bodyPr>
            <a:lstStyle/>
            <a:p>
              <a:pPr algn="ctr">
                <a:defRPr/>
              </a:pPr>
              <a:r>
                <a:rPr lang="vi-VN" sz="2400" kern="0" noProof="1">
                  <a:solidFill>
                    <a:srgbClr val="FFFFFF"/>
                  </a:solidFill>
                  <a:latin typeface="Calibri" panose="020F0502020204030204" pitchFamily="34" charset="0"/>
                  <a:ea typeface="Tahoma" panose="020B0604030504040204" pitchFamily="34" charset="0"/>
                  <a:cs typeface="Calibri" panose="020F0502020204030204" pitchFamily="34" charset="0"/>
                </a:rPr>
                <a:t> </a:t>
              </a:r>
              <a:r>
                <a:rPr lang="vi-VN" sz="2400" b="1" kern="0" noProof="1">
                  <a:solidFill>
                    <a:srgbClr val="FFFFFF"/>
                  </a:solidFill>
                  <a:latin typeface="Calibri" panose="020F0502020204030204" pitchFamily="34" charset="0"/>
                  <a:ea typeface="Tahoma" panose="020B0604030504040204" pitchFamily="34" charset="0"/>
                  <a:cs typeface="Calibri" panose="020F0502020204030204" pitchFamily="34" charset="0"/>
                </a:rPr>
                <a:t>Tìm các trường hợp suy biến</a:t>
              </a:r>
            </a:p>
          </p:txBody>
        </p:sp>
      </p:grpSp>
      <p:grpSp>
        <p:nvGrpSpPr>
          <p:cNvPr id="3" name="Group 54"/>
          <p:cNvGrpSpPr>
            <a:grpSpLocks/>
          </p:cNvGrpSpPr>
          <p:nvPr/>
        </p:nvGrpSpPr>
        <p:grpSpPr bwMode="auto">
          <a:xfrm>
            <a:off x="3534879" y="1524878"/>
            <a:ext cx="8247546" cy="1628746"/>
            <a:chOff x="3489892" y="2506918"/>
            <a:chExt cx="3901508" cy="1471574"/>
          </a:xfrm>
        </p:grpSpPr>
        <p:sp>
          <p:nvSpPr>
            <p:cNvPr id="39" name="Text Box 15"/>
            <p:cNvSpPr txBox="1">
              <a:spLocks noChangeArrowheads="1"/>
            </p:cNvSpPr>
            <p:nvPr/>
          </p:nvSpPr>
          <p:spPr bwMode="gray">
            <a:xfrm>
              <a:off x="3715320" y="2560303"/>
              <a:ext cx="3505257" cy="1418189"/>
            </a:xfrm>
            <a:prstGeom prst="rect">
              <a:avLst/>
            </a:prstGeom>
            <a:noFill/>
            <a:ln w="9525" algn="ctr">
              <a:noFill/>
              <a:miter lim="800000"/>
              <a:headEnd/>
              <a:tailEnd/>
            </a:ln>
            <a:effectLst/>
          </p:spPr>
          <p:txBody>
            <a:bodyPr>
              <a:spAutoFit/>
            </a:bodyPr>
            <a:lstStyle/>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Tổng quát hóa bài toán cụ thể thành bài toán tổng quát.</a:t>
              </a:r>
            </a:p>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Thông số hóa cho bài toán tổng quát</a:t>
              </a:r>
            </a:p>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VD: </a:t>
              </a:r>
              <a:r>
                <a:rPr lang="vi-VN" sz="2400" kern="0" noProof="1">
                  <a:solidFill>
                    <a:srgbClr val="FF0000"/>
                  </a:solidFill>
                  <a:latin typeface="Calibri" panose="020F0502020204030204" pitchFamily="34" charset="0"/>
                  <a:ea typeface="Tahoma" panose="020B0604030504040204" pitchFamily="34" charset="0"/>
                  <a:cs typeface="Calibri" panose="020F0502020204030204" pitchFamily="34" charset="0"/>
                </a:rPr>
                <a:t>n</a:t>
              </a: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 trong hàm tính tổng S(</a:t>
              </a:r>
              <a:r>
                <a:rPr lang="vi-VN" sz="2400" kern="0" noProof="1">
                  <a:solidFill>
                    <a:srgbClr val="FF0000"/>
                  </a:solidFill>
                  <a:latin typeface="Calibri" panose="020F0502020204030204" pitchFamily="34" charset="0"/>
                  <a:ea typeface="Tahoma" panose="020B0604030504040204" pitchFamily="34" charset="0"/>
                  <a:cs typeface="Calibri" panose="020F0502020204030204" pitchFamily="34" charset="0"/>
                </a:rPr>
                <a:t>n</a:t>
              </a: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 …</a:t>
              </a:r>
            </a:p>
          </p:txBody>
        </p:sp>
        <p:grpSp>
          <p:nvGrpSpPr>
            <p:cNvPr id="34847" name="Group 51"/>
            <p:cNvGrpSpPr>
              <a:grpSpLocks/>
            </p:cNvGrpSpPr>
            <p:nvPr/>
          </p:nvGrpSpPr>
          <p:grpSpPr bwMode="auto">
            <a:xfrm>
              <a:off x="3489892" y="2506918"/>
              <a:ext cx="3901508" cy="1219926"/>
              <a:chOff x="3489892" y="2506918"/>
              <a:chExt cx="3901508" cy="1219926"/>
            </a:xfrm>
          </p:grpSpPr>
          <p:sp>
            <p:nvSpPr>
              <p:cNvPr id="37" name="AutoShape 12"/>
              <p:cNvSpPr>
                <a:spLocks noChangeArrowheads="1"/>
              </p:cNvSpPr>
              <p:nvPr/>
            </p:nvSpPr>
            <p:spPr bwMode="gray">
              <a:xfrm>
                <a:off x="3657539" y="2506918"/>
                <a:ext cx="3733861" cy="1219926"/>
              </a:xfrm>
              <a:prstGeom prst="roundRect">
                <a:avLst>
                  <a:gd name="adj" fmla="val 11505"/>
                </a:avLst>
              </a:prstGeom>
              <a:solidFill>
                <a:srgbClr val="4D4D4D">
                  <a:alpha val="5000"/>
                </a:srgbClr>
              </a:solidFill>
              <a:ln w="19050" algn="ctr">
                <a:solidFill>
                  <a:srgbClr val="000000"/>
                </a:solidFill>
                <a:prstDash val="sysDot"/>
                <a:round/>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45" name="AutoShape 23"/>
              <p:cNvSpPr>
                <a:spLocks noChangeArrowheads="1"/>
              </p:cNvSpPr>
              <p:nvPr/>
            </p:nvSpPr>
            <p:spPr bwMode="gray">
              <a:xfrm rot="13500000">
                <a:off x="3489895" y="2905733"/>
                <a:ext cx="298450" cy="298455"/>
              </a:xfrm>
              <a:prstGeom prst="rtTriangle">
                <a:avLst/>
              </a:prstGeom>
              <a:solidFill>
                <a:srgbClr val="E68402"/>
              </a:solidFill>
              <a:ln w="9525" algn="ctr">
                <a:noFill/>
                <a:miter lim="800000"/>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grpSp>
      </p:grpSp>
      <p:grpSp>
        <p:nvGrpSpPr>
          <p:cNvPr id="7" name="Group 55"/>
          <p:cNvGrpSpPr>
            <a:grpSpLocks/>
          </p:cNvGrpSpPr>
          <p:nvPr/>
        </p:nvGrpSpPr>
        <p:grpSpPr bwMode="auto">
          <a:xfrm>
            <a:off x="3534877" y="3201834"/>
            <a:ext cx="8265723" cy="1986203"/>
            <a:chOff x="3489289" y="3698459"/>
            <a:chExt cx="3910710" cy="1794537"/>
          </a:xfrm>
        </p:grpSpPr>
        <p:sp>
          <p:nvSpPr>
            <p:cNvPr id="43" name="Text Box 19"/>
            <p:cNvSpPr txBox="1">
              <a:spLocks noChangeArrowheads="1"/>
            </p:cNvSpPr>
            <p:nvPr/>
          </p:nvSpPr>
          <p:spPr bwMode="gray">
            <a:xfrm>
              <a:off x="3714752" y="3741114"/>
              <a:ext cx="3505799" cy="1751882"/>
            </a:xfrm>
            <a:prstGeom prst="rect">
              <a:avLst/>
            </a:prstGeom>
            <a:noFill/>
            <a:ln w="9525" algn="ctr">
              <a:noFill/>
              <a:miter lim="800000"/>
              <a:headEnd/>
              <a:tailEnd/>
            </a:ln>
            <a:effectLst/>
          </p:spPr>
          <p:txBody>
            <a:bodyPr>
              <a:spAutoFit/>
            </a:bodyPr>
            <a:lstStyle/>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Chia bài toán tổng quát ra thành:</a:t>
              </a:r>
            </a:p>
            <a:p>
              <a:pPr marL="635000" lvl="1"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Phần không đệ quy.</a:t>
              </a:r>
            </a:p>
            <a:p>
              <a:pPr marL="635000" lvl="1"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Phần như bài toán trên nhưng kích thước nhỏ hơn.</a:t>
              </a:r>
            </a:p>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VD: </a:t>
              </a:r>
              <a:r>
                <a:rPr lang="vi-VN" sz="2400" kern="0" noProof="1">
                  <a:solidFill>
                    <a:srgbClr val="FF0000"/>
                  </a:solidFill>
                  <a:latin typeface="Calibri" panose="020F0502020204030204" pitchFamily="34" charset="0"/>
                  <a:ea typeface="Tahoma" panose="020B0604030504040204" pitchFamily="34" charset="0"/>
                  <a:cs typeface="Calibri" panose="020F0502020204030204" pitchFamily="34" charset="0"/>
                </a:rPr>
                <a:t>S(n)</a:t>
              </a: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 = </a:t>
              </a:r>
              <a:r>
                <a:rPr lang="vi-VN" sz="2400" kern="0" noProof="1">
                  <a:solidFill>
                    <a:srgbClr val="FF0000"/>
                  </a:solidFill>
                  <a:latin typeface="Calibri" panose="020F0502020204030204" pitchFamily="34" charset="0"/>
                  <a:ea typeface="Tahoma" panose="020B0604030504040204" pitchFamily="34" charset="0"/>
                  <a:cs typeface="Calibri" panose="020F0502020204030204" pitchFamily="34" charset="0"/>
                </a:rPr>
                <a:t>S(n – 1)</a:t>
              </a: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 + n, …</a:t>
              </a:r>
            </a:p>
          </p:txBody>
        </p:sp>
        <p:grpSp>
          <p:nvGrpSpPr>
            <p:cNvPr id="34843" name="Group 52"/>
            <p:cNvGrpSpPr>
              <a:grpSpLocks/>
            </p:cNvGrpSpPr>
            <p:nvPr/>
          </p:nvGrpSpPr>
          <p:grpSpPr bwMode="auto">
            <a:xfrm>
              <a:off x="3489289" y="3698459"/>
              <a:ext cx="3910710" cy="1463791"/>
              <a:chOff x="3489289" y="3698459"/>
              <a:chExt cx="3910710" cy="1463791"/>
            </a:xfrm>
          </p:grpSpPr>
          <p:sp>
            <p:nvSpPr>
              <p:cNvPr id="42" name="AutoShape 18"/>
              <p:cNvSpPr>
                <a:spLocks noChangeArrowheads="1"/>
              </p:cNvSpPr>
              <p:nvPr/>
            </p:nvSpPr>
            <p:spPr bwMode="gray">
              <a:xfrm>
                <a:off x="3665561" y="3698459"/>
                <a:ext cx="3734438" cy="1463791"/>
              </a:xfrm>
              <a:prstGeom prst="roundRect">
                <a:avLst>
                  <a:gd name="adj" fmla="val 11505"/>
                </a:avLst>
              </a:prstGeom>
              <a:solidFill>
                <a:srgbClr val="4D4D4D">
                  <a:alpha val="5000"/>
                </a:srgbClr>
              </a:solidFill>
              <a:ln w="19050" algn="ctr">
                <a:solidFill>
                  <a:srgbClr val="000000"/>
                </a:solidFill>
                <a:prstDash val="sysDot"/>
                <a:round/>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46" name="AutoShape 24"/>
              <p:cNvSpPr>
                <a:spLocks noChangeArrowheads="1"/>
              </p:cNvSpPr>
              <p:nvPr/>
            </p:nvSpPr>
            <p:spPr bwMode="gray">
              <a:xfrm rot="13500000">
                <a:off x="3489315" y="4306481"/>
                <a:ext cx="298450" cy="298501"/>
              </a:xfrm>
              <a:prstGeom prst="rtTriangle">
                <a:avLst/>
              </a:prstGeom>
              <a:solidFill>
                <a:srgbClr val="7E88E4"/>
              </a:solidFill>
              <a:ln w="9525" algn="ctr">
                <a:noFill/>
                <a:miter lim="800000"/>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grpSp>
      </p:grpSp>
      <p:grpSp>
        <p:nvGrpSpPr>
          <p:cNvPr id="9" name="Group 56"/>
          <p:cNvGrpSpPr>
            <a:grpSpLocks/>
          </p:cNvGrpSpPr>
          <p:nvPr/>
        </p:nvGrpSpPr>
        <p:grpSpPr bwMode="auto">
          <a:xfrm>
            <a:off x="3528891" y="5154037"/>
            <a:ext cx="8253533" cy="1584142"/>
            <a:chOff x="3483683" y="5410366"/>
            <a:chExt cx="3922404" cy="1431274"/>
          </a:xfrm>
        </p:grpSpPr>
        <p:grpSp>
          <p:nvGrpSpPr>
            <p:cNvPr id="34838" name="Group 53"/>
            <p:cNvGrpSpPr>
              <a:grpSpLocks/>
            </p:cNvGrpSpPr>
            <p:nvPr/>
          </p:nvGrpSpPr>
          <p:grpSpPr bwMode="auto">
            <a:xfrm>
              <a:off x="3483683" y="5410366"/>
              <a:ext cx="3922404" cy="1171655"/>
              <a:chOff x="3483683" y="5410366"/>
              <a:chExt cx="3922404" cy="1171655"/>
            </a:xfrm>
          </p:grpSpPr>
          <p:sp>
            <p:nvSpPr>
              <p:cNvPr id="44" name="AutoShape 20"/>
              <p:cNvSpPr>
                <a:spLocks noChangeArrowheads="1"/>
              </p:cNvSpPr>
              <p:nvPr/>
            </p:nvSpPr>
            <p:spPr bwMode="gray">
              <a:xfrm>
                <a:off x="3672226" y="5410366"/>
                <a:ext cx="3733861" cy="1171655"/>
              </a:xfrm>
              <a:prstGeom prst="roundRect">
                <a:avLst>
                  <a:gd name="adj" fmla="val 11505"/>
                </a:avLst>
              </a:prstGeom>
              <a:solidFill>
                <a:srgbClr val="4D4D4D">
                  <a:alpha val="5000"/>
                </a:srgbClr>
              </a:solidFill>
              <a:ln w="19050" algn="ctr">
                <a:solidFill>
                  <a:srgbClr val="000000"/>
                </a:solidFill>
                <a:prstDash val="sysDot"/>
                <a:round/>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47" name="AutoShape 25"/>
              <p:cNvSpPr>
                <a:spLocks noChangeArrowheads="1"/>
              </p:cNvSpPr>
              <p:nvPr/>
            </p:nvSpPr>
            <p:spPr bwMode="gray">
              <a:xfrm rot="13500000">
                <a:off x="3483686" y="5842548"/>
                <a:ext cx="298450" cy="298455"/>
              </a:xfrm>
              <a:prstGeom prst="rtTriangle">
                <a:avLst/>
              </a:prstGeom>
              <a:solidFill>
                <a:srgbClr val="92C331"/>
              </a:solidFill>
              <a:ln w="9525" algn="ctr">
                <a:noFill/>
                <a:miter lim="800000"/>
                <a:headEnd/>
                <a:tailEnd/>
              </a:ln>
              <a:effectLst/>
            </p:spPr>
            <p:txBody>
              <a:bodyPr wrap="none" anchor="ctr"/>
              <a:lstStyle/>
              <a:p>
                <a:pPr algn="just">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grpSp>
        <p:sp>
          <p:nvSpPr>
            <p:cNvPr id="48" name="Text Box 21"/>
            <p:cNvSpPr txBox="1">
              <a:spLocks noChangeArrowheads="1"/>
            </p:cNvSpPr>
            <p:nvPr/>
          </p:nvSpPr>
          <p:spPr bwMode="gray">
            <a:xfrm>
              <a:off x="3809942" y="5423450"/>
              <a:ext cx="3505257" cy="1418190"/>
            </a:xfrm>
            <a:prstGeom prst="rect">
              <a:avLst/>
            </a:prstGeom>
            <a:noFill/>
            <a:ln w="9525" algn="ctr">
              <a:noFill/>
              <a:miter lim="800000"/>
              <a:headEnd/>
              <a:tailEnd/>
            </a:ln>
            <a:effectLst/>
          </p:spPr>
          <p:txBody>
            <a:bodyPr>
              <a:spAutoFit/>
            </a:bodyPr>
            <a:lstStyle/>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Các trường hợp suy biến của bài toán.</a:t>
              </a:r>
            </a:p>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Kích thước bài toán trong trường hợp này là nhỏ nhất.</a:t>
              </a:r>
            </a:p>
            <a:p>
              <a:pPr marL="177800" indent="-177800" algn="just">
                <a:buFont typeface="Wingdings" pitchFamily="2" charset="2"/>
                <a:buChar char="§"/>
                <a:defRPr/>
              </a:pPr>
              <a:r>
                <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rPr>
                <a:t>VD: </a:t>
              </a:r>
              <a:r>
                <a:rPr lang="vi-VN" sz="2400" kern="0" noProof="1">
                  <a:solidFill>
                    <a:srgbClr val="FF0000"/>
                  </a:solidFill>
                  <a:latin typeface="Calibri" panose="020F0502020204030204" pitchFamily="34" charset="0"/>
                  <a:ea typeface="Tahoma" panose="020B0604030504040204" pitchFamily="34" charset="0"/>
                  <a:cs typeface="Calibri" panose="020F0502020204030204" pitchFamily="34" charset="0"/>
                </a:rPr>
                <a:t>S(0) = 0</a:t>
              </a:r>
            </a:p>
          </p:txBody>
        </p:sp>
      </p:grpSp>
      <p:grpSp>
        <p:nvGrpSpPr>
          <p:cNvPr id="11" name="Group 49"/>
          <p:cNvGrpSpPr>
            <a:grpSpLocks/>
          </p:cNvGrpSpPr>
          <p:nvPr/>
        </p:nvGrpSpPr>
        <p:grpSpPr bwMode="auto">
          <a:xfrm>
            <a:off x="1302367" y="3093661"/>
            <a:ext cx="2381371" cy="1769354"/>
            <a:chOff x="1066800" y="3276600"/>
            <a:chExt cx="2295525" cy="1597913"/>
          </a:xfrm>
        </p:grpSpPr>
        <p:grpSp>
          <p:nvGrpSpPr>
            <p:cNvPr id="34832" name="Group 6"/>
            <p:cNvGrpSpPr>
              <a:grpSpLocks/>
            </p:cNvGrpSpPr>
            <p:nvPr/>
          </p:nvGrpSpPr>
          <p:grpSpPr bwMode="auto">
            <a:xfrm>
              <a:off x="1066800" y="3276600"/>
              <a:ext cx="2295525" cy="1597913"/>
              <a:chOff x="471" y="309"/>
              <a:chExt cx="1161" cy="1539"/>
            </a:xfrm>
          </p:grpSpPr>
          <p:sp>
            <p:nvSpPr>
              <p:cNvPr id="33" name="Oval 7"/>
              <p:cNvSpPr>
                <a:spLocks noChangeArrowheads="1"/>
              </p:cNvSpPr>
              <p:nvPr/>
            </p:nvSpPr>
            <p:spPr bwMode="gray">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34" name="AutoShape 8"/>
              <p:cNvSpPr>
                <a:spLocks noChangeArrowheads="1"/>
              </p:cNvSpPr>
              <p:nvPr/>
            </p:nvSpPr>
            <p:spPr bwMode="gray">
              <a:xfrm>
                <a:off x="473" y="309"/>
                <a:ext cx="1159" cy="1539"/>
              </a:xfrm>
              <a:prstGeom prst="can">
                <a:avLst>
                  <a:gd name="adj" fmla="val 33197"/>
                </a:avLst>
              </a:prstGeom>
              <a:gradFill rotWithShape="1">
                <a:gsLst>
                  <a:gs pos="0">
                    <a:srgbClr val="7E88E4">
                      <a:gamma/>
                      <a:shade val="46275"/>
                      <a:invGamma/>
                    </a:srgbClr>
                  </a:gs>
                  <a:gs pos="50000">
                    <a:srgbClr val="7E88E4">
                      <a:alpha val="50000"/>
                    </a:srgbClr>
                  </a:gs>
                  <a:gs pos="100000">
                    <a:srgbClr val="7E88E4">
                      <a:gamma/>
                      <a:shade val="46275"/>
                      <a:invGamma/>
                    </a:srgbClr>
                  </a:gs>
                </a:gsLst>
                <a:lin ang="0" scaled="1"/>
              </a:gradFill>
              <a:ln w="9525">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grpSp>
        <p:sp>
          <p:nvSpPr>
            <p:cNvPr id="40" name="Text Box 16"/>
            <p:cNvSpPr txBox="1">
              <a:spLocks noChangeArrowheads="1"/>
            </p:cNvSpPr>
            <p:nvPr/>
          </p:nvSpPr>
          <p:spPr bwMode="white">
            <a:xfrm>
              <a:off x="1149350" y="3909736"/>
              <a:ext cx="2128838" cy="750478"/>
            </a:xfrm>
            <a:prstGeom prst="rect">
              <a:avLst/>
            </a:prstGeom>
            <a:noFill/>
            <a:ln w="9525" algn="ctr">
              <a:noFill/>
              <a:miter lim="800000"/>
              <a:headEnd/>
              <a:tailEnd/>
            </a:ln>
            <a:effectLst/>
          </p:spPr>
          <p:txBody>
            <a:bodyPr>
              <a:spAutoFit/>
            </a:bodyPr>
            <a:lstStyle/>
            <a:p>
              <a:pPr algn="ctr">
                <a:defRPr/>
              </a:pPr>
              <a:r>
                <a:rPr lang="vi-VN" sz="2400" b="1" kern="0" noProof="1">
                  <a:solidFill>
                    <a:srgbClr val="FFFFFF"/>
                  </a:solidFill>
                  <a:latin typeface="Calibri" panose="020F0502020204030204" pitchFamily="34" charset="0"/>
                  <a:ea typeface="Tahoma" panose="020B0604030504040204" pitchFamily="34" charset="0"/>
                  <a:cs typeface="Calibri" panose="020F0502020204030204" pitchFamily="34" charset="0"/>
                </a:rPr>
                <a:t>Tìm thuật giải</a:t>
              </a:r>
            </a:p>
            <a:p>
              <a:pPr algn="ctr">
                <a:defRPr/>
              </a:pPr>
              <a:r>
                <a:rPr lang="vi-VN" sz="2400" b="1" kern="0" noProof="1">
                  <a:solidFill>
                    <a:srgbClr val="FFFFFF"/>
                  </a:solidFill>
                  <a:latin typeface="Calibri" panose="020F0502020204030204" pitchFamily="34" charset="0"/>
                  <a:ea typeface="Tahoma" panose="020B0604030504040204" pitchFamily="34" charset="0"/>
                  <a:cs typeface="Calibri" panose="020F0502020204030204" pitchFamily="34" charset="0"/>
                </a:rPr>
                <a:t>tổng quát</a:t>
              </a:r>
            </a:p>
          </p:txBody>
        </p:sp>
      </p:grpSp>
      <p:grpSp>
        <p:nvGrpSpPr>
          <p:cNvPr id="13" name="Group 48"/>
          <p:cNvGrpSpPr>
            <a:grpSpLocks/>
          </p:cNvGrpSpPr>
          <p:nvPr/>
        </p:nvGrpSpPr>
        <p:grpSpPr bwMode="auto">
          <a:xfrm>
            <a:off x="1302365" y="1349349"/>
            <a:ext cx="2385474" cy="1771110"/>
            <a:chOff x="1062845" y="1981200"/>
            <a:chExt cx="2299480" cy="1600200"/>
          </a:xfrm>
        </p:grpSpPr>
        <p:grpSp>
          <p:nvGrpSpPr>
            <p:cNvPr id="34826" name="Group 9"/>
            <p:cNvGrpSpPr>
              <a:grpSpLocks/>
            </p:cNvGrpSpPr>
            <p:nvPr/>
          </p:nvGrpSpPr>
          <p:grpSpPr bwMode="auto">
            <a:xfrm>
              <a:off x="1066800" y="1981200"/>
              <a:ext cx="2295525" cy="1600200"/>
              <a:chOff x="471" y="187"/>
              <a:chExt cx="1161" cy="1539"/>
            </a:xfrm>
          </p:grpSpPr>
          <p:sp>
            <p:nvSpPr>
              <p:cNvPr id="31" name="Oval 10"/>
              <p:cNvSpPr>
                <a:spLocks noChangeArrowheads="1"/>
              </p:cNvSpPr>
              <p:nvPr/>
            </p:nvSpPr>
            <p:spPr bwMode="gray">
              <a:xfrm>
                <a:off x="471" y="1302"/>
                <a:ext cx="1159" cy="362"/>
              </a:xfrm>
              <a:prstGeom prst="ellipse">
                <a:avLst/>
              </a:prstGeom>
              <a:gradFill rotWithShape="1">
                <a:gsLst>
                  <a:gs pos="0">
                    <a:srgbClr val="C1CF9D"/>
                  </a:gs>
                  <a:gs pos="50000">
                    <a:srgbClr val="C1CF9D">
                      <a:gamma/>
                      <a:tint val="42353"/>
                      <a:invGamma/>
                    </a:srgbClr>
                  </a:gs>
                  <a:gs pos="100000">
                    <a:srgbClr val="C1CF9D"/>
                  </a:gs>
                </a:gsLst>
                <a:lin ang="0" scaled="1"/>
              </a:gradFill>
              <a:ln w="9525" algn="ctr">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sp>
            <p:nvSpPr>
              <p:cNvPr id="32" name="AutoShape 11"/>
              <p:cNvSpPr>
                <a:spLocks noChangeArrowheads="1"/>
              </p:cNvSpPr>
              <p:nvPr/>
            </p:nvSpPr>
            <p:spPr bwMode="gray">
              <a:xfrm>
                <a:off x="473" y="187"/>
                <a:ext cx="1159" cy="1539"/>
              </a:xfrm>
              <a:prstGeom prst="can">
                <a:avLst>
                  <a:gd name="adj" fmla="val 33197"/>
                </a:avLst>
              </a:prstGeom>
              <a:gradFill rotWithShape="1">
                <a:gsLst>
                  <a:gs pos="0">
                    <a:srgbClr val="E68402">
                      <a:gamma/>
                      <a:shade val="46275"/>
                      <a:invGamma/>
                    </a:srgbClr>
                  </a:gs>
                  <a:gs pos="50000">
                    <a:srgbClr val="E68402">
                      <a:alpha val="50000"/>
                    </a:srgbClr>
                  </a:gs>
                  <a:gs pos="100000">
                    <a:srgbClr val="E68402">
                      <a:gamma/>
                      <a:shade val="46275"/>
                      <a:invGamma/>
                    </a:srgbClr>
                  </a:gs>
                </a:gsLst>
                <a:lin ang="0" scaled="1"/>
              </a:gradFill>
              <a:ln w="9525">
                <a:noFill/>
                <a:round/>
                <a:headEnd/>
                <a:tailEnd/>
              </a:ln>
              <a:effectLst/>
            </p:spPr>
            <p:txBody>
              <a:bodyPr wrap="none" anchor="ctr"/>
              <a:lstStyle/>
              <a:p>
                <a:pPr>
                  <a:defRPr/>
                </a:pPr>
                <a:endParaRPr lang="vi-VN" sz="2400" kern="0" noProof="1">
                  <a:solidFill>
                    <a:sysClr val="windowText" lastClr="000000"/>
                  </a:solidFill>
                  <a:latin typeface="Calibri" panose="020F0502020204030204" pitchFamily="34" charset="0"/>
                  <a:ea typeface="Tahoma" panose="020B0604030504040204" pitchFamily="34" charset="0"/>
                  <a:cs typeface="Calibri" panose="020F0502020204030204" pitchFamily="34" charset="0"/>
                </a:endParaRPr>
              </a:p>
            </p:txBody>
          </p:sp>
        </p:grpSp>
        <p:sp>
          <p:nvSpPr>
            <p:cNvPr id="38" name="Text Box 14"/>
            <p:cNvSpPr txBox="1">
              <a:spLocks noChangeArrowheads="1"/>
            </p:cNvSpPr>
            <p:nvPr/>
          </p:nvSpPr>
          <p:spPr bwMode="white">
            <a:xfrm>
              <a:off x="1062845" y="2590800"/>
              <a:ext cx="2295525" cy="750807"/>
            </a:xfrm>
            <a:prstGeom prst="rect">
              <a:avLst/>
            </a:prstGeom>
            <a:noFill/>
            <a:ln w="9525" algn="ctr">
              <a:noFill/>
              <a:miter lim="800000"/>
              <a:headEnd/>
              <a:tailEnd/>
            </a:ln>
            <a:effectLst/>
          </p:spPr>
          <p:txBody>
            <a:bodyPr wrap="square">
              <a:spAutoFit/>
            </a:bodyPr>
            <a:lstStyle/>
            <a:p>
              <a:pPr algn="ctr">
                <a:defRPr/>
              </a:pPr>
              <a:r>
                <a:rPr lang="vi-VN" sz="2400" kern="0" noProof="1">
                  <a:solidFill>
                    <a:srgbClr val="FFFFFF"/>
                  </a:solidFill>
                  <a:latin typeface="Calibri" panose="020F0502020204030204" pitchFamily="34" charset="0"/>
                  <a:ea typeface="Tahoma" panose="020B0604030504040204" pitchFamily="34" charset="0"/>
                  <a:cs typeface="Calibri" panose="020F0502020204030204" pitchFamily="34" charset="0"/>
                </a:rPr>
                <a:t> </a:t>
              </a:r>
              <a:r>
                <a:rPr lang="vi-VN" sz="2400" b="1" kern="0" noProof="1">
                  <a:solidFill>
                    <a:srgbClr val="FFFFFF"/>
                  </a:solidFill>
                  <a:latin typeface="Calibri" panose="020F0502020204030204" pitchFamily="34" charset="0"/>
                  <a:ea typeface="Tahoma" panose="020B0604030504040204" pitchFamily="34" charset="0"/>
                  <a:cs typeface="Calibri" panose="020F0502020204030204" pitchFamily="34" charset="0"/>
                </a:rPr>
                <a:t>Thông số hóa</a:t>
              </a:r>
            </a:p>
            <a:p>
              <a:pPr algn="ctr">
                <a:defRPr/>
              </a:pPr>
              <a:r>
                <a:rPr lang="vi-VN" sz="2400" b="1" kern="0" noProof="1">
                  <a:solidFill>
                    <a:srgbClr val="FFFFFF"/>
                  </a:solidFill>
                  <a:latin typeface="Calibri" panose="020F0502020204030204" pitchFamily="34" charset="0"/>
                  <a:ea typeface="Tahoma" panose="020B0604030504040204" pitchFamily="34" charset="0"/>
                  <a:cs typeface="Calibri" panose="020F0502020204030204" pitchFamily="34" charset="0"/>
                </a:rPr>
                <a:t>bài toán</a:t>
              </a:r>
            </a:p>
          </p:txBody>
        </p:sp>
      </p:grpSp>
      <p:sp>
        <p:nvSpPr>
          <p:cNvPr id="4" name="Chỗ dành sẵn cho Ngày tháng 3">
            <a:extLst>
              <a:ext uri="{FF2B5EF4-FFF2-40B4-BE49-F238E27FC236}">
                <a16:creationId xmlns:a16="http://schemas.microsoft.com/office/drawing/2014/main" id="{B944A7F0-81FA-4146-A010-0CCBA7E6934D}"/>
              </a:ext>
            </a:extLst>
          </p:cNvPr>
          <p:cNvSpPr>
            <a:spLocks noGrp="1"/>
          </p:cNvSpPr>
          <p:nvPr>
            <p:ph type="dt" sz="half" idx="10"/>
          </p:nvPr>
        </p:nvSpPr>
        <p:spPr/>
        <p:txBody>
          <a:bodyPr/>
          <a:lstStyle/>
          <a:p>
            <a:fld id="{C55680C5-AEB6-47DE-AFF1-5BD6B416834D}" type="datetime1">
              <a:rPr lang="vi-VN" noProof="1" smtClean="0"/>
              <a:t>04/01/2021</a:t>
            </a:fld>
            <a:endParaRPr lang="vi-VN" noProof="1"/>
          </a:p>
        </p:txBody>
      </p:sp>
      <p:sp>
        <p:nvSpPr>
          <p:cNvPr id="6" name="Chỗ dành sẵn cho Số hiệu Bản chiếu 5">
            <a:extLst>
              <a:ext uri="{FF2B5EF4-FFF2-40B4-BE49-F238E27FC236}">
                <a16:creationId xmlns:a16="http://schemas.microsoft.com/office/drawing/2014/main" id="{C351A08A-DD36-4D7F-BF3B-07C404E10E09}"/>
              </a:ext>
            </a:extLst>
          </p:cNvPr>
          <p:cNvSpPr>
            <a:spLocks noGrp="1"/>
          </p:cNvSpPr>
          <p:nvPr>
            <p:ph type="sldNum" sz="quarter" idx="12"/>
          </p:nvPr>
        </p:nvSpPr>
        <p:spPr/>
        <p:txBody>
          <a:bodyPr/>
          <a:lstStyle/>
          <a:p>
            <a:fld id="{796B6B1B-CD97-412B-A8B6-A4AEE95B13DD}" type="slidenum">
              <a:rPr lang="vi-VN" noProof="1" smtClean="0"/>
              <a:t>148</a:t>
            </a:fld>
            <a:endParaRPr lang="vi-VN" noProof="1"/>
          </a:p>
        </p:txBody>
      </p:sp>
    </p:spTree>
    <p:extLst>
      <p:ext uri="{BB962C8B-B14F-4D97-AF65-F5344CB8AC3E}">
        <p14:creationId xmlns:p14="http://schemas.microsoft.com/office/powerpoint/2010/main" val="14382070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lstStyle/>
          <a:p>
            <a:r>
              <a:rPr lang="vi-VN" b="1" noProof="1"/>
              <a:t>Hoạt động của hệ thống</a:t>
            </a:r>
          </a:p>
          <a:p>
            <a:pPr lvl="1"/>
            <a:r>
              <a:rPr lang="vi-VN" noProof="1"/>
              <a:t>Hệ thống lưu giữ trạng thái của tất cả các lời gọi hàm trong ngăn xếp</a:t>
            </a:r>
          </a:p>
          <a:p>
            <a:pPr lvl="1"/>
            <a:r>
              <a:rPr lang="vi-VN" noProof="1"/>
              <a:t>Mỗi khi có một lời gọi hàm, hệ thống tạo ra 1 vùng lưu trữ trong ngăn xếp gọi là bản ghi kích hoạt (activation record) để lưu thông tin</a:t>
            </a:r>
          </a:p>
          <a:p>
            <a:pPr lvl="2"/>
            <a:r>
              <a:rPr lang="vi-VN" noProof="1"/>
              <a:t>Giá trị trả về</a:t>
            </a:r>
          </a:p>
          <a:p>
            <a:pPr lvl="2"/>
            <a:r>
              <a:rPr lang="vi-VN" noProof="1"/>
              <a:t>Địa chỉ trả về</a:t>
            </a:r>
          </a:p>
          <a:p>
            <a:pPr lvl="2"/>
            <a:r>
              <a:rPr lang="vi-VN" noProof="1"/>
              <a:t>Địa chỉ các liên kết động</a:t>
            </a:r>
          </a:p>
          <a:p>
            <a:pPr lvl="2"/>
            <a:r>
              <a:rPr lang="vi-VN" noProof="1"/>
              <a:t>Tham số truyền vào</a:t>
            </a:r>
          </a:p>
          <a:p>
            <a:pPr lvl="2"/>
            <a:r>
              <a:rPr lang="vi-VN" noProof="1"/>
              <a:t>Các biến cục bộ</a:t>
            </a:r>
          </a:p>
        </p:txBody>
      </p:sp>
      <p:sp>
        <p:nvSpPr>
          <p:cNvPr id="25602" name="Rectangle 2"/>
          <p:cNvSpPr>
            <a:spLocks noGrp="1" noChangeArrowheads="1"/>
          </p:cNvSpPr>
          <p:nvPr>
            <p:ph type="title"/>
          </p:nvPr>
        </p:nvSpPr>
        <p:spPr/>
        <p:txBody>
          <a:bodyPr/>
          <a:lstStyle/>
          <a:p>
            <a:r>
              <a:rPr lang="vi-VN" noProof="1"/>
              <a:t>Hoạt động của Hàm đệ quy</a:t>
            </a:r>
          </a:p>
        </p:txBody>
      </p:sp>
      <p:sp>
        <p:nvSpPr>
          <p:cNvPr id="2" name="Chỗ dành sẵn cho Ngày tháng 1">
            <a:extLst>
              <a:ext uri="{FF2B5EF4-FFF2-40B4-BE49-F238E27FC236}">
                <a16:creationId xmlns:a16="http://schemas.microsoft.com/office/drawing/2014/main" id="{1112D2C5-19B5-4453-B949-F87FDD6C0420}"/>
              </a:ext>
            </a:extLst>
          </p:cNvPr>
          <p:cNvSpPr>
            <a:spLocks noGrp="1"/>
          </p:cNvSpPr>
          <p:nvPr>
            <p:ph type="dt" sz="half" idx="10"/>
          </p:nvPr>
        </p:nvSpPr>
        <p:spPr/>
        <p:txBody>
          <a:bodyPr/>
          <a:lstStyle/>
          <a:p>
            <a:fld id="{5BB201C6-2D98-4718-BB5A-AFB31EA6895F}"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BB815FC8-FC1B-43BA-B86C-DF779EF8DFC1}"/>
              </a:ext>
            </a:extLst>
          </p:cNvPr>
          <p:cNvSpPr>
            <a:spLocks noGrp="1"/>
          </p:cNvSpPr>
          <p:nvPr>
            <p:ph type="sldNum" sz="quarter" idx="12"/>
          </p:nvPr>
        </p:nvSpPr>
        <p:spPr/>
        <p:txBody>
          <a:bodyPr/>
          <a:lstStyle/>
          <a:p>
            <a:fld id="{796B6B1B-CD97-412B-A8B6-A4AEE95B13DD}" type="slidenum">
              <a:rPr lang="vi-VN" noProof="1" smtClean="0"/>
              <a:t>149</a:t>
            </a:fld>
            <a:endParaRPr lang="vi-VN" noProof="1"/>
          </a:p>
        </p:txBody>
      </p:sp>
    </p:spTree>
    <p:extLst>
      <p:ext uri="{BB962C8B-B14F-4D97-AF65-F5344CB8AC3E}">
        <p14:creationId xmlns:p14="http://schemas.microsoft.com/office/powerpoint/2010/main" val="918336140"/>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F5C6B7C1-F822-434A-9CCF-9BD9D2B9CF99}"/>
              </a:ext>
            </a:extLst>
          </p:cNvPr>
          <p:cNvSpPr>
            <a:spLocks noGrp="1"/>
          </p:cNvSpPr>
          <p:nvPr>
            <p:ph idx="1"/>
          </p:nvPr>
        </p:nvSpPr>
        <p:spPr/>
        <p:txBody>
          <a:bodyPr/>
          <a:lstStyle/>
          <a:p>
            <a:r>
              <a:rPr lang="vi-VN" noProof="1"/>
              <a:t>Có nhiều cách phân loại thuật toán, mỗi cách đều có ưu điểm riêng.</a:t>
            </a:r>
          </a:p>
          <a:p>
            <a:pPr lvl="1"/>
            <a:r>
              <a:rPr lang="vi-VN" noProof="1"/>
              <a:t>Phân loại theo cài đặt.</a:t>
            </a:r>
          </a:p>
          <a:p>
            <a:pPr lvl="1"/>
            <a:r>
              <a:rPr lang="vi-VN" noProof="1"/>
              <a:t>Phân loại theo phương pháp thiết kế.</a:t>
            </a:r>
          </a:p>
          <a:p>
            <a:pPr lvl="1"/>
            <a:r>
              <a:rPr lang="vi-VN" noProof="1"/>
              <a:t>Phân loại theo lĩnh vực nghiên cứu.</a:t>
            </a:r>
          </a:p>
          <a:p>
            <a:endParaRPr lang="vi-VN" noProof="1"/>
          </a:p>
          <a:p>
            <a:endParaRPr lang="vi-VN" noProof="1"/>
          </a:p>
        </p:txBody>
      </p:sp>
      <p:sp>
        <p:nvSpPr>
          <p:cNvPr id="3" name="Chỗ dành sẵn cho Ngày tháng 2">
            <a:extLst>
              <a:ext uri="{FF2B5EF4-FFF2-40B4-BE49-F238E27FC236}">
                <a16:creationId xmlns:a16="http://schemas.microsoft.com/office/drawing/2014/main" id="{7F0EB807-7342-4725-A8DC-A8CE6998422C}"/>
              </a:ext>
            </a:extLst>
          </p:cNvPr>
          <p:cNvSpPr>
            <a:spLocks noGrp="1"/>
          </p:cNvSpPr>
          <p:nvPr>
            <p:ph type="dt" sz="half" idx="10"/>
          </p:nvPr>
        </p:nvSpPr>
        <p:spPr/>
        <p:txBody>
          <a:bodyPr/>
          <a:lstStyle/>
          <a:p>
            <a:fld id="{B775F872-F8FA-4A7E-AFA4-C06735214087}"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3218B067-7B75-4AE6-905C-8E5C123CD581}"/>
              </a:ext>
            </a:extLst>
          </p:cNvPr>
          <p:cNvSpPr>
            <a:spLocks noGrp="1"/>
          </p:cNvSpPr>
          <p:nvPr>
            <p:ph type="sldNum" sz="quarter" idx="12"/>
          </p:nvPr>
        </p:nvSpPr>
        <p:spPr/>
        <p:txBody>
          <a:bodyPr/>
          <a:lstStyle/>
          <a:p>
            <a:fld id="{796B6B1B-CD97-412B-A8B6-A4AEE95B13DD}" type="slidenum">
              <a:rPr lang="vi-VN" noProof="1" smtClean="0"/>
              <a:t>15</a:t>
            </a:fld>
            <a:endParaRPr lang="vi-VN" noProof="1"/>
          </a:p>
        </p:txBody>
      </p:sp>
      <p:sp>
        <p:nvSpPr>
          <p:cNvPr id="6" name="Tiêu đề 5">
            <a:extLst>
              <a:ext uri="{FF2B5EF4-FFF2-40B4-BE49-F238E27FC236}">
                <a16:creationId xmlns:a16="http://schemas.microsoft.com/office/drawing/2014/main" id="{DB51B211-D0D1-45C9-A5B8-AFD3DF507559}"/>
              </a:ext>
            </a:extLst>
          </p:cNvPr>
          <p:cNvSpPr>
            <a:spLocks noGrp="1"/>
          </p:cNvSpPr>
          <p:nvPr>
            <p:ph type="title"/>
          </p:nvPr>
        </p:nvSpPr>
        <p:spPr/>
        <p:txBody>
          <a:bodyPr/>
          <a:lstStyle/>
          <a:p>
            <a:r>
              <a:rPr lang="vi-VN" noProof="1"/>
              <a:t>Phân loại thuật toán</a:t>
            </a:r>
          </a:p>
        </p:txBody>
      </p:sp>
    </p:spTree>
    <p:extLst>
      <p:ext uri="{BB962C8B-B14F-4D97-AF65-F5344CB8AC3E}">
        <p14:creationId xmlns:p14="http://schemas.microsoft.com/office/powerpoint/2010/main" val="4087027501"/>
      </p:ext>
    </p:extLst>
  </p:cSld>
  <p:clrMapOvr>
    <a:masterClrMapping/>
  </p:clrMapOvr>
  <p:transition spd="slow">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t>Ví dụ gọi hàm </a:t>
            </a:r>
            <a:r>
              <a:rPr lang="vi-VN" altLang="en-US"/>
              <a:t>đệ</a:t>
            </a:r>
            <a:r>
              <a:rPr lang="en-US" altLang="en-US"/>
              <a:t> quy</a:t>
            </a:r>
          </a:p>
        </p:txBody>
      </p:sp>
      <p:grpSp>
        <p:nvGrpSpPr>
          <p:cNvPr id="5" name="Group 4"/>
          <p:cNvGrpSpPr>
            <a:grpSpLocks/>
          </p:cNvGrpSpPr>
          <p:nvPr/>
        </p:nvGrpSpPr>
        <p:grpSpPr bwMode="auto">
          <a:xfrm>
            <a:off x="9176118" y="2258254"/>
            <a:ext cx="755650" cy="758825"/>
            <a:chOff x="4010025" y="1277941"/>
            <a:chExt cx="755650" cy="758826"/>
          </a:xfrm>
        </p:grpSpPr>
        <p:grpSp>
          <p:nvGrpSpPr>
            <p:cNvPr id="40383" name="Group 39"/>
            <p:cNvGrpSpPr>
              <a:grpSpLocks/>
            </p:cNvGrpSpPr>
            <p:nvPr/>
          </p:nvGrpSpPr>
          <p:grpSpPr bwMode="auto">
            <a:xfrm>
              <a:off x="4032250" y="1277941"/>
              <a:ext cx="723900" cy="758826"/>
              <a:chOff x="3247" y="1673"/>
              <a:chExt cx="606" cy="636"/>
            </a:xfrm>
          </p:grpSpPr>
          <p:pic>
            <p:nvPicPr>
              <p:cNvPr id="40385"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86"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390" name="Group 150"/>
              <p:cNvGrpSpPr>
                <a:grpSpLocks/>
              </p:cNvGrpSpPr>
              <p:nvPr/>
            </p:nvGrpSpPr>
            <p:grpSpPr bwMode="auto">
              <a:xfrm rot="-1045052" flipH="1" flipV="1">
                <a:off x="3281" y="2120"/>
                <a:ext cx="467" cy="111"/>
                <a:chOff x="2532" y="1080"/>
                <a:chExt cx="885" cy="234"/>
              </a:xfrm>
            </p:grpSpPr>
            <p:grpSp>
              <p:nvGrpSpPr>
                <p:cNvPr id="40392" name="Group 44"/>
                <p:cNvGrpSpPr>
                  <a:grpSpLocks/>
                </p:cNvGrpSpPr>
                <p:nvPr/>
              </p:nvGrpSpPr>
              <p:grpSpPr bwMode="auto">
                <a:xfrm>
                  <a:off x="2532" y="1080"/>
                  <a:ext cx="741" cy="183"/>
                  <a:chOff x="1571" y="2593"/>
                  <a:chExt cx="1117" cy="274"/>
                </a:xfrm>
              </p:grpSpPr>
              <p:sp>
                <p:nvSpPr>
                  <p:cNvPr id="19" name="AutoShape 45"/>
                  <p:cNvSpPr>
                    <a:spLocks noChangeArrowheads="1"/>
                  </p:cNvSpPr>
                  <p:nvPr/>
                </p:nvSpPr>
                <p:spPr bwMode="gray">
                  <a:xfrm rot="5263130">
                    <a:off x="1882" y="2310"/>
                    <a:ext cx="214" cy="81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20" name="AutoShape 46"/>
                  <p:cNvSpPr>
                    <a:spLocks noChangeArrowheads="1"/>
                  </p:cNvSpPr>
                  <p:nvPr/>
                </p:nvSpPr>
                <p:spPr bwMode="gray">
                  <a:xfrm rot="6078281">
                    <a:off x="2012" y="2308"/>
                    <a:ext cx="214"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21" name="AutoShape 47"/>
                  <p:cNvSpPr>
                    <a:spLocks noChangeArrowheads="1"/>
                  </p:cNvSpPr>
                  <p:nvPr/>
                </p:nvSpPr>
                <p:spPr bwMode="gray">
                  <a:xfrm rot="6373927">
                    <a:off x="2084" y="2338"/>
                    <a:ext cx="218"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22" name="AutoShape 48"/>
                  <p:cNvSpPr>
                    <a:spLocks noChangeArrowheads="1"/>
                  </p:cNvSpPr>
                  <p:nvPr/>
                </p:nvSpPr>
                <p:spPr bwMode="gray">
                  <a:xfrm rot="6906312">
                    <a:off x="2179" y="2366"/>
                    <a:ext cx="214"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393" name="Group 49"/>
                <p:cNvGrpSpPr>
                  <a:grpSpLocks/>
                </p:cNvGrpSpPr>
                <p:nvPr/>
              </p:nvGrpSpPr>
              <p:grpSpPr bwMode="auto">
                <a:xfrm rot="1353540">
                  <a:off x="2676" y="1129"/>
                  <a:ext cx="741" cy="185"/>
                  <a:chOff x="1577" y="2581"/>
                  <a:chExt cx="1118" cy="277"/>
                </a:xfrm>
              </p:grpSpPr>
              <p:sp>
                <p:nvSpPr>
                  <p:cNvPr id="15" name="AutoShape 50"/>
                  <p:cNvSpPr>
                    <a:spLocks noChangeArrowheads="1"/>
                  </p:cNvSpPr>
                  <p:nvPr/>
                </p:nvSpPr>
                <p:spPr bwMode="gray">
                  <a:xfrm rot="5263130">
                    <a:off x="1883" y="2287"/>
                    <a:ext cx="227" cy="81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6" name="AutoShape 51"/>
                  <p:cNvSpPr>
                    <a:spLocks noChangeArrowheads="1"/>
                  </p:cNvSpPr>
                  <p:nvPr/>
                </p:nvSpPr>
                <p:spPr bwMode="gray">
                  <a:xfrm rot="6078281">
                    <a:off x="2020" y="2285"/>
                    <a:ext cx="223" cy="81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7" name="AutoShape 52"/>
                  <p:cNvSpPr>
                    <a:spLocks noChangeArrowheads="1"/>
                  </p:cNvSpPr>
                  <p:nvPr/>
                </p:nvSpPr>
                <p:spPr bwMode="gray">
                  <a:xfrm rot="6373927">
                    <a:off x="2100" y="2313"/>
                    <a:ext cx="227" cy="80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8" name="AutoShape 53"/>
                  <p:cNvSpPr>
                    <a:spLocks noChangeArrowheads="1"/>
                  </p:cNvSpPr>
                  <p:nvPr/>
                </p:nvSpPr>
                <p:spPr bwMode="gray">
                  <a:xfrm rot="6906312">
                    <a:off x="2189" y="2340"/>
                    <a:ext cx="223" cy="81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12"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7"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F(4)</a:t>
              </a:r>
            </a:p>
          </p:txBody>
        </p:sp>
      </p:grpSp>
      <p:grpSp>
        <p:nvGrpSpPr>
          <p:cNvPr id="23" name="Group 37"/>
          <p:cNvGrpSpPr/>
          <p:nvPr/>
        </p:nvGrpSpPr>
        <p:grpSpPr>
          <a:xfrm>
            <a:off x="2302103" y="3086147"/>
            <a:ext cx="3450730" cy="2855095"/>
            <a:chOff x="2362199" y="1524000"/>
            <a:chExt cx="3314205" cy="2743200"/>
          </a:xfrm>
          <a:scene3d>
            <a:camera prst="perspectiveHeroicExtremeRightFacing"/>
            <a:lightRig rig="threePt" dir="t"/>
          </a:scene3d>
        </p:grpSpPr>
        <p:sp>
          <p:nvSpPr>
            <p:cNvPr id="33" name="AutoShape 6"/>
            <p:cNvSpPr>
              <a:spLocks noChangeArrowheads="1"/>
            </p:cNvSpPr>
            <p:nvPr/>
          </p:nvSpPr>
          <p:spPr bwMode="gray">
            <a:xfrm>
              <a:off x="2438400" y="2057400"/>
              <a:ext cx="3200400" cy="22098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en-US" sz="2000"/>
            </a:p>
          </p:txBody>
        </p:sp>
        <p:sp>
          <p:nvSpPr>
            <p:cNvPr id="34" name="Rectangle 11"/>
            <p:cNvSpPr>
              <a:spLocks noChangeArrowheads="1"/>
            </p:cNvSpPr>
            <p:nvPr/>
          </p:nvSpPr>
          <p:spPr bwMode="black">
            <a:xfrm>
              <a:off x="2514600" y="2057400"/>
              <a:ext cx="3048000" cy="2158715"/>
            </a:xfrm>
            <a:prstGeom prst="rect">
              <a:avLst/>
            </a:prstGeom>
            <a:noFill/>
            <a:ln w="9525" algn="ctr">
              <a:noFill/>
              <a:miter lim="800000"/>
              <a:headEnd/>
              <a:tailEnd/>
            </a:ln>
          </p:spPr>
          <p:txBody>
            <a:bodyPr>
              <a:spAutoFit/>
            </a:bodyPr>
            <a:lstStyle/>
            <a:p>
              <a:pPr marL="231775" indent="-231775" algn="just">
                <a:defRPr/>
              </a:pPr>
              <a:r>
                <a:rPr lang="vi-VN" sz="2000" kern="0" dirty="0">
                  <a:latin typeface="Tahoma" pitchFamily="34" charset="0"/>
                  <a:cs typeface="Tahoma" pitchFamily="34" charset="0"/>
                </a:rPr>
                <a:t>{</a:t>
              </a:r>
              <a:endParaRPr lang="en-US" sz="2000" kern="0" dirty="0">
                <a:latin typeface="Tahoma" pitchFamily="34" charset="0"/>
                <a:cs typeface="Tahoma" pitchFamily="34" charset="0"/>
              </a:endParaRPr>
            </a:p>
            <a:p>
              <a:pPr marL="231775" indent="-231775" algn="just">
                <a:defRPr/>
              </a:pPr>
              <a:r>
                <a:rPr lang="en-US" sz="2000" kern="0" dirty="0">
                  <a:latin typeface="Tahoma" pitchFamily="34" charset="0"/>
                  <a:cs typeface="Tahoma" pitchFamily="34" charset="0"/>
                </a:rPr>
                <a:t>   if (n == 0)</a:t>
              </a:r>
            </a:p>
            <a:p>
              <a:pPr marL="231775" indent="-231775" algn="just">
                <a:defRPr/>
              </a:pPr>
              <a:r>
                <a:rPr lang="en-US" sz="2000" kern="0" dirty="0">
                  <a:latin typeface="Tahoma" pitchFamily="34" charset="0"/>
                  <a:cs typeface="Tahoma" pitchFamily="34" charset="0"/>
                </a:rPr>
                <a:t>       return 0;</a:t>
              </a:r>
            </a:p>
            <a:p>
              <a:pPr marL="231775" indent="-231775" algn="just">
                <a:defRPr/>
              </a:pPr>
              <a:r>
                <a:rPr lang="en-US" sz="2000" kern="0" dirty="0">
                  <a:latin typeface="Tahoma" pitchFamily="34" charset="0"/>
                  <a:cs typeface="Tahoma" pitchFamily="34" charset="0"/>
                </a:rPr>
                <a:t>   if (n == 1)</a:t>
              </a:r>
            </a:p>
            <a:p>
              <a:pPr marL="231775" indent="-231775" algn="just">
                <a:defRPr/>
              </a:pPr>
              <a:r>
                <a:rPr lang="en-US" sz="2000" kern="0" dirty="0">
                  <a:latin typeface="Tahoma" pitchFamily="34" charset="0"/>
                  <a:cs typeface="Tahoma" pitchFamily="34" charset="0"/>
                </a:rPr>
                <a:t>       return 1;</a:t>
              </a:r>
            </a:p>
            <a:p>
              <a:pPr marL="231775" indent="-231775" algn="just">
                <a:defRPr/>
              </a:pPr>
              <a:r>
                <a:rPr lang="en-US" sz="2000" kern="0" dirty="0">
                  <a:latin typeface="Tahoma" pitchFamily="34" charset="0"/>
                  <a:cs typeface="Tahoma" pitchFamily="34" charset="0"/>
                </a:rPr>
                <a:t>   return F(n-1) + F(n-2);</a:t>
              </a:r>
            </a:p>
            <a:p>
              <a:pPr marL="231775" indent="-231775" algn="just">
                <a:defRPr/>
              </a:pPr>
              <a:r>
                <a:rPr lang="vi-VN" sz="2000" kern="0" dirty="0">
                  <a:latin typeface="Tahoma" pitchFamily="34" charset="0"/>
                  <a:cs typeface="Tahoma" pitchFamily="34" charset="0"/>
                </a:rPr>
                <a:t>}</a:t>
              </a:r>
            </a:p>
          </p:txBody>
        </p:sp>
        <p:grpSp>
          <p:nvGrpSpPr>
            <p:cNvPr id="24" name="Group 19"/>
            <p:cNvGrpSpPr/>
            <p:nvPr/>
          </p:nvGrpSpPr>
          <p:grpSpPr>
            <a:xfrm>
              <a:off x="2362199" y="1524000"/>
              <a:ext cx="3314205" cy="530225"/>
              <a:chOff x="560388" y="1143000"/>
              <a:chExt cx="3617912" cy="530225"/>
            </a:xfrm>
          </p:grpSpPr>
          <p:sp>
            <p:nvSpPr>
              <p:cNvPr id="36"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p3d>
                <a:bevelT/>
              </a:sp3d>
            </p:spPr>
            <p:txBody>
              <a:bodyPr wrap="none" anchor="ctr"/>
              <a:lstStyle/>
              <a:p>
                <a:pPr>
                  <a:defRPr/>
                </a:pPr>
                <a:endParaRPr lang="en-US" kern="0">
                  <a:solidFill>
                    <a:sysClr val="windowText" lastClr="000000"/>
                  </a:solidFill>
                  <a:latin typeface="Verdana"/>
                </a:endParaRPr>
              </a:p>
            </p:txBody>
          </p:sp>
          <p:sp>
            <p:nvSpPr>
              <p:cNvPr id="37" name="Rectangle 4"/>
              <p:cNvSpPr>
                <a:spLocks noChangeArrowheads="1"/>
              </p:cNvSpPr>
              <p:nvPr/>
            </p:nvSpPr>
            <p:spPr bwMode="gray">
              <a:xfrm>
                <a:off x="708025" y="1192213"/>
                <a:ext cx="3357563" cy="443572"/>
              </a:xfrm>
              <a:prstGeom prst="rect">
                <a:avLst/>
              </a:prstGeom>
              <a:noFill/>
              <a:ln w="9525" algn="ctr">
                <a:noFill/>
                <a:miter lim="800000"/>
                <a:headEnd/>
                <a:tailEnd/>
              </a:ln>
              <a:effectLst>
                <a:outerShdw dist="35921" dir="2700000" algn="ctr" rotWithShape="0">
                  <a:srgbClr val="003300"/>
                </a:outerShdw>
              </a:effectLst>
              <a:sp3d>
                <a:bevelT/>
              </a:sp3d>
            </p:spPr>
            <p:txBody>
              <a:bodyPr>
                <a:spAutoFit/>
              </a:bodyPr>
              <a:lstStyle/>
              <a:p>
                <a:pPr>
                  <a:defRPr/>
                </a:pPr>
                <a:r>
                  <a:rPr lang="vi-VN" sz="2400" b="1" kern="0" noProof="1">
                    <a:solidFill>
                      <a:srgbClr val="FFFFFF"/>
                    </a:solidFill>
                    <a:latin typeface="Calibri" panose="020F0502020204030204" pitchFamily="34" charset="0"/>
                    <a:cs typeface="Calibri" panose="020F0502020204030204" pitchFamily="34" charset="0"/>
                  </a:rPr>
                  <a:t>long F(int n)</a:t>
                </a:r>
              </a:p>
            </p:txBody>
          </p:sp>
        </p:grpSp>
      </p:grpSp>
      <p:grpSp>
        <p:nvGrpSpPr>
          <p:cNvPr id="25" name="Group 38"/>
          <p:cNvGrpSpPr>
            <a:grpSpLocks/>
          </p:cNvGrpSpPr>
          <p:nvPr/>
        </p:nvGrpSpPr>
        <p:grpSpPr bwMode="auto">
          <a:xfrm>
            <a:off x="7353668" y="4242629"/>
            <a:ext cx="755650" cy="758825"/>
            <a:chOff x="4010025" y="1277941"/>
            <a:chExt cx="755650" cy="758826"/>
          </a:xfrm>
        </p:grpSpPr>
        <p:grpSp>
          <p:nvGrpSpPr>
            <p:cNvPr id="40364" name="Group 39"/>
            <p:cNvGrpSpPr>
              <a:grpSpLocks/>
            </p:cNvGrpSpPr>
            <p:nvPr/>
          </p:nvGrpSpPr>
          <p:grpSpPr bwMode="auto">
            <a:xfrm>
              <a:off x="4032250" y="1277941"/>
              <a:ext cx="723900" cy="758826"/>
              <a:chOff x="3247" y="1673"/>
              <a:chExt cx="606" cy="636"/>
            </a:xfrm>
          </p:grpSpPr>
          <p:pic>
            <p:nvPicPr>
              <p:cNvPr id="40366"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67"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371" name="Group 150"/>
              <p:cNvGrpSpPr>
                <a:grpSpLocks/>
              </p:cNvGrpSpPr>
              <p:nvPr/>
            </p:nvGrpSpPr>
            <p:grpSpPr bwMode="auto">
              <a:xfrm rot="-1045052" flipH="1" flipV="1">
                <a:off x="3275" y="2104"/>
                <a:ext cx="466" cy="115"/>
                <a:chOff x="2532" y="1080"/>
                <a:chExt cx="883" cy="236"/>
              </a:xfrm>
            </p:grpSpPr>
            <p:grpSp>
              <p:nvGrpSpPr>
                <p:cNvPr id="40373" name="Group 44"/>
                <p:cNvGrpSpPr>
                  <a:grpSpLocks/>
                </p:cNvGrpSpPr>
                <p:nvPr/>
              </p:nvGrpSpPr>
              <p:grpSpPr bwMode="auto">
                <a:xfrm>
                  <a:off x="2532" y="1080"/>
                  <a:ext cx="741" cy="183"/>
                  <a:chOff x="1571" y="2593"/>
                  <a:chExt cx="1117" cy="274"/>
                </a:xfrm>
              </p:grpSpPr>
              <p:sp>
                <p:nvSpPr>
                  <p:cNvPr id="53" name="AutoShape 45"/>
                  <p:cNvSpPr>
                    <a:spLocks noChangeArrowheads="1"/>
                  </p:cNvSpPr>
                  <p:nvPr/>
                </p:nvSpPr>
                <p:spPr bwMode="gray">
                  <a:xfrm rot="5263130">
                    <a:off x="1877" y="2303"/>
                    <a:ext cx="225"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 name="AutoShape 46"/>
                  <p:cNvSpPr>
                    <a:spLocks noChangeArrowheads="1"/>
                  </p:cNvSpPr>
                  <p:nvPr/>
                </p:nvSpPr>
                <p:spPr bwMode="gray">
                  <a:xfrm rot="6078281">
                    <a:off x="2012" y="2305"/>
                    <a:ext cx="221" cy="82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5" name="AutoShape 47"/>
                  <p:cNvSpPr>
                    <a:spLocks noChangeArrowheads="1"/>
                  </p:cNvSpPr>
                  <p:nvPr/>
                </p:nvSpPr>
                <p:spPr bwMode="gray">
                  <a:xfrm rot="6373927">
                    <a:off x="2090" y="2329"/>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 name="AutoShape 48"/>
                  <p:cNvSpPr>
                    <a:spLocks noChangeArrowheads="1"/>
                  </p:cNvSpPr>
                  <p:nvPr/>
                </p:nvSpPr>
                <p:spPr bwMode="gray">
                  <a:xfrm rot="6906312">
                    <a:off x="2181" y="2360"/>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374" name="Group 49"/>
                <p:cNvGrpSpPr>
                  <a:grpSpLocks/>
                </p:cNvGrpSpPr>
                <p:nvPr/>
              </p:nvGrpSpPr>
              <p:grpSpPr bwMode="auto">
                <a:xfrm rot="1353540">
                  <a:off x="2674" y="1131"/>
                  <a:ext cx="741" cy="185"/>
                  <a:chOff x="1577" y="2581"/>
                  <a:chExt cx="1118" cy="277"/>
                </a:xfrm>
              </p:grpSpPr>
              <p:sp>
                <p:nvSpPr>
                  <p:cNvPr id="49" name="AutoShape 50"/>
                  <p:cNvSpPr>
                    <a:spLocks noChangeArrowheads="1"/>
                  </p:cNvSpPr>
                  <p:nvPr/>
                </p:nvSpPr>
                <p:spPr bwMode="gray">
                  <a:xfrm rot="5263130">
                    <a:off x="1889" y="2299"/>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0" name="AutoShape 51"/>
                  <p:cNvSpPr>
                    <a:spLocks noChangeArrowheads="1"/>
                  </p:cNvSpPr>
                  <p:nvPr/>
                </p:nvSpPr>
                <p:spPr bwMode="gray">
                  <a:xfrm rot="6078281">
                    <a:off x="2024" y="2300"/>
                    <a:ext cx="213"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 name="AutoShape 52"/>
                  <p:cNvSpPr>
                    <a:spLocks noChangeArrowheads="1"/>
                  </p:cNvSpPr>
                  <p:nvPr/>
                </p:nvSpPr>
                <p:spPr bwMode="gray">
                  <a:xfrm rot="6373927">
                    <a:off x="2100" y="2323"/>
                    <a:ext cx="217"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 name="AutoShape 53"/>
                  <p:cNvSpPr>
                    <a:spLocks noChangeArrowheads="1"/>
                  </p:cNvSpPr>
                  <p:nvPr/>
                </p:nvSpPr>
                <p:spPr bwMode="gray">
                  <a:xfrm rot="6906312">
                    <a:off x="2194" y="2352"/>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6"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1"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F(2)</a:t>
              </a:r>
            </a:p>
          </p:txBody>
        </p:sp>
      </p:grpSp>
      <p:grpSp>
        <p:nvGrpSpPr>
          <p:cNvPr id="30" name="Group 56"/>
          <p:cNvGrpSpPr>
            <a:grpSpLocks/>
          </p:cNvGrpSpPr>
          <p:nvPr/>
        </p:nvGrpSpPr>
        <p:grpSpPr bwMode="auto">
          <a:xfrm>
            <a:off x="7956918" y="3252029"/>
            <a:ext cx="755650" cy="758825"/>
            <a:chOff x="4010025" y="1277941"/>
            <a:chExt cx="755650" cy="758826"/>
          </a:xfrm>
        </p:grpSpPr>
        <p:grpSp>
          <p:nvGrpSpPr>
            <p:cNvPr id="40345" name="Group 39"/>
            <p:cNvGrpSpPr>
              <a:grpSpLocks/>
            </p:cNvGrpSpPr>
            <p:nvPr/>
          </p:nvGrpSpPr>
          <p:grpSpPr bwMode="auto">
            <a:xfrm>
              <a:off x="4032250" y="1277941"/>
              <a:ext cx="723900" cy="758826"/>
              <a:chOff x="3247" y="1673"/>
              <a:chExt cx="606" cy="636"/>
            </a:xfrm>
          </p:grpSpPr>
          <p:pic>
            <p:nvPicPr>
              <p:cNvPr id="40347"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48"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352" name="Group 150"/>
              <p:cNvGrpSpPr>
                <a:grpSpLocks/>
              </p:cNvGrpSpPr>
              <p:nvPr/>
            </p:nvGrpSpPr>
            <p:grpSpPr bwMode="auto">
              <a:xfrm rot="-1045052" flipH="1" flipV="1">
                <a:off x="3269" y="2093"/>
                <a:ext cx="466" cy="118"/>
                <a:chOff x="2532" y="1080"/>
                <a:chExt cx="881" cy="238"/>
              </a:xfrm>
            </p:grpSpPr>
            <p:grpSp>
              <p:nvGrpSpPr>
                <p:cNvPr id="40354" name="Group 44"/>
                <p:cNvGrpSpPr>
                  <a:grpSpLocks/>
                </p:cNvGrpSpPr>
                <p:nvPr/>
              </p:nvGrpSpPr>
              <p:grpSpPr bwMode="auto">
                <a:xfrm>
                  <a:off x="2532" y="1080"/>
                  <a:ext cx="741" cy="183"/>
                  <a:chOff x="1571" y="2593"/>
                  <a:chExt cx="1117" cy="274"/>
                </a:xfrm>
              </p:grpSpPr>
              <p:sp>
                <p:nvSpPr>
                  <p:cNvPr id="71"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72"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73"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74"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355" name="Group 49"/>
                <p:cNvGrpSpPr>
                  <a:grpSpLocks/>
                </p:cNvGrpSpPr>
                <p:nvPr/>
              </p:nvGrpSpPr>
              <p:grpSpPr bwMode="auto">
                <a:xfrm rot="1353540">
                  <a:off x="2672" y="1133"/>
                  <a:ext cx="741" cy="185"/>
                  <a:chOff x="1577" y="2581"/>
                  <a:chExt cx="1118" cy="277"/>
                </a:xfrm>
              </p:grpSpPr>
              <p:sp>
                <p:nvSpPr>
                  <p:cNvPr id="67"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68"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69"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70"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64"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59"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F(3)</a:t>
              </a:r>
            </a:p>
          </p:txBody>
        </p:sp>
      </p:grpSp>
      <p:grpSp>
        <p:nvGrpSpPr>
          <p:cNvPr id="39" name="Group 74"/>
          <p:cNvGrpSpPr>
            <a:grpSpLocks/>
          </p:cNvGrpSpPr>
          <p:nvPr/>
        </p:nvGrpSpPr>
        <p:grpSpPr bwMode="auto">
          <a:xfrm>
            <a:off x="8572868" y="4242629"/>
            <a:ext cx="755650" cy="758825"/>
            <a:chOff x="4010025" y="1277941"/>
            <a:chExt cx="755650" cy="758826"/>
          </a:xfrm>
        </p:grpSpPr>
        <p:grpSp>
          <p:nvGrpSpPr>
            <p:cNvPr id="40326" name="Group 39"/>
            <p:cNvGrpSpPr>
              <a:grpSpLocks/>
            </p:cNvGrpSpPr>
            <p:nvPr/>
          </p:nvGrpSpPr>
          <p:grpSpPr bwMode="auto">
            <a:xfrm>
              <a:off x="4032250" y="1277941"/>
              <a:ext cx="723900" cy="758826"/>
              <a:chOff x="3247" y="1673"/>
              <a:chExt cx="606" cy="636"/>
            </a:xfrm>
          </p:grpSpPr>
          <p:pic>
            <p:nvPicPr>
              <p:cNvPr id="40328"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29"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333" name="Group 150"/>
              <p:cNvGrpSpPr>
                <a:grpSpLocks/>
              </p:cNvGrpSpPr>
              <p:nvPr/>
            </p:nvGrpSpPr>
            <p:grpSpPr bwMode="auto">
              <a:xfrm rot="-1045052" flipH="1" flipV="1">
                <a:off x="3269" y="2093"/>
                <a:ext cx="466" cy="118"/>
                <a:chOff x="2532" y="1080"/>
                <a:chExt cx="881" cy="238"/>
              </a:xfrm>
            </p:grpSpPr>
            <p:grpSp>
              <p:nvGrpSpPr>
                <p:cNvPr id="40335" name="Group 44"/>
                <p:cNvGrpSpPr>
                  <a:grpSpLocks/>
                </p:cNvGrpSpPr>
                <p:nvPr/>
              </p:nvGrpSpPr>
              <p:grpSpPr bwMode="auto">
                <a:xfrm>
                  <a:off x="2532" y="1080"/>
                  <a:ext cx="741" cy="183"/>
                  <a:chOff x="1571" y="2593"/>
                  <a:chExt cx="1117" cy="274"/>
                </a:xfrm>
              </p:grpSpPr>
              <p:sp>
                <p:nvSpPr>
                  <p:cNvPr id="89"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90"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91"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92"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336" name="Group 49"/>
                <p:cNvGrpSpPr>
                  <a:grpSpLocks/>
                </p:cNvGrpSpPr>
                <p:nvPr/>
              </p:nvGrpSpPr>
              <p:grpSpPr bwMode="auto">
                <a:xfrm rot="1353540">
                  <a:off x="2672" y="1133"/>
                  <a:ext cx="741" cy="185"/>
                  <a:chOff x="1577" y="2581"/>
                  <a:chExt cx="1118" cy="277"/>
                </a:xfrm>
              </p:grpSpPr>
              <p:sp>
                <p:nvSpPr>
                  <p:cNvPr id="85"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86"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87"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88"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82"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77"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F(1)</a:t>
              </a:r>
            </a:p>
          </p:txBody>
        </p:sp>
      </p:grpSp>
      <p:grpSp>
        <p:nvGrpSpPr>
          <p:cNvPr id="57" name="Group 92"/>
          <p:cNvGrpSpPr>
            <a:grpSpLocks/>
          </p:cNvGrpSpPr>
          <p:nvPr/>
        </p:nvGrpSpPr>
        <p:grpSpPr bwMode="auto">
          <a:xfrm>
            <a:off x="10395318" y="3252029"/>
            <a:ext cx="755650" cy="758825"/>
            <a:chOff x="4010025" y="1277941"/>
            <a:chExt cx="755650" cy="758826"/>
          </a:xfrm>
        </p:grpSpPr>
        <p:grpSp>
          <p:nvGrpSpPr>
            <p:cNvPr id="40307" name="Group 39"/>
            <p:cNvGrpSpPr>
              <a:grpSpLocks/>
            </p:cNvGrpSpPr>
            <p:nvPr/>
          </p:nvGrpSpPr>
          <p:grpSpPr bwMode="auto">
            <a:xfrm>
              <a:off x="4032250" y="1277941"/>
              <a:ext cx="723900" cy="758826"/>
              <a:chOff x="3247" y="1673"/>
              <a:chExt cx="606" cy="636"/>
            </a:xfrm>
          </p:grpSpPr>
          <p:pic>
            <p:nvPicPr>
              <p:cNvPr id="40309"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10"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314" name="Group 150"/>
              <p:cNvGrpSpPr>
                <a:grpSpLocks/>
              </p:cNvGrpSpPr>
              <p:nvPr/>
            </p:nvGrpSpPr>
            <p:grpSpPr bwMode="auto">
              <a:xfrm rot="-1045052" flipH="1" flipV="1">
                <a:off x="3269" y="2093"/>
                <a:ext cx="466" cy="118"/>
                <a:chOff x="2532" y="1080"/>
                <a:chExt cx="881" cy="238"/>
              </a:xfrm>
            </p:grpSpPr>
            <p:grpSp>
              <p:nvGrpSpPr>
                <p:cNvPr id="40316" name="Group 44"/>
                <p:cNvGrpSpPr>
                  <a:grpSpLocks/>
                </p:cNvGrpSpPr>
                <p:nvPr/>
              </p:nvGrpSpPr>
              <p:grpSpPr bwMode="auto">
                <a:xfrm>
                  <a:off x="2532" y="1080"/>
                  <a:ext cx="741" cy="183"/>
                  <a:chOff x="1571" y="2593"/>
                  <a:chExt cx="1117" cy="274"/>
                </a:xfrm>
              </p:grpSpPr>
              <p:sp>
                <p:nvSpPr>
                  <p:cNvPr id="107"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08"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09"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10"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317" name="Group 49"/>
                <p:cNvGrpSpPr>
                  <a:grpSpLocks/>
                </p:cNvGrpSpPr>
                <p:nvPr/>
              </p:nvGrpSpPr>
              <p:grpSpPr bwMode="auto">
                <a:xfrm rot="1353540">
                  <a:off x="2672" y="1133"/>
                  <a:ext cx="741" cy="185"/>
                  <a:chOff x="1577" y="2581"/>
                  <a:chExt cx="1118" cy="277"/>
                </a:xfrm>
              </p:grpSpPr>
              <p:sp>
                <p:nvSpPr>
                  <p:cNvPr id="103"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04"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05"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06"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100"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95"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F(2)</a:t>
              </a:r>
            </a:p>
          </p:txBody>
        </p:sp>
      </p:grpSp>
      <p:grpSp>
        <p:nvGrpSpPr>
          <p:cNvPr id="75" name="Group 164"/>
          <p:cNvGrpSpPr>
            <a:grpSpLocks/>
          </p:cNvGrpSpPr>
          <p:nvPr/>
        </p:nvGrpSpPr>
        <p:grpSpPr bwMode="auto">
          <a:xfrm>
            <a:off x="6744068" y="5309429"/>
            <a:ext cx="755650" cy="758825"/>
            <a:chOff x="4010025" y="1277941"/>
            <a:chExt cx="755650" cy="758826"/>
          </a:xfrm>
        </p:grpSpPr>
        <p:grpSp>
          <p:nvGrpSpPr>
            <p:cNvPr id="40288" name="Group 39"/>
            <p:cNvGrpSpPr>
              <a:grpSpLocks/>
            </p:cNvGrpSpPr>
            <p:nvPr/>
          </p:nvGrpSpPr>
          <p:grpSpPr bwMode="auto">
            <a:xfrm>
              <a:off x="4032250" y="1277941"/>
              <a:ext cx="723900" cy="758826"/>
              <a:chOff x="3247" y="1673"/>
              <a:chExt cx="606" cy="636"/>
            </a:xfrm>
          </p:grpSpPr>
          <p:pic>
            <p:nvPicPr>
              <p:cNvPr id="40290"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91"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95" name="Group 150"/>
              <p:cNvGrpSpPr>
                <a:grpSpLocks/>
              </p:cNvGrpSpPr>
              <p:nvPr/>
            </p:nvGrpSpPr>
            <p:grpSpPr bwMode="auto">
              <a:xfrm rot="-1045052" flipH="1" flipV="1">
                <a:off x="3269" y="2093"/>
                <a:ext cx="466" cy="118"/>
                <a:chOff x="2532" y="1080"/>
                <a:chExt cx="881" cy="238"/>
              </a:xfrm>
            </p:grpSpPr>
            <p:grpSp>
              <p:nvGrpSpPr>
                <p:cNvPr id="40297" name="Group 44"/>
                <p:cNvGrpSpPr>
                  <a:grpSpLocks/>
                </p:cNvGrpSpPr>
                <p:nvPr/>
              </p:nvGrpSpPr>
              <p:grpSpPr bwMode="auto">
                <a:xfrm>
                  <a:off x="2532" y="1080"/>
                  <a:ext cx="741" cy="183"/>
                  <a:chOff x="1571" y="2593"/>
                  <a:chExt cx="1117" cy="274"/>
                </a:xfrm>
              </p:grpSpPr>
              <p:sp>
                <p:nvSpPr>
                  <p:cNvPr id="179" name="AutoShape 45"/>
                  <p:cNvSpPr>
                    <a:spLocks noChangeArrowheads="1"/>
                  </p:cNvSpPr>
                  <p:nvPr/>
                </p:nvSpPr>
                <p:spPr bwMode="gray">
                  <a:xfrm rot="5263130">
                    <a:off x="1874" y="2308"/>
                    <a:ext cx="221"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80" name="AutoShape 46"/>
                  <p:cNvSpPr>
                    <a:spLocks noChangeArrowheads="1"/>
                  </p:cNvSpPr>
                  <p:nvPr/>
                </p:nvSpPr>
                <p:spPr bwMode="gray">
                  <a:xfrm rot="6078281">
                    <a:off x="2013" y="2313"/>
                    <a:ext cx="217" cy="80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81" name="AutoShape 47"/>
                  <p:cNvSpPr>
                    <a:spLocks noChangeArrowheads="1"/>
                  </p:cNvSpPr>
                  <p:nvPr/>
                </p:nvSpPr>
                <p:spPr bwMode="gray">
                  <a:xfrm rot="6373927">
                    <a:off x="2085" y="2342"/>
                    <a:ext cx="221" cy="80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82" name="AutoShape 48"/>
                  <p:cNvSpPr>
                    <a:spLocks noChangeArrowheads="1"/>
                  </p:cNvSpPr>
                  <p:nvPr/>
                </p:nvSpPr>
                <p:spPr bwMode="gray">
                  <a:xfrm rot="6906312">
                    <a:off x="2175" y="2368"/>
                    <a:ext cx="221" cy="81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98" name="Group 49"/>
                <p:cNvGrpSpPr>
                  <a:grpSpLocks/>
                </p:cNvGrpSpPr>
                <p:nvPr/>
              </p:nvGrpSpPr>
              <p:grpSpPr bwMode="auto">
                <a:xfrm rot="1353540">
                  <a:off x="2672" y="1133"/>
                  <a:ext cx="741" cy="185"/>
                  <a:chOff x="1577" y="2581"/>
                  <a:chExt cx="1118" cy="277"/>
                </a:xfrm>
              </p:grpSpPr>
              <p:sp>
                <p:nvSpPr>
                  <p:cNvPr id="175" name="AutoShape 50"/>
                  <p:cNvSpPr>
                    <a:spLocks noChangeArrowheads="1"/>
                  </p:cNvSpPr>
                  <p:nvPr/>
                </p:nvSpPr>
                <p:spPr bwMode="gray">
                  <a:xfrm rot="5263130">
                    <a:off x="1891" y="2303"/>
                    <a:ext cx="213"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76" name="AutoShape 51"/>
                  <p:cNvSpPr>
                    <a:spLocks noChangeArrowheads="1"/>
                  </p:cNvSpPr>
                  <p:nvPr/>
                </p:nvSpPr>
                <p:spPr bwMode="gray">
                  <a:xfrm rot="6078281">
                    <a:off x="2024" y="2302"/>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77" name="AutoShape 52"/>
                  <p:cNvSpPr>
                    <a:spLocks noChangeArrowheads="1"/>
                  </p:cNvSpPr>
                  <p:nvPr/>
                </p:nvSpPr>
                <p:spPr bwMode="gray">
                  <a:xfrm rot="6373927">
                    <a:off x="2100" y="2332"/>
                    <a:ext cx="217" cy="80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78" name="AutoShape 53"/>
                  <p:cNvSpPr>
                    <a:spLocks noChangeArrowheads="1"/>
                  </p:cNvSpPr>
                  <p:nvPr/>
                </p:nvSpPr>
                <p:spPr bwMode="gray">
                  <a:xfrm rot="6906312">
                    <a:off x="2196" y="2354"/>
                    <a:ext cx="217" cy="80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172"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167"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F(1)</a:t>
              </a:r>
            </a:p>
          </p:txBody>
        </p:sp>
      </p:grpSp>
      <p:grpSp>
        <p:nvGrpSpPr>
          <p:cNvPr id="93" name="Group 182"/>
          <p:cNvGrpSpPr>
            <a:grpSpLocks/>
          </p:cNvGrpSpPr>
          <p:nvPr/>
        </p:nvGrpSpPr>
        <p:grpSpPr bwMode="auto">
          <a:xfrm>
            <a:off x="7963268" y="5309429"/>
            <a:ext cx="755650" cy="758825"/>
            <a:chOff x="4010025" y="1277941"/>
            <a:chExt cx="755650" cy="758826"/>
          </a:xfrm>
        </p:grpSpPr>
        <p:grpSp>
          <p:nvGrpSpPr>
            <p:cNvPr id="40269" name="Group 39"/>
            <p:cNvGrpSpPr>
              <a:grpSpLocks/>
            </p:cNvGrpSpPr>
            <p:nvPr/>
          </p:nvGrpSpPr>
          <p:grpSpPr bwMode="auto">
            <a:xfrm>
              <a:off x="4032250" y="1277941"/>
              <a:ext cx="723900" cy="758826"/>
              <a:chOff x="3247" y="1673"/>
              <a:chExt cx="606" cy="636"/>
            </a:xfrm>
          </p:grpSpPr>
          <p:pic>
            <p:nvPicPr>
              <p:cNvPr id="40271"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72"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76" name="Group 150"/>
              <p:cNvGrpSpPr>
                <a:grpSpLocks/>
              </p:cNvGrpSpPr>
              <p:nvPr/>
            </p:nvGrpSpPr>
            <p:grpSpPr bwMode="auto">
              <a:xfrm rot="-1045052" flipH="1" flipV="1">
                <a:off x="3268" y="2086"/>
                <a:ext cx="465" cy="120"/>
                <a:chOff x="2532" y="1080"/>
                <a:chExt cx="879" cy="240"/>
              </a:xfrm>
            </p:grpSpPr>
            <p:grpSp>
              <p:nvGrpSpPr>
                <p:cNvPr id="40278" name="Group 44"/>
                <p:cNvGrpSpPr>
                  <a:grpSpLocks/>
                </p:cNvGrpSpPr>
                <p:nvPr/>
              </p:nvGrpSpPr>
              <p:grpSpPr bwMode="auto">
                <a:xfrm>
                  <a:off x="2532" y="1080"/>
                  <a:ext cx="741" cy="183"/>
                  <a:chOff x="1571" y="2593"/>
                  <a:chExt cx="1117" cy="274"/>
                </a:xfrm>
              </p:grpSpPr>
              <p:sp>
                <p:nvSpPr>
                  <p:cNvPr id="197"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98"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99"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200"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79" name="Group 49"/>
                <p:cNvGrpSpPr>
                  <a:grpSpLocks/>
                </p:cNvGrpSpPr>
                <p:nvPr/>
              </p:nvGrpSpPr>
              <p:grpSpPr bwMode="auto">
                <a:xfrm rot="1353540">
                  <a:off x="2670" y="1135"/>
                  <a:ext cx="741" cy="185"/>
                  <a:chOff x="1577" y="2581"/>
                  <a:chExt cx="1118" cy="277"/>
                </a:xfrm>
              </p:grpSpPr>
              <p:sp>
                <p:nvSpPr>
                  <p:cNvPr id="193"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94"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95"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196"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190"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185"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F(0)</a:t>
              </a:r>
            </a:p>
          </p:txBody>
        </p:sp>
      </p:grpSp>
      <p:cxnSp>
        <p:nvCxnSpPr>
          <p:cNvPr id="204" name="Straight Arrow Connector 203"/>
          <p:cNvCxnSpPr/>
          <p:nvPr/>
        </p:nvCxnSpPr>
        <p:spPr>
          <a:xfrm rot="16200000" flipH="1">
            <a:off x="9944468" y="2721803"/>
            <a:ext cx="495300" cy="711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rot="5400000">
            <a:off x="7068712" y="4897472"/>
            <a:ext cx="468312"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rot="16200000" flipH="1">
            <a:off x="7728318" y="5001453"/>
            <a:ext cx="457200" cy="304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rot="5400000">
            <a:off x="7713237" y="3871947"/>
            <a:ext cx="392112" cy="3492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rot="16200000" flipH="1">
            <a:off x="8418881" y="3964816"/>
            <a:ext cx="422275" cy="279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p:nvPr/>
        </p:nvCxnSpPr>
        <p:spPr>
          <a:xfrm rot="10800000" flipV="1">
            <a:off x="8341093" y="2609091"/>
            <a:ext cx="857250" cy="6397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3" name="AutoShape 6"/>
          <p:cNvSpPr>
            <a:spLocks noChangeArrowheads="1"/>
          </p:cNvSpPr>
          <p:nvPr/>
        </p:nvSpPr>
        <p:spPr bwMode="gray">
          <a:xfrm>
            <a:off x="9328518" y="3401253"/>
            <a:ext cx="457200" cy="457200"/>
          </a:xfrm>
          <a:prstGeom prst="roundRect">
            <a:avLst>
              <a:gd name="adj" fmla="val 16667"/>
            </a:avLst>
          </a:prstGeom>
          <a:ln>
            <a:solidFill>
              <a:schemeClr val="tx1">
                <a:lumMod val="40000"/>
                <a:lumOff val="6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a:t>
            </a:r>
          </a:p>
        </p:txBody>
      </p:sp>
      <p:sp>
        <p:nvSpPr>
          <p:cNvPr id="375" name="AutoShape 6"/>
          <p:cNvSpPr>
            <a:spLocks noChangeArrowheads="1"/>
          </p:cNvSpPr>
          <p:nvPr/>
        </p:nvSpPr>
        <p:spPr bwMode="gray">
          <a:xfrm>
            <a:off x="8109318" y="4391853"/>
            <a:ext cx="457200" cy="457200"/>
          </a:xfrm>
          <a:prstGeom prst="roundRect">
            <a:avLst>
              <a:gd name="adj" fmla="val 16667"/>
            </a:avLst>
          </a:prstGeom>
          <a:ln>
            <a:solidFill>
              <a:schemeClr val="tx1">
                <a:lumMod val="40000"/>
                <a:lumOff val="6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a:t>
            </a:r>
          </a:p>
        </p:txBody>
      </p:sp>
      <p:sp>
        <p:nvSpPr>
          <p:cNvPr id="376" name="AutoShape 6"/>
          <p:cNvSpPr>
            <a:spLocks noChangeArrowheads="1"/>
          </p:cNvSpPr>
          <p:nvPr/>
        </p:nvSpPr>
        <p:spPr bwMode="gray">
          <a:xfrm>
            <a:off x="7499718" y="5458653"/>
            <a:ext cx="457200" cy="457200"/>
          </a:xfrm>
          <a:prstGeom prst="roundRect">
            <a:avLst>
              <a:gd name="adj" fmla="val 16667"/>
            </a:avLst>
          </a:prstGeom>
          <a:ln>
            <a:solidFill>
              <a:schemeClr val="tx1">
                <a:lumMod val="40000"/>
                <a:lumOff val="6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a:t>
            </a:r>
          </a:p>
        </p:txBody>
      </p:sp>
      <p:cxnSp>
        <p:nvCxnSpPr>
          <p:cNvPr id="378" name="Straight Arrow Connector 377"/>
          <p:cNvCxnSpPr/>
          <p:nvPr/>
        </p:nvCxnSpPr>
        <p:spPr>
          <a:xfrm rot="5400000" flipH="1" flipV="1">
            <a:off x="7271118" y="5001453"/>
            <a:ext cx="457200" cy="30480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11" name="Group 379"/>
          <p:cNvGrpSpPr>
            <a:grpSpLocks/>
          </p:cNvGrpSpPr>
          <p:nvPr/>
        </p:nvGrpSpPr>
        <p:grpSpPr bwMode="auto">
          <a:xfrm>
            <a:off x="6737718" y="5306254"/>
            <a:ext cx="755650" cy="758825"/>
            <a:chOff x="4010025" y="1277941"/>
            <a:chExt cx="755650" cy="758826"/>
          </a:xfrm>
        </p:grpSpPr>
        <p:grpSp>
          <p:nvGrpSpPr>
            <p:cNvPr id="40250" name="Group 39"/>
            <p:cNvGrpSpPr>
              <a:grpSpLocks/>
            </p:cNvGrpSpPr>
            <p:nvPr/>
          </p:nvGrpSpPr>
          <p:grpSpPr bwMode="auto">
            <a:xfrm>
              <a:off x="4032250" y="1277941"/>
              <a:ext cx="723900" cy="758826"/>
              <a:chOff x="3247" y="1673"/>
              <a:chExt cx="606" cy="636"/>
            </a:xfrm>
          </p:grpSpPr>
          <p:pic>
            <p:nvPicPr>
              <p:cNvPr id="40252"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53"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57" name="Group 150"/>
              <p:cNvGrpSpPr>
                <a:grpSpLocks/>
              </p:cNvGrpSpPr>
              <p:nvPr/>
            </p:nvGrpSpPr>
            <p:grpSpPr bwMode="auto">
              <a:xfrm rot="-1045052" flipH="1" flipV="1">
                <a:off x="3268" y="2086"/>
                <a:ext cx="465" cy="120"/>
                <a:chOff x="2532" y="1080"/>
                <a:chExt cx="879" cy="240"/>
              </a:xfrm>
            </p:grpSpPr>
            <p:grpSp>
              <p:nvGrpSpPr>
                <p:cNvPr id="40259" name="Group 44"/>
                <p:cNvGrpSpPr>
                  <a:grpSpLocks/>
                </p:cNvGrpSpPr>
                <p:nvPr/>
              </p:nvGrpSpPr>
              <p:grpSpPr bwMode="auto">
                <a:xfrm>
                  <a:off x="2532" y="1080"/>
                  <a:ext cx="741" cy="183"/>
                  <a:chOff x="1571" y="2593"/>
                  <a:chExt cx="1117" cy="274"/>
                </a:xfrm>
              </p:grpSpPr>
              <p:sp>
                <p:nvSpPr>
                  <p:cNvPr id="394"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5"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6"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7"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60" name="Group 49"/>
                <p:cNvGrpSpPr>
                  <a:grpSpLocks/>
                </p:cNvGrpSpPr>
                <p:nvPr/>
              </p:nvGrpSpPr>
              <p:grpSpPr bwMode="auto">
                <a:xfrm rot="1353540">
                  <a:off x="2670" y="1135"/>
                  <a:ext cx="741" cy="185"/>
                  <a:chOff x="1577" y="2581"/>
                  <a:chExt cx="1118" cy="277"/>
                </a:xfrm>
              </p:grpSpPr>
              <p:sp>
                <p:nvSpPr>
                  <p:cNvPr id="390"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1"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2"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93"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387"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382"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1</a:t>
              </a:r>
            </a:p>
          </p:txBody>
        </p:sp>
      </p:grpSp>
      <p:grpSp>
        <p:nvGrpSpPr>
          <p:cNvPr id="116" name="Group 397"/>
          <p:cNvGrpSpPr>
            <a:grpSpLocks/>
          </p:cNvGrpSpPr>
          <p:nvPr/>
        </p:nvGrpSpPr>
        <p:grpSpPr bwMode="auto">
          <a:xfrm>
            <a:off x="7956918" y="5306254"/>
            <a:ext cx="755650" cy="758825"/>
            <a:chOff x="4010025" y="1277941"/>
            <a:chExt cx="755650" cy="758826"/>
          </a:xfrm>
        </p:grpSpPr>
        <p:grpSp>
          <p:nvGrpSpPr>
            <p:cNvPr id="40231" name="Group 39"/>
            <p:cNvGrpSpPr>
              <a:grpSpLocks/>
            </p:cNvGrpSpPr>
            <p:nvPr/>
          </p:nvGrpSpPr>
          <p:grpSpPr bwMode="auto">
            <a:xfrm>
              <a:off x="4032250" y="1277941"/>
              <a:ext cx="723900" cy="758826"/>
              <a:chOff x="3247" y="1673"/>
              <a:chExt cx="606" cy="636"/>
            </a:xfrm>
          </p:grpSpPr>
          <p:pic>
            <p:nvPicPr>
              <p:cNvPr id="40233"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34"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38" name="Group 150"/>
              <p:cNvGrpSpPr>
                <a:grpSpLocks/>
              </p:cNvGrpSpPr>
              <p:nvPr/>
            </p:nvGrpSpPr>
            <p:grpSpPr bwMode="auto">
              <a:xfrm rot="-1045052" flipH="1" flipV="1">
                <a:off x="3268" y="2081"/>
                <a:ext cx="464" cy="122"/>
                <a:chOff x="2532" y="1080"/>
                <a:chExt cx="877" cy="242"/>
              </a:xfrm>
            </p:grpSpPr>
            <p:grpSp>
              <p:nvGrpSpPr>
                <p:cNvPr id="40240" name="Group 44"/>
                <p:cNvGrpSpPr>
                  <a:grpSpLocks/>
                </p:cNvGrpSpPr>
                <p:nvPr/>
              </p:nvGrpSpPr>
              <p:grpSpPr bwMode="auto">
                <a:xfrm>
                  <a:off x="2532" y="1080"/>
                  <a:ext cx="741" cy="183"/>
                  <a:chOff x="1571" y="2593"/>
                  <a:chExt cx="1117" cy="274"/>
                </a:xfrm>
              </p:grpSpPr>
              <p:sp>
                <p:nvSpPr>
                  <p:cNvPr id="412" name="AutoShape 45"/>
                  <p:cNvSpPr>
                    <a:spLocks noChangeArrowheads="1"/>
                  </p:cNvSpPr>
                  <p:nvPr/>
                </p:nvSpPr>
                <p:spPr bwMode="gray">
                  <a:xfrm rot="5263130">
                    <a:off x="1875" y="2299"/>
                    <a:ext cx="20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3" name="AutoShape 46"/>
                  <p:cNvSpPr>
                    <a:spLocks noChangeArrowheads="1"/>
                  </p:cNvSpPr>
                  <p:nvPr/>
                </p:nvSpPr>
                <p:spPr bwMode="gray">
                  <a:xfrm rot="6078281">
                    <a:off x="2006" y="2308"/>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4" name="AutoShape 47"/>
                  <p:cNvSpPr>
                    <a:spLocks noChangeArrowheads="1"/>
                  </p:cNvSpPr>
                  <p:nvPr/>
                </p:nvSpPr>
                <p:spPr bwMode="gray">
                  <a:xfrm rot="6373927">
                    <a:off x="2080" y="2336"/>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5" name="AutoShape 48"/>
                  <p:cNvSpPr>
                    <a:spLocks noChangeArrowheads="1"/>
                  </p:cNvSpPr>
                  <p:nvPr/>
                </p:nvSpPr>
                <p:spPr bwMode="gray">
                  <a:xfrm rot="6906312">
                    <a:off x="2172" y="2358"/>
                    <a:ext cx="217" cy="82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41" name="Group 49"/>
                <p:cNvGrpSpPr>
                  <a:grpSpLocks/>
                </p:cNvGrpSpPr>
                <p:nvPr/>
              </p:nvGrpSpPr>
              <p:grpSpPr bwMode="auto">
                <a:xfrm rot="1353540">
                  <a:off x="2668" y="1137"/>
                  <a:ext cx="741" cy="185"/>
                  <a:chOff x="1577" y="2581"/>
                  <a:chExt cx="1118" cy="277"/>
                </a:xfrm>
              </p:grpSpPr>
              <p:sp>
                <p:nvSpPr>
                  <p:cNvPr id="408" name="AutoShape 50"/>
                  <p:cNvSpPr>
                    <a:spLocks noChangeArrowheads="1"/>
                  </p:cNvSpPr>
                  <p:nvPr/>
                </p:nvSpPr>
                <p:spPr bwMode="gray">
                  <a:xfrm rot="5263130">
                    <a:off x="1886" y="2294"/>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09" name="AutoShape 51"/>
                  <p:cNvSpPr>
                    <a:spLocks noChangeArrowheads="1"/>
                  </p:cNvSpPr>
                  <p:nvPr/>
                </p:nvSpPr>
                <p:spPr bwMode="gray">
                  <a:xfrm rot="6078281">
                    <a:off x="2025" y="2292"/>
                    <a:ext cx="21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0" name="AutoShape 52"/>
                  <p:cNvSpPr>
                    <a:spLocks noChangeArrowheads="1"/>
                  </p:cNvSpPr>
                  <p:nvPr/>
                </p:nvSpPr>
                <p:spPr bwMode="gray">
                  <a:xfrm rot="6373927">
                    <a:off x="2105" y="2318"/>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1" name="AutoShape 53"/>
                  <p:cNvSpPr>
                    <a:spLocks noChangeArrowheads="1"/>
                  </p:cNvSpPr>
                  <p:nvPr/>
                </p:nvSpPr>
                <p:spPr bwMode="gray">
                  <a:xfrm rot="6906312">
                    <a:off x="2197" y="2343"/>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0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00"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0</a:t>
              </a:r>
            </a:p>
          </p:txBody>
        </p:sp>
      </p:grpSp>
      <p:cxnSp>
        <p:nvCxnSpPr>
          <p:cNvPr id="416" name="Straight Arrow Connector 415"/>
          <p:cNvCxnSpPr/>
          <p:nvPr/>
        </p:nvCxnSpPr>
        <p:spPr>
          <a:xfrm rot="16200000" flipV="1">
            <a:off x="7918818" y="4887153"/>
            <a:ext cx="457200" cy="38100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21" name="Group 417"/>
          <p:cNvGrpSpPr>
            <a:grpSpLocks/>
          </p:cNvGrpSpPr>
          <p:nvPr/>
        </p:nvGrpSpPr>
        <p:grpSpPr bwMode="auto">
          <a:xfrm>
            <a:off x="7347318" y="5306254"/>
            <a:ext cx="755650" cy="758825"/>
            <a:chOff x="4010025" y="1277941"/>
            <a:chExt cx="755650" cy="758826"/>
          </a:xfrm>
        </p:grpSpPr>
        <p:grpSp>
          <p:nvGrpSpPr>
            <p:cNvPr id="40212" name="Group 39"/>
            <p:cNvGrpSpPr>
              <a:grpSpLocks/>
            </p:cNvGrpSpPr>
            <p:nvPr/>
          </p:nvGrpSpPr>
          <p:grpSpPr bwMode="auto">
            <a:xfrm>
              <a:off x="4032250" y="1277941"/>
              <a:ext cx="723900" cy="758826"/>
              <a:chOff x="3247" y="1673"/>
              <a:chExt cx="606" cy="636"/>
            </a:xfrm>
          </p:grpSpPr>
          <p:pic>
            <p:nvPicPr>
              <p:cNvPr id="40214"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215"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19" name="Group 150"/>
              <p:cNvGrpSpPr>
                <a:grpSpLocks/>
              </p:cNvGrpSpPr>
              <p:nvPr/>
            </p:nvGrpSpPr>
            <p:grpSpPr bwMode="auto">
              <a:xfrm rot="-1045052" flipH="1" flipV="1">
                <a:off x="3268" y="2081"/>
                <a:ext cx="464" cy="122"/>
                <a:chOff x="2532" y="1080"/>
                <a:chExt cx="877" cy="242"/>
              </a:xfrm>
            </p:grpSpPr>
            <p:grpSp>
              <p:nvGrpSpPr>
                <p:cNvPr id="40221" name="Group 44"/>
                <p:cNvGrpSpPr>
                  <a:grpSpLocks/>
                </p:cNvGrpSpPr>
                <p:nvPr/>
              </p:nvGrpSpPr>
              <p:grpSpPr bwMode="auto">
                <a:xfrm>
                  <a:off x="2532" y="1080"/>
                  <a:ext cx="741" cy="183"/>
                  <a:chOff x="1571" y="2593"/>
                  <a:chExt cx="1117" cy="274"/>
                </a:xfrm>
              </p:grpSpPr>
              <p:sp>
                <p:nvSpPr>
                  <p:cNvPr id="432" name="AutoShape 45"/>
                  <p:cNvSpPr>
                    <a:spLocks noChangeArrowheads="1"/>
                  </p:cNvSpPr>
                  <p:nvPr/>
                </p:nvSpPr>
                <p:spPr bwMode="gray">
                  <a:xfrm rot="5263130">
                    <a:off x="1875" y="2299"/>
                    <a:ext cx="20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3" name="AutoShape 46"/>
                  <p:cNvSpPr>
                    <a:spLocks noChangeArrowheads="1"/>
                  </p:cNvSpPr>
                  <p:nvPr/>
                </p:nvSpPr>
                <p:spPr bwMode="gray">
                  <a:xfrm rot="6078281">
                    <a:off x="2006" y="2308"/>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4" name="AutoShape 47"/>
                  <p:cNvSpPr>
                    <a:spLocks noChangeArrowheads="1"/>
                  </p:cNvSpPr>
                  <p:nvPr/>
                </p:nvSpPr>
                <p:spPr bwMode="gray">
                  <a:xfrm rot="6373927">
                    <a:off x="2080" y="2336"/>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5" name="AutoShape 48"/>
                  <p:cNvSpPr>
                    <a:spLocks noChangeArrowheads="1"/>
                  </p:cNvSpPr>
                  <p:nvPr/>
                </p:nvSpPr>
                <p:spPr bwMode="gray">
                  <a:xfrm rot="6906312">
                    <a:off x="2172" y="2358"/>
                    <a:ext cx="217" cy="82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22" name="Group 49"/>
                <p:cNvGrpSpPr>
                  <a:grpSpLocks/>
                </p:cNvGrpSpPr>
                <p:nvPr/>
              </p:nvGrpSpPr>
              <p:grpSpPr bwMode="auto">
                <a:xfrm rot="1353540">
                  <a:off x="2668" y="1137"/>
                  <a:ext cx="741" cy="185"/>
                  <a:chOff x="1577" y="2581"/>
                  <a:chExt cx="1118" cy="277"/>
                </a:xfrm>
              </p:grpSpPr>
              <p:sp>
                <p:nvSpPr>
                  <p:cNvPr id="428" name="AutoShape 50"/>
                  <p:cNvSpPr>
                    <a:spLocks noChangeArrowheads="1"/>
                  </p:cNvSpPr>
                  <p:nvPr/>
                </p:nvSpPr>
                <p:spPr bwMode="gray">
                  <a:xfrm rot="5263130">
                    <a:off x="1886" y="2294"/>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29" name="AutoShape 51"/>
                  <p:cNvSpPr>
                    <a:spLocks noChangeArrowheads="1"/>
                  </p:cNvSpPr>
                  <p:nvPr/>
                </p:nvSpPr>
                <p:spPr bwMode="gray">
                  <a:xfrm rot="6078281">
                    <a:off x="2025" y="2292"/>
                    <a:ext cx="21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0" name="AutoShape 52"/>
                  <p:cNvSpPr>
                    <a:spLocks noChangeArrowheads="1"/>
                  </p:cNvSpPr>
                  <p:nvPr/>
                </p:nvSpPr>
                <p:spPr bwMode="gray">
                  <a:xfrm rot="6373927">
                    <a:off x="2105" y="2318"/>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1" name="AutoShape 53"/>
                  <p:cNvSpPr>
                    <a:spLocks noChangeArrowheads="1"/>
                  </p:cNvSpPr>
                  <p:nvPr/>
                </p:nvSpPr>
                <p:spPr bwMode="gray">
                  <a:xfrm rot="6906312">
                    <a:off x="2197" y="2343"/>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2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20"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1</a:t>
              </a:r>
            </a:p>
          </p:txBody>
        </p:sp>
      </p:grpSp>
      <p:grpSp>
        <p:nvGrpSpPr>
          <p:cNvPr id="126" name="Group 435"/>
          <p:cNvGrpSpPr>
            <a:grpSpLocks/>
          </p:cNvGrpSpPr>
          <p:nvPr/>
        </p:nvGrpSpPr>
        <p:grpSpPr bwMode="auto">
          <a:xfrm>
            <a:off x="7347318" y="4239454"/>
            <a:ext cx="755650" cy="758825"/>
            <a:chOff x="4010025" y="1277941"/>
            <a:chExt cx="755650" cy="758826"/>
          </a:xfrm>
        </p:grpSpPr>
        <p:grpSp>
          <p:nvGrpSpPr>
            <p:cNvPr id="40193" name="Group 39"/>
            <p:cNvGrpSpPr>
              <a:grpSpLocks/>
            </p:cNvGrpSpPr>
            <p:nvPr/>
          </p:nvGrpSpPr>
          <p:grpSpPr bwMode="auto">
            <a:xfrm>
              <a:off x="4032250" y="1277941"/>
              <a:ext cx="723900" cy="758826"/>
              <a:chOff x="3247" y="1673"/>
              <a:chExt cx="606" cy="636"/>
            </a:xfrm>
          </p:grpSpPr>
          <p:pic>
            <p:nvPicPr>
              <p:cNvPr id="40195"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96"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200" name="Group 150"/>
              <p:cNvGrpSpPr>
                <a:grpSpLocks/>
              </p:cNvGrpSpPr>
              <p:nvPr/>
            </p:nvGrpSpPr>
            <p:grpSpPr bwMode="auto">
              <a:xfrm rot="-1045052" flipH="1" flipV="1">
                <a:off x="3267" y="2080"/>
                <a:ext cx="463" cy="123"/>
                <a:chOff x="2532" y="1080"/>
                <a:chExt cx="875" cy="244"/>
              </a:xfrm>
            </p:grpSpPr>
            <p:grpSp>
              <p:nvGrpSpPr>
                <p:cNvPr id="40202" name="Group 44"/>
                <p:cNvGrpSpPr>
                  <a:grpSpLocks/>
                </p:cNvGrpSpPr>
                <p:nvPr/>
              </p:nvGrpSpPr>
              <p:grpSpPr bwMode="auto">
                <a:xfrm>
                  <a:off x="2532" y="1080"/>
                  <a:ext cx="741" cy="183"/>
                  <a:chOff x="1571" y="2593"/>
                  <a:chExt cx="1117" cy="274"/>
                </a:xfrm>
              </p:grpSpPr>
              <p:sp>
                <p:nvSpPr>
                  <p:cNvPr id="450" name="AutoShape 45"/>
                  <p:cNvSpPr>
                    <a:spLocks noChangeArrowheads="1"/>
                  </p:cNvSpPr>
                  <p:nvPr/>
                </p:nvSpPr>
                <p:spPr bwMode="gray">
                  <a:xfrm rot="5263130">
                    <a:off x="1885" y="2306"/>
                    <a:ext cx="21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51" name="AutoShape 46"/>
                  <p:cNvSpPr>
                    <a:spLocks noChangeArrowheads="1"/>
                  </p:cNvSpPr>
                  <p:nvPr/>
                </p:nvSpPr>
                <p:spPr bwMode="gray">
                  <a:xfrm rot="6078281">
                    <a:off x="2013" y="2312"/>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52" name="AutoShape 47"/>
                  <p:cNvSpPr>
                    <a:spLocks noChangeArrowheads="1"/>
                  </p:cNvSpPr>
                  <p:nvPr/>
                </p:nvSpPr>
                <p:spPr bwMode="gray">
                  <a:xfrm rot="6373927">
                    <a:off x="2092" y="2338"/>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53" name="AutoShape 48"/>
                  <p:cNvSpPr>
                    <a:spLocks noChangeArrowheads="1"/>
                  </p:cNvSpPr>
                  <p:nvPr/>
                </p:nvSpPr>
                <p:spPr bwMode="gray">
                  <a:xfrm rot="6906312">
                    <a:off x="2179" y="2363"/>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203" name="Group 49"/>
                <p:cNvGrpSpPr>
                  <a:grpSpLocks/>
                </p:cNvGrpSpPr>
                <p:nvPr/>
              </p:nvGrpSpPr>
              <p:grpSpPr bwMode="auto">
                <a:xfrm rot="1353540">
                  <a:off x="2666" y="1139"/>
                  <a:ext cx="741" cy="185"/>
                  <a:chOff x="1577" y="2581"/>
                  <a:chExt cx="1118" cy="277"/>
                </a:xfrm>
              </p:grpSpPr>
              <p:sp>
                <p:nvSpPr>
                  <p:cNvPr id="446" name="AutoShape 50"/>
                  <p:cNvSpPr>
                    <a:spLocks noChangeArrowheads="1"/>
                  </p:cNvSpPr>
                  <p:nvPr/>
                </p:nvSpPr>
                <p:spPr bwMode="gray">
                  <a:xfrm rot="5263130">
                    <a:off x="1889" y="229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47" name="AutoShape 51"/>
                  <p:cNvSpPr>
                    <a:spLocks noChangeArrowheads="1"/>
                  </p:cNvSpPr>
                  <p:nvPr/>
                </p:nvSpPr>
                <p:spPr bwMode="gray">
                  <a:xfrm rot="6078281">
                    <a:off x="2030" y="2296"/>
                    <a:ext cx="221"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48" name="AutoShape 52"/>
                  <p:cNvSpPr>
                    <a:spLocks noChangeArrowheads="1"/>
                  </p:cNvSpPr>
                  <p:nvPr/>
                </p:nvSpPr>
                <p:spPr bwMode="gray">
                  <a:xfrm rot="6373927">
                    <a:off x="2104" y="2320"/>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49" name="AutoShape 53"/>
                  <p:cNvSpPr>
                    <a:spLocks noChangeArrowheads="1"/>
                  </p:cNvSpPr>
                  <p:nvPr/>
                </p:nvSpPr>
                <p:spPr bwMode="gray">
                  <a:xfrm rot="6906312">
                    <a:off x="2197" y="234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43"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38"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1</a:t>
              </a:r>
            </a:p>
          </p:txBody>
        </p:sp>
      </p:grpSp>
      <p:cxnSp>
        <p:nvCxnSpPr>
          <p:cNvPr id="454" name="Straight Arrow Connector 453"/>
          <p:cNvCxnSpPr/>
          <p:nvPr/>
        </p:nvCxnSpPr>
        <p:spPr>
          <a:xfrm rot="5400000" flipH="1" flipV="1">
            <a:off x="7867225" y="3952910"/>
            <a:ext cx="336550" cy="300037"/>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3" name="Group 457"/>
          <p:cNvGrpSpPr>
            <a:grpSpLocks/>
          </p:cNvGrpSpPr>
          <p:nvPr/>
        </p:nvGrpSpPr>
        <p:grpSpPr bwMode="auto">
          <a:xfrm>
            <a:off x="8566518" y="4239454"/>
            <a:ext cx="755650" cy="758825"/>
            <a:chOff x="4010025" y="1277941"/>
            <a:chExt cx="755650" cy="758826"/>
          </a:xfrm>
        </p:grpSpPr>
        <p:grpSp>
          <p:nvGrpSpPr>
            <p:cNvPr id="40174" name="Group 39"/>
            <p:cNvGrpSpPr>
              <a:grpSpLocks/>
            </p:cNvGrpSpPr>
            <p:nvPr/>
          </p:nvGrpSpPr>
          <p:grpSpPr bwMode="auto">
            <a:xfrm>
              <a:off x="4032250" y="1277941"/>
              <a:ext cx="723900" cy="758826"/>
              <a:chOff x="3247" y="1673"/>
              <a:chExt cx="606" cy="636"/>
            </a:xfrm>
          </p:grpSpPr>
          <p:pic>
            <p:nvPicPr>
              <p:cNvPr id="40176"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77"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181" name="Group 150"/>
              <p:cNvGrpSpPr>
                <a:grpSpLocks/>
              </p:cNvGrpSpPr>
              <p:nvPr/>
            </p:nvGrpSpPr>
            <p:grpSpPr bwMode="auto">
              <a:xfrm rot="-1045052" flipH="1" flipV="1">
                <a:off x="3267" y="2080"/>
                <a:ext cx="463" cy="123"/>
                <a:chOff x="2532" y="1080"/>
                <a:chExt cx="875" cy="244"/>
              </a:xfrm>
            </p:grpSpPr>
            <p:grpSp>
              <p:nvGrpSpPr>
                <p:cNvPr id="40183" name="Group 44"/>
                <p:cNvGrpSpPr>
                  <a:grpSpLocks/>
                </p:cNvGrpSpPr>
                <p:nvPr/>
              </p:nvGrpSpPr>
              <p:grpSpPr bwMode="auto">
                <a:xfrm>
                  <a:off x="2532" y="1080"/>
                  <a:ext cx="741" cy="183"/>
                  <a:chOff x="1571" y="2593"/>
                  <a:chExt cx="1117" cy="274"/>
                </a:xfrm>
              </p:grpSpPr>
              <p:sp>
                <p:nvSpPr>
                  <p:cNvPr id="472" name="AutoShape 45"/>
                  <p:cNvSpPr>
                    <a:spLocks noChangeArrowheads="1"/>
                  </p:cNvSpPr>
                  <p:nvPr/>
                </p:nvSpPr>
                <p:spPr bwMode="gray">
                  <a:xfrm rot="5263130">
                    <a:off x="1885" y="2306"/>
                    <a:ext cx="21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73" name="AutoShape 46"/>
                  <p:cNvSpPr>
                    <a:spLocks noChangeArrowheads="1"/>
                  </p:cNvSpPr>
                  <p:nvPr/>
                </p:nvSpPr>
                <p:spPr bwMode="gray">
                  <a:xfrm rot="6078281">
                    <a:off x="2013" y="2312"/>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74" name="AutoShape 47"/>
                  <p:cNvSpPr>
                    <a:spLocks noChangeArrowheads="1"/>
                  </p:cNvSpPr>
                  <p:nvPr/>
                </p:nvSpPr>
                <p:spPr bwMode="gray">
                  <a:xfrm rot="6373927">
                    <a:off x="2092" y="2338"/>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75" name="AutoShape 48"/>
                  <p:cNvSpPr>
                    <a:spLocks noChangeArrowheads="1"/>
                  </p:cNvSpPr>
                  <p:nvPr/>
                </p:nvSpPr>
                <p:spPr bwMode="gray">
                  <a:xfrm rot="6906312">
                    <a:off x="2179" y="2363"/>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184" name="Group 49"/>
                <p:cNvGrpSpPr>
                  <a:grpSpLocks/>
                </p:cNvGrpSpPr>
                <p:nvPr/>
              </p:nvGrpSpPr>
              <p:grpSpPr bwMode="auto">
                <a:xfrm rot="1353540">
                  <a:off x="2666" y="1139"/>
                  <a:ext cx="741" cy="185"/>
                  <a:chOff x="1577" y="2581"/>
                  <a:chExt cx="1118" cy="277"/>
                </a:xfrm>
              </p:grpSpPr>
              <p:sp>
                <p:nvSpPr>
                  <p:cNvPr id="468" name="AutoShape 50"/>
                  <p:cNvSpPr>
                    <a:spLocks noChangeArrowheads="1"/>
                  </p:cNvSpPr>
                  <p:nvPr/>
                </p:nvSpPr>
                <p:spPr bwMode="gray">
                  <a:xfrm rot="5263130">
                    <a:off x="1889" y="229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69" name="AutoShape 51"/>
                  <p:cNvSpPr>
                    <a:spLocks noChangeArrowheads="1"/>
                  </p:cNvSpPr>
                  <p:nvPr/>
                </p:nvSpPr>
                <p:spPr bwMode="gray">
                  <a:xfrm rot="6078281">
                    <a:off x="2030" y="2296"/>
                    <a:ext cx="221"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70" name="AutoShape 52"/>
                  <p:cNvSpPr>
                    <a:spLocks noChangeArrowheads="1"/>
                  </p:cNvSpPr>
                  <p:nvPr/>
                </p:nvSpPr>
                <p:spPr bwMode="gray">
                  <a:xfrm rot="6373927">
                    <a:off x="2104" y="2320"/>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71" name="AutoShape 53"/>
                  <p:cNvSpPr>
                    <a:spLocks noChangeArrowheads="1"/>
                  </p:cNvSpPr>
                  <p:nvPr/>
                </p:nvSpPr>
                <p:spPr bwMode="gray">
                  <a:xfrm rot="6906312">
                    <a:off x="2197" y="234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6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60"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1</a:t>
              </a:r>
            </a:p>
          </p:txBody>
        </p:sp>
      </p:grpSp>
      <p:cxnSp>
        <p:nvCxnSpPr>
          <p:cNvPr id="476" name="Straight Arrow Connector 475"/>
          <p:cNvCxnSpPr/>
          <p:nvPr/>
        </p:nvCxnSpPr>
        <p:spPr>
          <a:xfrm rot="16200000" flipV="1">
            <a:off x="8547468" y="3896553"/>
            <a:ext cx="433388" cy="300038"/>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73" name="Group 476"/>
          <p:cNvGrpSpPr>
            <a:grpSpLocks/>
          </p:cNvGrpSpPr>
          <p:nvPr/>
        </p:nvGrpSpPr>
        <p:grpSpPr bwMode="auto">
          <a:xfrm>
            <a:off x="7956918" y="4239454"/>
            <a:ext cx="755650" cy="758825"/>
            <a:chOff x="4010025" y="1277941"/>
            <a:chExt cx="755650" cy="758826"/>
          </a:xfrm>
        </p:grpSpPr>
        <p:grpSp>
          <p:nvGrpSpPr>
            <p:cNvPr id="40155" name="Group 39"/>
            <p:cNvGrpSpPr>
              <a:grpSpLocks/>
            </p:cNvGrpSpPr>
            <p:nvPr/>
          </p:nvGrpSpPr>
          <p:grpSpPr bwMode="auto">
            <a:xfrm>
              <a:off x="4032250" y="1277941"/>
              <a:ext cx="723900" cy="758826"/>
              <a:chOff x="3247" y="1673"/>
              <a:chExt cx="606" cy="636"/>
            </a:xfrm>
          </p:grpSpPr>
          <p:pic>
            <p:nvPicPr>
              <p:cNvPr id="40157"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58"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162" name="Group 150"/>
              <p:cNvGrpSpPr>
                <a:grpSpLocks/>
              </p:cNvGrpSpPr>
              <p:nvPr/>
            </p:nvGrpSpPr>
            <p:grpSpPr bwMode="auto">
              <a:xfrm rot="-1045052" flipH="1" flipV="1">
                <a:off x="3263" y="2081"/>
                <a:ext cx="463" cy="124"/>
                <a:chOff x="2532" y="1080"/>
                <a:chExt cx="873" cy="246"/>
              </a:xfrm>
            </p:grpSpPr>
            <p:grpSp>
              <p:nvGrpSpPr>
                <p:cNvPr id="40164" name="Group 44"/>
                <p:cNvGrpSpPr>
                  <a:grpSpLocks/>
                </p:cNvGrpSpPr>
                <p:nvPr/>
              </p:nvGrpSpPr>
              <p:grpSpPr bwMode="auto">
                <a:xfrm>
                  <a:off x="2532" y="1080"/>
                  <a:ext cx="741" cy="183"/>
                  <a:chOff x="1571" y="2593"/>
                  <a:chExt cx="1117" cy="274"/>
                </a:xfrm>
              </p:grpSpPr>
              <p:sp>
                <p:nvSpPr>
                  <p:cNvPr id="491" name="AutoShape 45"/>
                  <p:cNvSpPr>
                    <a:spLocks noChangeArrowheads="1"/>
                  </p:cNvSpPr>
                  <p:nvPr/>
                </p:nvSpPr>
                <p:spPr bwMode="gray">
                  <a:xfrm rot="5263130">
                    <a:off x="1882" y="2303"/>
                    <a:ext cx="209"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2" name="AutoShape 46"/>
                  <p:cNvSpPr>
                    <a:spLocks noChangeArrowheads="1"/>
                  </p:cNvSpPr>
                  <p:nvPr/>
                </p:nvSpPr>
                <p:spPr bwMode="gray">
                  <a:xfrm rot="6078281">
                    <a:off x="2014" y="2307"/>
                    <a:ext cx="213"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3" name="AutoShape 47"/>
                  <p:cNvSpPr>
                    <a:spLocks noChangeArrowheads="1"/>
                  </p:cNvSpPr>
                  <p:nvPr/>
                </p:nvSpPr>
                <p:spPr bwMode="gray">
                  <a:xfrm rot="6373927">
                    <a:off x="2084" y="2334"/>
                    <a:ext cx="221" cy="80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4" name="AutoShape 48"/>
                  <p:cNvSpPr>
                    <a:spLocks noChangeArrowheads="1"/>
                  </p:cNvSpPr>
                  <p:nvPr/>
                </p:nvSpPr>
                <p:spPr bwMode="gray">
                  <a:xfrm rot="6906312">
                    <a:off x="2177" y="2364"/>
                    <a:ext cx="217"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165" name="Group 49"/>
                <p:cNvGrpSpPr>
                  <a:grpSpLocks/>
                </p:cNvGrpSpPr>
                <p:nvPr/>
              </p:nvGrpSpPr>
              <p:grpSpPr bwMode="auto">
                <a:xfrm rot="1353540">
                  <a:off x="2664" y="1141"/>
                  <a:ext cx="741" cy="185"/>
                  <a:chOff x="1577" y="2581"/>
                  <a:chExt cx="1118" cy="277"/>
                </a:xfrm>
              </p:grpSpPr>
              <p:sp>
                <p:nvSpPr>
                  <p:cNvPr id="487" name="AutoShape 50"/>
                  <p:cNvSpPr>
                    <a:spLocks noChangeArrowheads="1"/>
                  </p:cNvSpPr>
                  <p:nvPr/>
                </p:nvSpPr>
                <p:spPr bwMode="gray">
                  <a:xfrm rot="5263130">
                    <a:off x="1895" y="2294"/>
                    <a:ext cx="217"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88" name="AutoShape 51"/>
                  <p:cNvSpPr>
                    <a:spLocks noChangeArrowheads="1"/>
                  </p:cNvSpPr>
                  <p:nvPr/>
                </p:nvSpPr>
                <p:spPr bwMode="gray">
                  <a:xfrm rot="6078281">
                    <a:off x="2028" y="2293"/>
                    <a:ext cx="221" cy="80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89" name="AutoShape 52"/>
                  <p:cNvSpPr>
                    <a:spLocks noChangeArrowheads="1"/>
                  </p:cNvSpPr>
                  <p:nvPr/>
                </p:nvSpPr>
                <p:spPr bwMode="gray">
                  <a:xfrm rot="6373927">
                    <a:off x="2113" y="2313"/>
                    <a:ext cx="217"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0" name="AutoShape 53"/>
                  <p:cNvSpPr>
                    <a:spLocks noChangeArrowheads="1"/>
                  </p:cNvSpPr>
                  <p:nvPr/>
                </p:nvSpPr>
                <p:spPr bwMode="gray">
                  <a:xfrm rot="6906312">
                    <a:off x="2195" y="2341"/>
                    <a:ext cx="225"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84"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79"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2</a:t>
              </a:r>
            </a:p>
          </p:txBody>
        </p:sp>
      </p:grpSp>
      <p:grpSp>
        <p:nvGrpSpPr>
          <p:cNvPr id="191" name="Group 512"/>
          <p:cNvGrpSpPr>
            <a:grpSpLocks/>
          </p:cNvGrpSpPr>
          <p:nvPr/>
        </p:nvGrpSpPr>
        <p:grpSpPr bwMode="auto">
          <a:xfrm>
            <a:off x="7956918" y="3248854"/>
            <a:ext cx="755650" cy="758825"/>
            <a:chOff x="4010025" y="1277941"/>
            <a:chExt cx="755650" cy="758826"/>
          </a:xfrm>
        </p:grpSpPr>
        <p:grpSp>
          <p:nvGrpSpPr>
            <p:cNvPr id="40136" name="Group 39"/>
            <p:cNvGrpSpPr>
              <a:grpSpLocks/>
            </p:cNvGrpSpPr>
            <p:nvPr/>
          </p:nvGrpSpPr>
          <p:grpSpPr bwMode="auto">
            <a:xfrm>
              <a:off x="4032250" y="1277941"/>
              <a:ext cx="723900" cy="758826"/>
              <a:chOff x="3247" y="1673"/>
              <a:chExt cx="606" cy="636"/>
            </a:xfrm>
          </p:grpSpPr>
          <p:pic>
            <p:nvPicPr>
              <p:cNvPr id="40138"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39"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8"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143" name="Group 150"/>
              <p:cNvGrpSpPr>
                <a:grpSpLocks/>
              </p:cNvGrpSpPr>
              <p:nvPr/>
            </p:nvGrpSpPr>
            <p:grpSpPr bwMode="auto">
              <a:xfrm rot="-1045052" flipH="1" flipV="1">
                <a:off x="3268" y="2086"/>
                <a:ext cx="465" cy="120"/>
                <a:chOff x="2532" y="1080"/>
                <a:chExt cx="879" cy="240"/>
              </a:xfrm>
            </p:grpSpPr>
            <p:grpSp>
              <p:nvGrpSpPr>
                <p:cNvPr id="40145" name="Group 44"/>
                <p:cNvGrpSpPr>
                  <a:grpSpLocks/>
                </p:cNvGrpSpPr>
                <p:nvPr/>
              </p:nvGrpSpPr>
              <p:grpSpPr bwMode="auto">
                <a:xfrm>
                  <a:off x="2532" y="1080"/>
                  <a:ext cx="741" cy="183"/>
                  <a:chOff x="1571" y="2593"/>
                  <a:chExt cx="1117" cy="274"/>
                </a:xfrm>
              </p:grpSpPr>
              <p:sp>
                <p:nvSpPr>
                  <p:cNvPr id="527"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8"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9"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30"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146" name="Group 49"/>
                <p:cNvGrpSpPr>
                  <a:grpSpLocks/>
                </p:cNvGrpSpPr>
                <p:nvPr/>
              </p:nvGrpSpPr>
              <p:grpSpPr bwMode="auto">
                <a:xfrm rot="1353540">
                  <a:off x="2670" y="1135"/>
                  <a:ext cx="741" cy="185"/>
                  <a:chOff x="1577" y="2581"/>
                  <a:chExt cx="1118" cy="277"/>
                </a:xfrm>
              </p:grpSpPr>
              <p:sp>
                <p:nvSpPr>
                  <p:cNvPr id="523"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4"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5"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6"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520"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515"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2</a:t>
              </a:r>
            </a:p>
          </p:txBody>
        </p:sp>
      </p:grpSp>
      <p:cxnSp>
        <p:nvCxnSpPr>
          <p:cNvPr id="533" name="Straight Arrow Connector 532"/>
          <p:cNvCxnSpPr>
            <a:stCxn id="518" idx="7"/>
          </p:cNvCxnSpPr>
          <p:nvPr/>
        </p:nvCxnSpPr>
        <p:spPr>
          <a:xfrm rot="5400000" flipH="1" flipV="1">
            <a:off x="8676056" y="2747204"/>
            <a:ext cx="522288" cy="687387"/>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205" name="Group 164"/>
          <p:cNvGrpSpPr>
            <a:grpSpLocks/>
          </p:cNvGrpSpPr>
          <p:nvPr/>
        </p:nvGrpSpPr>
        <p:grpSpPr bwMode="auto">
          <a:xfrm>
            <a:off x="9792068" y="4318829"/>
            <a:ext cx="755650" cy="758825"/>
            <a:chOff x="4010025" y="1277941"/>
            <a:chExt cx="755650" cy="758826"/>
          </a:xfrm>
        </p:grpSpPr>
        <p:grpSp>
          <p:nvGrpSpPr>
            <p:cNvPr id="40117" name="Group 39"/>
            <p:cNvGrpSpPr>
              <a:grpSpLocks/>
            </p:cNvGrpSpPr>
            <p:nvPr/>
          </p:nvGrpSpPr>
          <p:grpSpPr bwMode="auto">
            <a:xfrm>
              <a:off x="4032250" y="1277941"/>
              <a:ext cx="723900" cy="758826"/>
              <a:chOff x="3247" y="1673"/>
              <a:chExt cx="606" cy="636"/>
            </a:xfrm>
          </p:grpSpPr>
          <p:pic>
            <p:nvPicPr>
              <p:cNvPr id="40119"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20"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124" name="Group 150"/>
              <p:cNvGrpSpPr>
                <a:grpSpLocks/>
              </p:cNvGrpSpPr>
              <p:nvPr/>
            </p:nvGrpSpPr>
            <p:grpSpPr bwMode="auto">
              <a:xfrm rot="-1045052" flipH="1" flipV="1">
                <a:off x="3268" y="2086"/>
                <a:ext cx="465" cy="120"/>
                <a:chOff x="2532" y="1080"/>
                <a:chExt cx="879" cy="240"/>
              </a:xfrm>
            </p:grpSpPr>
            <p:grpSp>
              <p:nvGrpSpPr>
                <p:cNvPr id="40126" name="Group 44"/>
                <p:cNvGrpSpPr>
                  <a:grpSpLocks/>
                </p:cNvGrpSpPr>
                <p:nvPr/>
              </p:nvGrpSpPr>
              <p:grpSpPr bwMode="auto">
                <a:xfrm>
                  <a:off x="2532" y="1080"/>
                  <a:ext cx="741" cy="183"/>
                  <a:chOff x="1571" y="2593"/>
                  <a:chExt cx="1117" cy="274"/>
                </a:xfrm>
              </p:grpSpPr>
              <p:sp>
                <p:nvSpPr>
                  <p:cNvPr id="331" name="AutoShape 45"/>
                  <p:cNvSpPr>
                    <a:spLocks noChangeArrowheads="1"/>
                  </p:cNvSpPr>
                  <p:nvPr/>
                </p:nvSpPr>
                <p:spPr bwMode="gray">
                  <a:xfrm rot="5263130">
                    <a:off x="1869" y="2291"/>
                    <a:ext cx="22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32" name="AutoShape 46"/>
                  <p:cNvSpPr>
                    <a:spLocks noChangeArrowheads="1"/>
                  </p:cNvSpPr>
                  <p:nvPr/>
                </p:nvSpPr>
                <p:spPr bwMode="gray">
                  <a:xfrm rot="6078281">
                    <a:off x="2005" y="2301"/>
                    <a:ext cx="219"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33" name="AutoShape 47"/>
                  <p:cNvSpPr>
                    <a:spLocks noChangeArrowheads="1"/>
                  </p:cNvSpPr>
                  <p:nvPr/>
                </p:nvSpPr>
                <p:spPr bwMode="gray">
                  <a:xfrm rot="6373927">
                    <a:off x="2076" y="2323"/>
                    <a:ext cx="22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34" name="AutoShape 48"/>
                  <p:cNvSpPr>
                    <a:spLocks noChangeArrowheads="1"/>
                  </p:cNvSpPr>
                  <p:nvPr/>
                </p:nvSpPr>
                <p:spPr bwMode="gray">
                  <a:xfrm rot="6906312">
                    <a:off x="2172" y="2349"/>
                    <a:ext cx="223" cy="826"/>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127" name="Group 49"/>
                <p:cNvGrpSpPr>
                  <a:grpSpLocks/>
                </p:cNvGrpSpPr>
                <p:nvPr/>
              </p:nvGrpSpPr>
              <p:grpSpPr bwMode="auto">
                <a:xfrm rot="1353540">
                  <a:off x="2670" y="1135"/>
                  <a:ext cx="741" cy="185"/>
                  <a:chOff x="1577" y="2581"/>
                  <a:chExt cx="1118" cy="277"/>
                </a:xfrm>
              </p:grpSpPr>
              <p:sp>
                <p:nvSpPr>
                  <p:cNvPr id="327" name="AutoShape 50"/>
                  <p:cNvSpPr>
                    <a:spLocks noChangeArrowheads="1"/>
                  </p:cNvSpPr>
                  <p:nvPr/>
                </p:nvSpPr>
                <p:spPr bwMode="gray">
                  <a:xfrm rot="5263130">
                    <a:off x="1886" y="2296"/>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28" name="AutoShape 51"/>
                  <p:cNvSpPr>
                    <a:spLocks noChangeArrowheads="1"/>
                  </p:cNvSpPr>
                  <p:nvPr/>
                </p:nvSpPr>
                <p:spPr bwMode="gray">
                  <a:xfrm rot="6078281">
                    <a:off x="2027" y="2299"/>
                    <a:ext cx="227"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29" name="AutoShape 52"/>
                  <p:cNvSpPr>
                    <a:spLocks noChangeArrowheads="1"/>
                  </p:cNvSpPr>
                  <p:nvPr/>
                </p:nvSpPr>
                <p:spPr bwMode="gray">
                  <a:xfrm rot="6373927">
                    <a:off x="2103" y="2322"/>
                    <a:ext cx="223"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30" name="AutoShape 53"/>
                  <p:cNvSpPr>
                    <a:spLocks noChangeArrowheads="1"/>
                  </p:cNvSpPr>
                  <p:nvPr/>
                </p:nvSpPr>
                <p:spPr bwMode="gray">
                  <a:xfrm rot="6906312">
                    <a:off x="2197" y="2349"/>
                    <a:ext cx="22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324"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319"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F(1)</a:t>
              </a:r>
            </a:p>
          </p:txBody>
        </p:sp>
      </p:grpSp>
      <p:grpSp>
        <p:nvGrpSpPr>
          <p:cNvPr id="210" name="Group 182"/>
          <p:cNvGrpSpPr>
            <a:grpSpLocks/>
          </p:cNvGrpSpPr>
          <p:nvPr/>
        </p:nvGrpSpPr>
        <p:grpSpPr bwMode="auto">
          <a:xfrm>
            <a:off x="11011268" y="4318829"/>
            <a:ext cx="755650" cy="758825"/>
            <a:chOff x="4010025" y="1277941"/>
            <a:chExt cx="755650" cy="758826"/>
          </a:xfrm>
        </p:grpSpPr>
        <p:grpSp>
          <p:nvGrpSpPr>
            <p:cNvPr id="40098" name="Group 39"/>
            <p:cNvGrpSpPr>
              <a:grpSpLocks/>
            </p:cNvGrpSpPr>
            <p:nvPr/>
          </p:nvGrpSpPr>
          <p:grpSpPr bwMode="auto">
            <a:xfrm>
              <a:off x="4032250" y="1277941"/>
              <a:ext cx="723900" cy="758826"/>
              <a:chOff x="3247" y="1673"/>
              <a:chExt cx="606" cy="636"/>
            </a:xfrm>
          </p:grpSpPr>
          <p:pic>
            <p:nvPicPr>
              <p:cNvPr id="40100"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01"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105" name="Group 150"/>
              <p:cNvGrpSpPr>
                <a:grpSpLocks/>
              </p:cNvGrpSpPr>
              <p:nvPr/>
            </p:nvGrpSpPr>
            <p:grpSpPr bwMode="auto">
              <a:xfrm rot="-1045052" flipH="1" flipV="1">
                <a:off x="3268" y="2081"/>
                <a:ext cx="464" cy="122"/>
                <a:chOff x="2532" y="1080"/>
                <a:chExt cx="877" cy="242"/>
              </a:xfrm>
            </p:grpSpPr>
            <p:grpSp>
              <p:nvGrpSpPr>
                <p:cNvPr id="40107" name="Group 44"/>
                <p:cNvGrpSpPr>
                  <a:grpSpLocks/>
                </p:cNvGrpSpPr>
                <p:nvPr/>
              </p:nvGrpSpPr>
              <p:grpSpPr bwMode="auto">
                <a:xfrm>
                  <a:off x="2532" y="1080"/>
                  <a:ext cx="741" cy="183"/>
                  <a:chOff x="1571" y="2593"/>
                  <a:chExt cx="1117" cy="274"/>
                </a:xfrm>
              </p:grpSpPr>
              <p:sp>
                <p:nvSpPr>
                  <p:cNvPr id="349" name="AutoShape 45"/>
                  <p:cNvSpPr>
                    <a:spLocks noChangeArrowheads="1"/>
                  </p:cNvSpPr>
                  <p:nvPr/>
                </p:nvSpPr>
                <p:spPr bwMode="gray">
                  <a:xfrm rot="5263130">
                    <a:off x="1875" y="2299"/>
                    <a:ext cx="20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50" name="AutoShape 46"/>
                  <p:cNvSpPr>
                    <a:spLocks noChangeArrowheads="1"/>
                  </p:cNvSpPr>
                  <p:nvPr/>
                </p:nvSpPr>
                <p:spPr bwMode="gray">
                  <a:xfrm rot="6078281">
                    <a:off x="2006" y="2308"/>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51" name="AutoShape 47"/>
                  <p:cNvSpPr>
                    <a:spLocks noChangeArrowheads="1"/>
                  </p:cNvSpPr>
                  <p:nvPr/>
                </p:nvSpPr>
                <p:spPr bwMode="gray">
                  <a:xfrm rot="6373927">
                    <a:off x="2080" y="2336"/>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53" name="AutoShape 48"/>
                  <p:cNvSpPr>
                    <a:spLocks noChangeArrowheads="1"/>
                  </p:cNvSpPr>
                  <p:nvPr/>
                </p:nvSpPr>
                <p:spPr bwMode="gray">
                  <a:xfrm rot="6906312">
                    <a:off x="2172" y="2358"/>
                    <a:ext cx="217" cy="82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108" name="Group 49"/>
                <p:cNvGrpSpPr>
                  <a:grpSpLocks/>
                </p:cNvGrpSpPr>
                <p:nvPr/>
              </p:nvGrpSpPr>
              <p:grpSpPr bwMode="auto">
                <a:xfrm rot="1353540">
                  <a:off x="2668" y="1137"/>
                  <a:ext cx="741" cy="185"/>
                  <a:chOff x="1577" y="2581"/>
                  <a:chExt cx="1118" cy="277"/>
                </a:xfrm>
              </p:grpSpPr>
              <p:sp>
                <p:nvSpPr>
                  <p:cNvPr id="345" name="AutoShape 50"/>
                  <p:cNvSpPr>
                    <a:spLocks noChangeArrowheads="1"/>
                  </p:cNvSpPr>
                  <p:nvPr/>
                </p:nvSpPr>
                <p:spPr bwMode="gray">
                  <a:xfrm rot="5263130">
                    <a:off x="1886" y="2294"/>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46" name="AutoShape 51"/>
                  <p:cNvSpPr>
                    <a:spLocks noChangeArrowheads="1"/>
                  </p:cNvSpPr>
                  <p:nvPr/>
                </p:nvSpPr>
                <p:spPr bwMode="gray">
                  <a:xfrm rot="6078281">
                    <a:off x="2025" y="2292"/>
                    <a:ext cx="21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47" name="AutoShape 52"/>
                  <p:cNvSpPr>
                    <a:spLocks noChangeArrowheads="1"/>
                  </p:cNvSpPr>
                  <p:nvPr/>
                </p:nvSpPr>
                <p:spPr bwMode="gray">
                  <a:xfrm rot="6373927">
                    <a:off x="2105" y="2318"/>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48" name="AutoShape 53"/>
                  <p:cNvSpPr>
                    <a:spLocks noChangeArrowheads="1"/>
                  </p:cNvSpPr>
                  <p:nvPr/>
                </p:nvSpPr>
                <p:spPr bwMode="gray">
                  <a:xfrm rot="6906312">
                    <a:off x="2197" y="2343"/>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342"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337"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F(0)</a:t>
              </a:r>
            </a:p>
          </p:txBody>
        </p:sp>
      </p:grpSp>
      <p:cxnSp>
        <p:nvCxnSpPr>
          <p:cNvPr id="354" name="Straight Arrow Connector 353"/>
          <p:cNvCxnSpPr/>
          <p:nvPr/>
        </p:nvCxnSpPr>
        <p:spPr>
          <a:xfrm rot="5400000">
            <a:off x="10116712" y="3906872"/>
            <a:ext cx="468312"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p:nvPr/>
        </p:nvCxnSpPr>
        <p:spPr>
          <a:xfrm rot="16200000" flipH="1">
            <a:off x="10796162" y="3991010"/>
            <a:ext cx="468313" cy="355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6" name="AutoShape 6"/>
          <p:cNvSpPr>
            <a:spLocks noChangeArrowheads="1"/>
          </p:cNvSpPr>
          <p:nvPr/>
        </p:nvSpPr>
        <p:spPr bwMode="gray">
          <a:xfrm>
            <a:off x="10547718" y="4468053"/>
            <a:ext cx="457200" cy="457200"/>
          </a:xfrm>
          <a:prstGeom prst="roundRect">
            <a:avLst>
              <a:gd name="adj" fmla="val 16667"/>
            </a:avLst>
          </a:prstGeom>
          <a:ln>
            <a:solidFill>
              <a:schemeClr val="tx1">
                <a:lumMod val="40000"/>
                <a:lumOff val="60000"/>
              </a:schemeClr>
            </a:solidFill>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b="1">
                <a:solidFill>
                  <a:schemeClr val="tx1"/>
                </a:solidFill>
              </a:rPr>
              <a:t>+</a:t>
            </a:r>
          </a:p>
        </p:txBody>
      </p:sp>
      <p:cxnSp>
        <p:nvCxnSpPr>
          <p:cNvPr id="357" name="Straight Arrow Connector 356"/>
          <p:cNvCxnSpPr/>
          <p:nvPr/>
        </p:nvCxnSpPr>
        <p:spPr>
          <a:xfrm rot="5400000" flipH="1" flipV="1">
            <a:off x="10350074" y="3979897"/>
            <a:ext cx="395288" cy="30480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217" name="Group 379"/>
          <p:cNvGrpSpPr>
            <a:grpSpLocks/>
          </p:cNvGrpSpPr>
          <p:nvPr/>
        </p:nvGrpSpPr>
        <p:grpSpPr bwMode="auto">
          <a:xfrm>
            <a:off x="9785718" y="4315654"/>
            <a:ext cx="755650" cy="758825"/>
            <a:chOff x="4010025" y="1277941"/>
            <a:chExt cx="755650" cy="758826"/>
          </a:xfrm>
        </p:grpSpPr>
        <p:grpSp>
          <p:nvGrpSpPr>
            <p:cNvPr id="40079" name="Group 39"/>
            <p:cNvGrpSpPr>
              <a:grpSpLocks/>
            </p:cNvGrpSpPr>
            <p:nvPr/>
          </p:nvGrpSpPr>
          <p:grpSpPr bwMode="auto">
            <a:xfrm>
              <a:off x="4032250" y="1277941"/>
              <a:ext cx="723900" cy="758826"/>
              <a:chOff x="3247" y="1673"/>
              <a:chExt cx="606" cy="636"/>
            </a:xfrm>
          </p:grpSpPr>
          <p:pic>
            <p:nvPicPr>
              <p:cNvPr id="40081"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82"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086" name="Group 150"/>
              <p:cNvGrpSpPr>
                <a:grpSpLocks/>
              </p:cNvGrpSpPr>
              <p:nvPr/>
            </p:nvGrpSpPr>
            <p:grpSpPr bwMode="auto">
              <a:xfrm rot="-1045052" flipH="1" flipV="1">
                <a:off x="3268" y="2081"/>
                <a:ext cx="464" cy="122"/>
                <a:chOff x="2532" y="1080"/>
                <a:chExt cx="877" cy="242"/>
              </a:xfrm>
            </p:grpSpPr>
            <p:grpSp>
              <p:nvGrpSpPr>
                <p:cNvPr id="40088" name="Group 44"/>
                <p:cNvGrpSpPr>
                  <a:grpSpLocks/>
                </p:cNvGrpSpPr>
                <p:nvPr/>
              </p:nvGrpSpPr>
              <p:grpSpPr bwMode="auto">
                <a:xfrm>
                  <a:off x="2532" y="1080"/>
                  <a:ext cx="741" cy="183"/>
                  <a:chOff x="1571" y="2593"/>
                  <a:chExt cx="1117" cy="274"/>
                </a:xfrm>
              </p:grpSpPr>
              <p:sp>
                <p:nvSpPr>
                  <p:cNvPr id="372" name="AutoShape 45"/>
                  <p:cNvSpPr>
                    <a:spLocks noChangeArrowheads="1"/>
                  </p:cNvSpPr>
                  <p:nvPr/>
                </p:nvSpPr>
                <p:spPr bwMode="gray">
                  <a:xfrm rot="5263130">
                    <a:off x="1875" y="2299"/>
                    <a:ext cx="209"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74" name="AutoShape 46"/>
                  <p:cNvSpPr>
                    <a:spLocks noChangeArrowheads="1"/>
                  </p:cNvSpPr>
                  <p:nvPr/>
                </p:nvSpPr>
                <p:spPr bwMode="gray">
                  <a:xfrm rot="6078281">
                    <a:off x="2006" y="2308"/>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79" name="AutoShape 47"/>
                  <p:cNvSpPr>
                    <a:spLocks noChangeArrowheads="1"/>
                  </p:cNvSpPr>
                  <p:nvPr/>
                </p:nvSpPr>
                <p:spPr bwMode="gray">
                  <a:xfrm rot="6373927">
                    <a:off x="2080" y="2336"/>
                    <a:ext cx="217"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80" name="AutoShape 48"/>
                  <p:cNvSpPr>
                    <a:spLocks noChangeArrowheads="1"/>
                  </p:cNvSpPr>
                  <p:nvPr/>
                </p:nvSpPr>
                <p:spPr bwMode="gray">
                  <a:xfrm rot="6906312">
                    <a:off x="2172" y="2358"/>
                    <a:ext cx="217" cy="82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089" name="Group 49"/>
                <p:cNvGrpSpPr>
                  <a:grpSpLocks/>
                </p:cNvGrpSpPr>
                <p:nvPr/>
              </p:nvGrpSpPr>
              <p:grpSpPr bwMode="auto">
                <a:xfrm rot="1353540">
                  <a:off x="2668" y="1137"/>
                  <a:ext cx="741" cy="185"/>
                  <a:chOff x="1577" y="2581"/>
                  <a:chExt cx="1118" cy="277"/>
                </a:xfrm>
              </p:grpSpPr>
              <p:sp>
                <p:nvSpPr>
                  <p:cNvPr id="368" name="AutoShape 50"/>
                  <p:cNvSpPr>
                    <a:spLocks noChangeArrowheads="1"/>
                  </p:cNvSpPr>
                  <p:nvPr/>
                </p:nvSpPr>
                <p:spPr bwMode="gray">
                  <a:xfrm rot="5263130">
                    <a:off x="1886" y="2294"/>
                    <a:ext cx="225" cy="81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69" name="AutoShape 51"/>
                  <p:cNvSpPr>
                    <a:spLocks noChangeArrowheads="1"/>
                  </p:cNvSpPr>
                  <p:nvPr/>
                </p:nvSpPr>
                <p:spPr bwMode="gray">
                  <a:xfrm rot="6078281">
                    <a:off x="2025" y="2292"/>
                    <a:ext cx="217"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70" name="AutoShape 52"/>
                  <p:cNvSpPr>
                    <a:spLocks noChangeArrowheads="1"/>
                  </p:cNvSpPr>
                  <p:nvPr/>
                </p:nvSpPr>
                <p:spPr bwMode="gray">
                  <a:xfrm rot="6373927">
                    <a:off x="2105" y="2318"/>
                    <a:ext cx="217"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371" name="AutoShape 53"/>
                  <p:cNvSpPr>
                    <a:spLocks noChangeArrowheads="1"/>
                  </p:cNvSpPr>
                  <p:nvPr/>
                </p:nvSpPr>
                <p:spPr bwMode="gray">
                  <a:xfrm rot="6906312">
                    <a:off x="2197" y="2343"/>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365"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360"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a:latin typeface="Arial" charset="0"/>
                  <a:cs typeface="Tahoma" pitchFamily="34" charset="0"/>
                </a:rPr>
                <a:t>1</a:t>
              </a:r>
            </a:p>
          </p:txBody>
        </p:sp>
      </p:grpSp>
      <p:grpSp>
        <p:nvGrpSpPr>
          <p:cNvPr id="222" name="Group 397"/>
          <p:cNvGrpSpPr>
            <a:grpSpLocks/>
          </p:cNvGrpSpPr>
          <p:nvPr/>
        </p:nvGrpSpPr>
        <p:grpSpPr bwMode="auto">
          <a:xfrm>
            <a:off x="11004918" y="4315654"/>
            <a:ext cx="755650" cy="758825"/>
            <a:chOff x="4010025" y="1277941"/>
            <a:chExt cx="755650" cy="758826"/>
          </a:xfrm>
        </p:grpSpPr>
        <p:grpSp>
          <p:nvGrpSpPr>
            <p:cNvPr id="40060" name="Group 39"/>
            <p:cNvGrpSpPr>
              <a:grpSpLocks/>
            </p:cNvGrpSpPr>
            <p:nvPr/>
          </p:nvGrpSpPr>
          <p:grpSpPr bwMode="auto">
            <a:xfrm>
              <a:off x="4032250" y="1277941"/>
              <a:ext cx="723900" cy="758826"/>
              <a:chOff x="3247" y="1673"/>
              <a:chExt cx="606" cy="636"/>
            </a:xfrm>
          </p:grpSpPr>
          <p:pic>
            <p:nvPicPr>
              <p:cNvPr id="40062"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3"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067" name="Group 150"/>
              <p:cNvGrpSpPr>
                <a:grpSpLocks/>
              </p:cNvGrpSpPr>
              <p:nvPr/>
            </p:nvGrpSpPr>
            <p:grpSpPr bwMode="auto">
              <a:xfrm rot="-1045052" flipH="1" flipV="1">
                <a:off x="3267" y="2080"/>
                <a:ext cx="463" cy="123"/>
                <a:chOff x="2532" y="1080"/>
                <a:chExt cx="875" cy="244"/>
              </a:xfrm>
            </p:grpSpPr>
            <p:grpSp>
              <p:nvGrpSpPr>
                <p:cNvPr id="40069" name="Group 44"/>
                <p:cNvGrpSpPr>
                  <a:grpSpLocks/>
                </p:cNvGrpSpPr>
                <p:nvPr/>
              </p:nvGrpSpPr>
              <p:grpSpPr bwMode="auto">
                <a:xfrm>
                  <a:off x="2532" y="1080"/>
                  <a:ext cx="741" cy="183"/>
                  <a:chOff x="1571" y="2593"/>
                  <a:chExt cx="1117" cy="274"/>
                </a:xfrm>
              </p:grpSpPr>
              <p:sp>
                <p:nvSpPr>
                  <p:cNvPr id="427" name="AutoShape 45"/>
                  <p:cNvSpPr>
                    <a:spLocks noChangeArrowheads="1"/>
                  </p:cNvSpPr>
                  <p:nvPr/>
                </p:nvSpPr>
                <p:spPr bwMode="gray">
                  <a:xfrm rot="5263130">
                    <a:off x="1885" y="2306"/>
                    <a:ext cx="21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6" name="AutoShape 46"/>
                  <p:cNvSpPr>
                    <a:spLocks noChangeArrowheads="1"/>
                  </p:cNvSpPr>
                  <p:nvPr/>
                </p:nvSpPr>
                <p:spPr bwMode="gray">
                  <a:xfrm rot="6078281">
                    <a:off x="2013" y="2312"/>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37" name="AutoShape 47"/>
                  <p:cNvSpPr>
                    <a:spLocks noChangeArrowheads="1"/>
                  </p:cNvSpPr>
                  <p:nvPr/>
                </p:nvSpPr>
                <p:spPr bwMode="gray">
                  <a:xfrm rot="6373927">
                    <a:off x="2092" y="2338"/>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42" name="AutoShape 48"/>
                  <p:cNvSpPr>
                    <a:spLocks noChangeArrowheads="1"/>
                  </p:cNvSpPr>
                  <p:nvPr/>
                </p:nvSpPr>
                <p:spPr bwMode="gray">
                  <a:xfrm rot="6906312">
                    <a:off x="2179" y="2363"/>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070" name="Group 49"/>
                <p:cNvGrpSpPr>
                  <a:grpSpLocks/>
                </p:cNvGrpSpPr>
                <p:nvPr/>
              </p:nvGrpSpPr>
              <p:grpSpPr bwMode="auto">
                <a:xfrm rot="1353540">
                  <a:off x="2666" y="1139"/>
                  <a:ext cx="741" cy="185"/>
                  <a:chOff x="1577" y="2581"/>
                  <a:chExt cx="1118" cy="277"/>
                </a:xfrm>
              </p:grpSpPr>
              <p:sp>
                <p:nvSpPr>
                  <p:cNvPr id="418" name="AutoShape 50"/>
                  <p:cNvSpPr>
                    <a:spLocks noChangeArrowheads="1"/>
                  </p:cNvSpPr>
                  <p:nvPr/>
                </p:nvSpPr>
                <p:spPr bwMode="gray">
                  <a:xfrm rot="5263130">
                    <a:off x="1889" y="229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19" name="AutoShape 51"/>
                  <p:cNvSpPr>
                    <a:spLocks noChangeArrowheads="1"/>
                  </p:cNvSpPr>
                  <p:nvPr/>
                </p:nvSpPr>
                <p:spPr bwMode="gray">
                  <a:xfrm rot="6078281">
                    <a:off x="2030" y="2296"/>
                    <a:ext cx="221"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24" name="AutoShape 52"/>
                  <p:cNvSpPr>
                    <a:spLocks noChangeArrowheads="1"/>
                  </p:cNvSpPr>
                  <p:nvPr/>
                </p:nvSpPr>
                <p:spPr bwMode="gray">
                  <a:xfrm rot="6373927">
                    <a:off x="2104" y="2320"/>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26" name="AutoShape 53"/>
                  <p:cNvSpPr>
                    <a:spLocks noChangeArrowheads="1"/>
                  </p:cNvSpPr>
                  <p:nvPr/>
                </p:nvSpPr>
                <p:spPr bwMode="gray">
                  <a:xfrm rot="6906312">
                    <a:off x="2197" y="234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06"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388"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0</a:t>
              </a:r>
            </a:p>
          </p:txBody>
        </p:sp>
      </p:grpSp>
      <p:cxnSp>
        <p:nvCxnSpPr>
          <p:cNvPr id="444" name="Straight Arrow Connector 443"/>
          <p:cNvCxnSpPr/>
          <p:nvPr/>
        </p:nvCxnSpPr>
        <p:spPr>
          <a:xfrm rot="16200000" flipV="1">
            <a:off x="10971581" y="3901316"/>
            <a:ext cx="481012" cy="347662"/>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259" name="Group 417"/>
          <p:cNvGrpSpPr>
            <a:grpSpLocks/>
          </p:cNvGrpSpPr>
          <p:nvPr/>
        </p:nvGrpSpPr>
        <p:grpSpPr bwMode="auto">
          <a:xfrm>
            <a:off x="10395318" y="4315654"/>
            <a:ext cx="755650" cy="758825"/>
            <a:chOff x="4010025" y="1277941"/>
            <a:chExt cx="755650" cy="758826"/>
          </a:xfrm>
        </p:grpSpPr>
        <p:grpSp>
          <p:nvGrpSpPr>
            <p:cNvPr id="40041" name="Group 39"/>
            <p:cNvGrpSpPr>
              <a:grpSpLocks/>
            </p:cNvGrpSpPr>
            <p:nvPr/>
          </p:nvGrpSpPr>
          <p:grpSpPr bwMode="auto">
            <a:xfrm>
              <a:off x="4032250" y="1277941"/>
              <a:ext cx="723900" cy="758826"/>
              <a:chOff x="3247" y="1673"/>
              <a:chExt cx="606" cy="636"/>
            </a:xfrm>
          </p:grpSpPr>
          <p:pic>
            <p:nvPicPr>
              <p:cNvPr id="40043"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44"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048" name="Group 150"/>
              <p:cNvGrpSpPr>
                <a:grpSpLocks/>
              </p:cNvGrpSpPr>
              <p:nvPr/>
            </p:nvGrpSpPr>
            <p:grpSpPr bwMode="auto">
              <a:xfrm rot="-1045052" flipH="1" flipV="1">
                <a:off x="3267" y="2080"/>
                <a:ext cx="463" cy="123"/>
                <a:chOff x="2532" y="1080"/>
                <a:chExt cx="875" cy="244"/>
              </a:xfrm>
            </p:grpSpPr>
            <p:grpSp>
              <p:nvGrpSpPr>
                <p:cNvPr id="40050" name="Group 44"/>
                <p:cNvGrpSpPr>
                  <a:grpSpLocks/>
                </p:cNvGrpSpPr>
                <p:nvPr/>
              </p:nvGrpSpPr>
              <p:grpSpPr bwMode="auto">
                <a:xfrm>
                  <a:off x="2532" y="1080"/>
                  <a:ext cx="741" cy="183"/>
                  <a:chOff x="1571" y="2593"/>
                  <a:chExt cx="1117" cy="274"/>
                </a:xfrm>
              </p:grpSpPr>
              <p:sp>
                <p:nvSpPr>
                  <p:cNvPr id="495" name="AutoShape 45"/>
                  <p:cNvSpPr>
                    <a:spLocks noChangeArrowheads="1"/>
                  </p:cNvSpPr>
                  <p:nvPr/>
                </p:nvSpPr>
                <p:spPr bwMode="gray">
                  <a:xfrm rot="5263130">
                    <a:off x="1885" y="2306"/>
                    <a:ext cx="213"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6" name="AutoShape 46"/>
                  <p:cNvSpPr>
                    <a:spLocks noChangeArrowheads="1"/>
                  </p:cNvSpPr>
                  <p:nvPr/>
                </p:nvSpPr>
                <p:spPr bwMode="gray">
                  <a:xfrm rot="6078281">
                    <a:off x="2013" y="2312"/>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7" name="AutoShape 47"/>
                  <p:cNvSpPr>
                    <a:spLocks noChangeArrowheads="1"/>
                  </p:cNvSpPr>
                  <p:nvPr/>
                </p:nvSpPr>
                <p:spPr bwMode="gray">
                  <a:xfrm rot="6373927">
                    <a:off x="2092" y="2338"/>
                    <a:ext cx="213" cy="81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98" name="AutoShape 48"/>
                  <p:cNvSpPr>
                    <a:spLocks noChangeArrowheads="1"/>
                  </p:cNvSpPr>
                  <p:nvPr/>
                </p:nvSpPr>
                <p:spPr bwMode="gray">
                  <a:xfrm rot="6906312">
                    <a:off x="2179" y="2363"/>
                    <a:ext cx="217"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051" name="Group 49"/>
                <p:cNvGrpSpPr>
                  <a:grpSpLocks/>
                </p:cNvGrpSpPr>
                <p:nvPr/>
              </p:nvGrpSpPr>
              <p:grpSpPr bwMode="auto">
                <a:xfrm rot="1353540">
                  <a:off x="2666" y="1139"/>
                  <a:ext cx="741" cy="185"/>
                  <a:chOff x="1577" y="2581"/>
                  <a:chExt cx="1118" cy="277"/>
                </a:xfrm>
              </p:grpSpPr>
              <p:sp>
                <p:nvSpPr>
                  <p:cNvPr id="478" name="AutoShape 50"/>
                  <p:cNvSpPr>
                    <a:spLocks noChangeArrowheads="1"/>
                  </p:cNvSpPr>
                  <p:nvPr/>
                </p:nvSpPr>
                <p:spPr bwMode="gray">
                  <a:xfrm rot="5263130">
                    <a:off x="1889" y="229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83" name="AutoShape 51"/>
                  <p:cNvSpPr>
                    <a:spLocks noChangeArrowheads="1"/>
                  </p:cNvSpPr>
                  <p:nvPr/>
                </p:nvSpPr>
                <p:spPr bwMode="gray">
                  <a:xfrm rot="6078281">
                    <a:off x="2030" y="2296"/>
                    <a:ext cx="221" cy="81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85" name="AutoShape 52"/>
                  <p:cNvSpPr>
                    <a:spLocks noChangeArrowheads="1"/>
                  </p:cNvSpPr>
                  <p:nvPr/>
                </p:nvSpPr>
                <p:spPr bwMode="gray">
                  <a:xfrm rot="6373927">
                    <a:off x="2104" y="2320"/>
                    <a:ext cx="221" cy="81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486" name="AutoShape 53"/>
                  <p:cNvSpPr>
                    <a:spLocks noChangeArrowheads="1"/>
                  </p:cNvSpPr>
                  <p:nvPr/>
                </p:nvSpPr>
                <p:spPr bwMode="gray">
                  <a:xfrm rot="6906312">
                    <a:off x="2197" y="2347"/>
                    <a:ext cx="225" cy="81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466"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456"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1</a:t>
              </a:r>
            </a:p>
          </p:txBody>
        </p:sp>
      </p:grpSp>
      <p:grpSp>
        <p:nvGrpSpPr>
          <p:cNvPr id="265" name="Group 435"/>
          <p:cNvGrpSpPr>
            <a:grpSpLocks/>
          </p:cNvGrpSpPr>
          <p:nvPr/>
        </p:nvGrpSpPr>
        <p:grpSpPr bwMode="auto">
          <a:xfrm>
            <a:off x="10395318" y="3248854"/>
            <a:ext cx="755650" cy="758825"/>
            <a:chOff x="4010025" y="1277941"/>
            <a:chExt cx="755650" cy="758826"/>
          </a:xfrm>
        </p:grpSpPr>
        <p:grpSp>
          <p:nvGrpSpPr>
            <p:cNvPr id="40022" name="Group 39"/>
            <p:cNvGrpSpPr>
              <a:grpSpLocks/>
            </p:cNvGrpSpPr>
            <p:nvPr/>
          </p:nvGrpSpPr>
          <p:grpSpPr bwMode="auto">
            <a:xfrm>
              <a:off x="4032250" y="1277941"/>
              <a:ext cx="723900" cy="758826"/>
              <a:chOff x="3247" y="1673"/>
              <a:chExt cx="606" cy="636"/>
            </a:xfrm>
          </p:grpSpPr>
          <p:pic>
            <p:nvPicPr>
              <p:cNvPr id="40024"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25"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029" name="Group 150"/>
              <p:cNvGrpSpPr>
                <a:grpSpLocks/>
              </p:cNvGrpSpPr>
              <p:nvPr/>
            </p:nvGrpSpPr>
            <p:grpSpPr bwMode="auto">
              <a:xfrm rot="-1045052" flipH="1" flipV="1">
                <a:off x="3263" y="2081"/>
                <a:ext cx="463" cy="124"/>
                <a:chOff x="2532" y="1080"/>
                <a:chExt cx="873" cy="246"/>
              </a:xfrm>
            </p:grpSpPr>
            <p:grpSp>
              <p:nvGrpSpPr>
                <p:cNvPr id="40031" name="Group 44"/>
                <p:cNvGrpSpPr>
                  <a:grpSpLocks/>
                </p:cNvGrpSpPr>
                <p:nvPr/>
              </p:nvGrpSpPr>
              <p:grpSpPr bwMode="auto">
                <a:xfrm>
                  <a:off x="2532" y="1080"/>
                  <a:ext cx="741" cy="183"/>
                  <a:chOff x="1571" y="2593"/>
                  <a:chExt cx="1117" cy="274"/>
                </a:xfrm>
              </p:grpSpPr>
              <p:sp>
                <p:nvSpPr>
                  <p:cNvPr id="513" name="AutoShape 45"/>
                  <p:cNvSpPr>
                    <a:spLocks noChangeArrowheads="1"/>
                  </p:cNvSpPr>
                  <p:nvPr/>
                </p:nvSpPr>
                <p:spPr bwMode="gray">
                  <a:xfrm rot="5263130">
                    <a:off x="1882" y="2303"/>
                    <a:ext cx="209"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4" name="AutoShape 46"/>
                  <p:cNvSpPr>
                    <a:spLocks noChangeArrowheads="1"/>
                  </p:cNvSpPr>
                  <p:nvPr/>
                </p:nvSpPr>
                <p:spPr bwMode="gray">
                  <a:xfrm rot="6078281">
                    <a:off x="2014" y="2307"/>
                    <a:ext cx="213"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9" name="AutoShape 47"/>
                  <p:cNvSpPr>
                    <a:spLocks noChangeArrowheads="1"/>
                  </p:cNvSpPr>
                  <p:nvPr/>
                </p:nvSpPr>
                <p:spPr bwMode="gray">
                  <a:xfrm rot="6373927">
                    <a:off x="2084" y="2334"/>
                    <a:ext cx="221" cy="80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21" name="AutoShape 48"/>
                  <p:cNvSpPr>
                    <a:spLocks noChangeArrowheads="1"/>
                  </p:cNvSpPr>
                  <p:nvPr/>
                </p:nvSpPr>
                <p:spPr bwMode="gray">
                  <a:xfrm rot="6906312">
                    <a:off x="2177" y="2364"/>
                    <a:ext cx="217"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032" name="Group 49"/>
                <p:cNvGrpSpPr>
                  <a:grpSpLocks/>
                </p:cNvGrpSpPr>
                <p:nvPr/>
              </p:nvGrpSpPr>
              <p:grpSpPr bwMode="auto">
                <a:xfrm rot="1353540">
                  <a:off x="2664" y="1141"/>
                  <a:ext cx="741" cy="185"/>
                  <a:chOff x="1577" y="2581"/>
                  <a:chExt cx="1118" cy="277"/>
                </a:xfrm>
              </p:grpSpPr>
              <p:sp>
                <p:nvSpPr>
                  <p:cNvPr id="509" name="AutoShape 50"/>
                  <p:cNvSpPr>
                    <a:spLocks noChangeArrowheads="1"/>
                  </p:cNvSpPr>
                  <p:nvPr/>
                </p:nvSpPr>
                <p:spPr bwMode="gray">
                  <a:xfrm rot="5263130">
                    <a:off x="1895" y="2294"/>
                    <a:ext cx="217"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0" name="AutoShape 51"/>
                  <p:cNvSpPr>
                    <a:spLocks noChangeArrowheads="1"/>
                  </p:cNvSpPr>
                  <p:nvPr/>
                </p:nvSpPr>
                <p:spPr bwMode="gray">
                  <a:xfrm rot="6078281">
                    <a:off x="2028" y="2293"/>
                    <a:ext cx="221" cy="805"/>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1" name="AutoShape 52"/>
                  <p:cNvSpPr>
                    <a:spLocks noChangeArrowheads="1"/>
                  </p:cNvSpPr>
                  <p:nvPr/>
                </p:nvSpPr>
                <p:spPr bwMode="gray">
                  <a:xfrm rot="6373927">
                    <a:off x="2113" y="2313"/>
                    <a:ext cx="217"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12" name="AutoShape 53"/>
                  <p:cNvSpPr>
                    <a:spLocks noChangeArrowheads="1"/>
                  </p:cNvSpPr>
                  <p:nvPr/>
                </p:nvSpPr>
                <p:spPr bwMode="gray">
                  <a:xfrm rot="6906312">
                    <a:off x="2195" y="2341"/>
                    <a:ext cx="225"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506"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501"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1</a:t>
              </a:r>
            </a:p>
          </p:txBody>
        </p:sp>
      </p:grpSp>
      <p:cxnSp>
        <p:nvCxnSpPr>
          <p:cNvPr id="522" name="Straight Arrow Connector 521"/>
          <p:cNvCxnSpPr>
            <a:endCxn id="553" idx="3"/>
          </p:cNvCxnSpPr>
          <p:nvPr/>
        </p:nvCxnSpPr>
        <p:spPr>
          <a:xfrm flipH="1" flipV="1">
            <a:off x="9931768" y="2617674"/>
            <a:ext cx="844550" cy="63118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271" name="Group 435"/>
          <p:cNvGrpSpPr>
            <a:grpSpLocks/>
          </p:cNvGrpSpPr>
          <p:nvPr/>
        </p:nvGrpSpPr>
        <p:grpSpPr bwMode="auto">
          <a:xfrm>
            <a:off x="9176118" y="3248854"/>
            <a:ext cx="755650" cy="758825"/>
            <a:chOff x="4010025" y="1277941"/>
            <a:chExt cx="755650" cy="758826"/>
          </a:xfrm>
        </p:grpSpPr>
        <p:grpSp>
          <p:nvGrpSpPr>
            <p:cNvPr id="40003" name="Group 39"/>
            <p:cNvGrpSpPr>
              <a:grpSpLocks/>
            </p:cNvGrpSpPr>
            <p:nvPr/>
          </p:nvGrpSpPr>
          <p:grpSpPr bwMode="auto">
            <a:xfrm>
              <a:off x="4032250" y="1277941"/>
              <a:ext cx="723900" cy="758826"/>
              <a:chOff x="3247" y="1673"/>
              <a:chExt cx="606" cy="636"/>
            </a:xfrm>
          </p:grpSpPr>
          <p:pic>
            <p:nvPicPr>
              <p:cNvPr id="40005"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06"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40010" name="Group 150"/>
              <p:cNvGrpSpPr>
                <a:grpSpLocks/>
              </p:cNvGrpSpPr>
              <p:nvPr/>
            </p:nvGrpSpPr>
            <p:grpSpPr bwMode="auto">
              <a:xfrm rot="-1045052" flipH="1" flipV="1">
                <a:off x="3261" y="2081"/>
                <a:ext cx="462" cy="125"/>
                <a:chOff x="2532" y="1080"/>
                <a:chExt cx="871" cy="248"/>
              </a:xfrm>
            </p:grpSpPr>
            <p:grpSp>
              <p:nvGrpSpPr>
                <p:cNvPr id="40012" name="Group 44"/>
                <p:cNvGrpSpPr>
                  <a:grpSpLocks/>
                </p:cNvGrpSpPr>
                <p:nvPr/>
              </p:nvGrpSpPr>
              <p:grpSpPr bwMode="auto">
                <a:xfrm>
                  <a:off x="2532" y="1080"/>
                  <a:ext cx="741" cy="183"/>
                  <a:chOff x="1571" y="2593"/>
                  <a:chExt cx="1117" cy="274"/>
                </a:xfrm>
              </p:grpSpPr>
              <p:sp>
                <p:nvSpPr>
                  <p:cNvPr id="547" name="AutoShape 45"/>
                  <p:cNvSpPr>
                    <a:spLocks noChangeArrowheads="1"/>
                  </p:cNvSpPr>
                  <p:nvPr/>
                </p:nvSpPr>
                <p:spPr bwMode="gray">
                  <a:xfrm rot="5263130">
                    <a:off x="1881" y="2300"/>
                    <a:ext cx="213"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8" name="AutoShape 46"/>
                  <p:cNvSpPr>
                    <a:spLocks noChangeArrowheads="1"/>
                  </p:cNvSpPr>
                  <p:nvPr/>
                </p:nvSpPr>
                <p:spPr bwMode="gray">
                  <a:xfrm rot="6078281">
                    <a:off x="2013" y="2307"/>
                    <a:ext cx="213"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9" name="AutoShape 47"/>
                  <p:cNvSpPr>
                    <a:spLocks noChangeArrowheads="1"/>
                  </p:cNvSpPr>
                  <p:nvPr/>
                </p:nvSpPr>
                <p:spPr bwMode="gray">
                  <a:xfrm rot="6373927">
                    <a:off x="2086" y="2331"/>
                    <a:ext cx="217" cy="808"/>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50" name="AutoShape 48"/>
                  <p:cNvSpPr>
                    <a:spLocks noChangeArrowheads="1"/>
                  </p:cNvSpPr>
                  <p:nvPr/>
                </p:nvSpPr>
                <p:spPr bwMode="gray">
                  <a:xfrm rot="6906312">
                    <a:off x="2179" y="2361"/>
                    <a:ext cx="213" cy="812"/>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40013" name="Group 49"/>
                <p:cNvGrpSpPr>
                  <a:grpSpLocks/>
                </p:cNvGrpSpPr>
                <p:nvPr/>
              </p:nvGrpSpPr>
              <p:grpSpPr bwMode="auto">
                <a:xfrm rot="1353540">
                  <a:off x="2662" y="1143"/>
                  <a:ext cx="741" cy="185"/>
                  <a:chOff x="1577" y="2581"/>
                  <a:chExt cx="1118" cy="277"/>
                </a:xfrm>
              </p:grpSpPr>
              <p:sp>
                <p:nvSpPr>
                  <p:cNvPr id="543" name="AutoShape 50"/>
                  <p:cNvSpPr>
                    <a:spLocks noChangeArrowheads="1"/>
                  </p:cNvSpPr>
                  <p:nvPr/>
                </p:nvSpPr>
                <p:spPr bwMode="gray">
                  <a:xfrm rot="5263130">
                    <a:off x="1889" y="2291"/>
                    <a:ext cx="217" cy="817"/>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4" name="AutoShape 51"/>
                  <p:cNvSpPr>
                    <a:spLocks noChangeArrowheads="1"/>
                  </p:cNvSpPr>
                  <p:nvPr/>
                </p:nvSpPr>
                <p:spPr bwMode="gray">
                  <a:xfrm rot="6078281">
                    <a:off x="2019" y="2288"/>
                    <a:ext cx="225" cy="813"/>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5" name="AutoShape 52"/>
                  <p:cNvSpPr>
                    <a:spLocks noChangeArrowheads="1"/>
                  </p:cNvSpPr>
                  <p:nvPr/>
                </p:nvSpPr>
                <p:spPr bwMode="gray">
                  <a:xfrm rot="6373927">
                    <a:off x="2107" y="2317"/>
                    <a:ext cx="217" cy="80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46" name="AutoShape 53"/>
                  <p:cNvSpPr>
                    <a:spLocks noChangeArrowheads="1"/>
                  </p:cNvSpPr>
                  <p:nvPr/>
                </p:nvSpPr>
                <p:spPr bwMode="gray">
                  <a:xfrm rot="6906312">
                    <a:off x="2189" y="2341"/>
                    <a:ext cx="225" cy="809"/>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540"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535"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3</a:t>
              </a:r>
            </a:p>
          </p:txBody>
        </p:sp>
      </p:grpSp>
      <p:grpSp>
        <p:nvGrpSpPr>
          <p:cNvPr id="276" name="Group 550"/>
          <p:cNvGrpSpPr>
            <a:grpSpLocks/>
          </p:cNvGrpSpPr>
          <p:nvPr/>
        </p:nvGrpSpPr>
        <p:grpSpPr bwMode="auto">
          <a:xfrm>
            <a:off x="9176118" y="2258254"/>
            <a:ext cx="755650" cy="758825"/>
            <a:chOff x="4010025" y="1277941"/>
            <a:chExt cx="755650" cy="758826"/>
          </a:xfrm>
        </p:grpSpPr>
        <p:grpSp>
          <p:nvGrpSpPr>
            <p:cNvPr id="39984" name="Group 39"/>
            <p:cNvGrpSpPr>
              <a:grpSpLocks/>
            </p:cNvGrpSpPr>
            <p:nvPr/>
          </p:nvGrpSpPr>
          <p:grpSpPr bwMode="auto">
            <a:xfrm>
              <a:off x="4032250" y="1277941"/>
              <a:ext cx="723900" cy="758826"/>
              <a:chOff x="3247" y="1673"/>
              <a:chExt cx="606" cy="636"/>
            </a:xfrm>
          </p:grpSpPr>
          <p:pic>
            <p:nvPicPr>
              <p:cNvPr id="39986" name="Picture 40" descr="light_shadow"/>
              <p:cNvPicPr>
                <a:picLocks noChangeAspect="1" noChangeArrowheads="1"/>
              </p:cNvPicPr>
              <p:nvPr/>
            </p:nvPicPr>
            <p:blipFill>
              <a:blip r:embed="rId2" cstate="print">
                <a:lum bright="-84000" contrast="-48000"/>
                <a:extLst>
                  <a:ext uri="{28A0092B-C50C-407E-A947-70E740481C1C}">
                    <a14:useLocalDpi xmlns:a14="http://schemas.microsoft.com/office/drawing/2010/main" val="0"/>
                  </a:ext>
                </a:extLst>
              </a:blip>
              <a:srcRect/>
              <a:stretch>
                <a:fillRect/>
              </a:stretch>
            </p:blipFill>
            <p:spPr bwMode="gray">
              <a:xfrm>
                <a:off x="3305" y="2171"/>
                <a:ext cx="4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87" name="Picture 4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247" y="1673"/>
                <a:ext cx="60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6" name="Oval 42"/>
              <p:cNvSpPr>
                <a:spLocks noChangeArrowheads="1"/>
              </p:cNvSpPr>
              <p:nvPr/>
            </p:nvSpPr>
            <p:spPr bwMode="gray">
              <a:xfrm>
                <a:off x="3247" y="1673"/>
                <a:ext cx="602" cy="587"/>
              </a:xfrm>
              <a:prstGeom prst="ellipse">
                <a:avLst/>
              </a:prstGeom>
              <a:gradFill rotWithShape="1">
                <a:gsLst>
                  <a:gs pos="0">
                    <a:srgbClr val="CCCC00">
                      <a:alpha val="89999"/>
                    </a:srgbClr>
                  </a:gs>
                  <a:gs pos="50000">
                    <a:srgbClr val="CCFF99">
                      <a:alpha val="55000"/>
                    </a:srgbClr>
                  </a:gs>
                  <a:gs pos="100000">
                    <a:srgbClr val="CCCC00">
                      <a:alpha val="89999"/>
                    </a:srgbClr>
                  </a:gs>
                </a:gsLst>
                <a:lin ang="5400000" scaled="1"/>
              </a:gradFill>
              <a:ln w="9525" algn="ctr">
                <a:noFill/>
                <a:round/>
                <a:headEnd/>
                <a:tailEnd/>
              </a:ln>
              <a:effectLst/>
            </p:spPr>
            <p:txBody>
              <a:bodyPr wrap="none" anchor="ctr"/>
              <a:lstStyle/>
              <a:p>
                <a:pPr>
                  <a:defRPr/>
                </a:pPr>
                <a:endParaRPr lang="en-US" sz="2000" b="1" kern="0">
                  <a:latin typeface="Arial" charset="0"/>
                  <a:cs typeface="Tahoma" pitchFamily="34" charset="0"/>
                </a:endParaRPr>
              </a:p>
            </p:txBody>
          </p:sp>
          <p:grpSp>
            <p:nvGrpSpPr>
              <p:cNvPr id="39991" name="Group 150"/>
              <p:cNvGrpSpPr>
                <a:grpSpLocks/>
              </p:cNvGrpSpPr>
              <p:nvPr/>
            </p:nvGrpSpPr>
            <p:grpSpPr bwMode="auto">
              <a:xfrm rot="-1045052" flipH="1" flipV="1">
                <a:off x="3275" y="2104"/>
                <a:ext cx="466" cy="115"/>
                <a:chOff x="2532" y="1080"/>
                <a:chExt cx="883" cy="236"/>
              </a:xfrm>
            </p:grpSpPr>
            <p:grpSp>
              <p:nvGrpSpPr>
                <p:cNvPr id="39993" name="Group 44"/>
                <p:cNvGrpSpPr>
                  <a:grpSpLocks/>
                </p:cNvGrpSpPr>
                <p:nvPr/>
              </p:nvGrpSpPr>
              <p:grpSpPr bwMode="auto">
                <a:xfrm>
                  <a:off x="2532" y="1080"/>
                  <a:ext cx="741" cy="183"/>
                  <a:chOff x="1571" y="2593"/>
                  <a:chExt cx="1117" cy="274"/>
                </a:xfrm>
              </p:grpSpPr>
              <p:sp>
                <p:nvSpPr>
                  <p:cNvPr id="565" name="AutoShape 45"/>
                  <p:cNvSpPr>
                    <a:spLocks noChangeArrowheads="1"/>
                  </p:cNvSpPr>
                  <p:nvPr/>
                </p:nvSpPr>
                <p:spPr bwMode="gray">
                  <a:xfrm rot="5263130">
                    <a:off x="1877" y="2303"/>
                    <a:ext cx="225"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6" name="AutoShape 46"/>
                  <p:cNvSpPr>
                    <a:spLocks noChangeArrowheads="1"/>
                  </p:cNvSpPr>
                  <p:nvPr/>
                </p:nvSpPr>
                <p:spPr bwMode="gray">
                  <a:xfrm rot="6078281">
                    <a:off x="2012" y="2305"/>
                    <a:ext cx="221" cy="820"/>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7" name="AutoShape 47"/>
                  <p:cNvSpPr>
                    <a:spLocks noChangeArrowheads="1"/>
                  </p:cNvSpPr>
                  <p:nvPr/>
                </p:nvSpPr>
                <p:spPr bwMode="gray">
                  <a:xfrm rot="6373927">
                    <a:off x="2090" y="2329"/>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8" name="AutoShape 48"/>
                  <p:cNvSpPr>
                    <a:spLocks noChangeArrowheads="1"/>
                  </p:cNvSpPr>
                  <p:nvPr/>
                </p:nvSpPr>
                <p:spPr bwMode="gray">
                  <a:xfrm rot="6906312">
                    <a:off x="2181" y="2360"/>
                    <a:ext cx="221"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nvGrpSpPr>
                <p:cNvPr id="39994" name="Group 49"/>
                <p:cNvGrpSpPr>
                  <a:grpSpLocks/>
                </p:cNvGrpSpPr>
                <p:nvPr/>
              </p:nvGrpSpPr>
              <p:grpSpPr bwMode="auto">
                <a:xfrm rot="1353540">
                  <a:off x="2674" y="1131"/>
                  <a:ext cx="741" cy="185"/>
                  <a:chOff x="1577" y="2581"/>
                  <a:chExt cx="1118" cy="277"/>
                </a:xfrm>
              </p:grpSpPr>
              <p:sp>
                <p:nvSpPr>
                  <p:cNvPr id="561" name="AutoShape 50"/>
                  <p:cNvSpPr>
                    <a:spLocks noChangeArrowheads="1"/>
                  </p:cNvSpPr>
                  <p:nvPr/>
                </p:nvSpPr>
                <p:spPr bwMode="gray">
                  <a:xfrm rot="5263130">
                    <a:off x="1889" y="2299"/>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2" name="AutoShape 51"/>
                  <p:cNvSpPr>
                    <a:spLocks noChangeArrowheads="1"/>
                  </p:cNvSpPr>
                  <p:nvPr/>
                </p:nvSpPr>
                <p:spPr bwMode="gray">
                  <a:xfrm rot="6078281">
                    <a:off x="2024" y="2300"/>
                    <a:ext cx="213"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3" name="AutoShape 52"/>
                  <p:cNvSpPr>
                    <a:spLocks noChangeArrowheads="1"/>
                  </p:cNvSpPr>
                  <p:nvPr/>
                </p:nvSpPr>
                <p:spPr bwMode="gray">
                  <a:xfrm rot="6373927">
                    <a:off x="2100" y="2323"/>
                    <a:ext cx="217" cy="821"/>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sp>
                <p:nvSpPr>
                  <p:cNvPr id="564" name="AutoShape 53"/>
                  <p:cNvSpPr>
                    <a:spLocks noChangeArrowheads="1"/>
                  </p:cNvSpPr>
                  <p:nvPr/>
                </p:nvSpPr>
                <p:spPr bwMode="gray">
                  <a:xfrm rot="6906312">
                    <a:off x="2194" y="2352"/>
                    <a:ext cx="213" cy="824"/>
                  </a:xfrm>
                  <a:prstGeom prst="moon">
                    <a:avLst>
                      <a:gd name="adj" fmla="val 49773"/>
                    </a:avLst>
                  </a:prstGeom>
                  <a:solidFill>
                    <a:srgbClr val="5F5F5F">
                      <a:alpha val="3999"/>
                    </a:srgbClr>
                  </a:solidFill>
                  <a:ln w="9525">
                    <a:noFill/>
                    <a:miter lim="800000"/>
                    <a:headEnd/>
                    <a:tailEnd/>
                  </a:ln>
                  <a:effectLst/>
                </p:spPr>
                <p:txBody>
                  <a:bodyPr wrap="none" anchor="ctr"/>
                  <a:lstStyle/>
                  <a:p>
                    <a:pPr>
                      <a:defRPr/>
                    </a:pPr>
                    <a:endParaRPr lang="en-US" sz="2000" b="1" kern="0">
                      <a:latin typeface="Arial" charset="0"/>
                      <a:cs typeface="Tahoma" pitchFamily="34" charset="0"/>
                    </a:endParaRPr>
                  </a:p>
                </p:txBody>
              </p:sp>
            </p:grpSp>
          </p:grpSp>
          <p:sp>
            <p:nvSpPr>
              <p:cNvPr id="558" name="Freeform 54"/>
              <p:cNvSpPr>
                <a:spLocks/>
              </p:cNvSpPr>
              <p:nvPr/>
            </p:nvSpPr>
            <p:spPr bwMode="gray">
              <a:xfrm>
                <a:off x="3309" y="1685"/>
                <a:ext cx="473" cy="20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AF6A2"/>
                  </a:gs>
                </a:gsLst>
                <a:lin ang="5400000" scaled="1"/>
              </a:gradFill>
              <a:ln w="0">
                <a:noFill/>
                <a:prstDash val="solid"/>
                <a:round/>
                <a:headEnd/>
                <a:tailEnd/>
              </a:ln>
            </p:spPr>
            <p:txBody>
              <a:bodyPr/>
              <a:lstStyle/>
              <a:p>
                <a:pPr>
                  <a:defRPr/>
                </a:pPr>
                <a:endParaRPr lang="en-US" sz="2000" b="1" kern="0">
                  <a:latin typeface="Arial" charset="0"/>
                  <a:cs typeface="Tahoma" pitchFamily="34" charset="0"/>
                </a:endParaRPr>
              </a:p>
            </p:txBody>
          </p:sp>
        </p:grpSp>
        <p:sp>
          <p:nvSpPr>
            <p:cNvPr id="553" name="Text Box 55"/>
            <p:cNvSpPr txBox="1">
              <a:spLocks noChangeArrowheads="1"/>
            </p:cNvSpPr>
            <p:nvPr/>
          </p:nvSpPr>
          <p:spPr bwMode="gray">
            <a:xfrm>
              <a:off x="4010025" y="1406529"/>
              <a:ext cx="755650" cy="461666"/>
            </a:xfrm>
            <a:prstGeom prst="rect">
              <a:avLst/>
            </a:prstGeom>
            <a:noFill/>
            <a:ln w="9525" algn="ctr">
              <a:noFill/>
              <a:miter lim="800000"/>
              <a:headEnd/>
              <a:tailEnd/>
            </a:ln>
            <a:effectLst/>
          </p:spPr>
          <p:txBody>
            <a:bodyPr>
              <a:spAutoFit/>
            </a:bodyPr>
            <a:lstStyle/>
            <a:p>
              <a:pPr algn="ctr">
                <a:spcBef>
                  <a:spcPct val="50000"/>
                </a:spcBef>
                <a:defRPr/>
              </a:pPr>
              <a:r>
                <a:rPr lang="en-US" sz="2400" b="1" kern="0" dirty="0">
                  <a:latin typeface="Arial" charset="0"/>
                  <a:cs typeface="Tahoma" pitchFamily="34" charset="0"/>
                </a:rPr>
                <a:t>3</a:t>
              </a:r>
            </a:p>
          </p:txBody>
        </p:sp>
      </p:grpSp>
      <p:graphicFrame>
        <p:nvGraphicFramePr>
          <p:cNvPr id="439" name="Table 438"/>
          <p:cNvGraphicFramePr>
            <a:graphicFrameLocks noGrp="1"/>
          </p:cNvGraphicFramePr>
          <p:nvPr>
            <p:extLst>
              <p:ext uri="{D42A27DB-BD31-4B8C-83A1-F6EECF244321}">
                <p14:modId xmlns:p14="http://schemas.microsoft.com/office/powerpoint/2010/main" val="1906578875"/>
              </p:ext>
            </p:extLst>
          </p:nvPr>
        </p:nvGraphicFramePr>
        <p:xfrm>
          <a:off x="425082" y="1782332"/>
          <a:ext cx="7452094" cy="990600"/>
        </p:xfrm>
        <a:graphic>
          <a:graphicData uri="http://schemas.openxmlformats.org/drawingml/2006/table">
            <a:tbl>
              <a:tblPr firstRow="1" bandRow="1">
                <a:tableStyleId>{5C22544A-7EE6-4342-B048-85BDC9FD1C3A}</a:tableStyleId>
              </a:tblPr>
              <a:tblGrid>
                <a:gridCol w="746494">
                  <a:extLst>
                    <a:ext uri="{9D8B030D-6E8A-4147-A177-3AD203B41FA5}">
                      <a16:colId xmlns:a16="http://schemas.microsoft.com/office/drawing/2014/main" val="1555622956"/>
                    </a:ext>
                  </a:extLst>
                </a:gridCol>
                <a:gridCol w="762000">
                  <a:extLst>
                    <a:ext uri="{9D8B030D-6E8A-4147-A177-3AD203B41FA5}">
                      <a16:colId xmlns:a16="http://schemas.microsoft.com/office/drawing/2014/main" val="1206018071"/>
                    </a:ext>
                  </a:extLst>
                </a:gridCol>
                <a:gridCol w="762000">
                  <a:extLst>
                    <a:ext uri="{9D8B030D-6E8A-4147-A177-3AD203B41FA5}">
                      <a16:colId xmlns:a16="http://schemas.microsoft.com/office/drawing/2014/main" val="3194621770"/>
                    </a:ext>
                  </a:extLst>
                </a:gridCol>
                <a:gridCol w="762000">
                  <a:extLst>
                    <a:ext uri="{9D8B030D-6E8A-4147-A177-3AD203B41FA5}">
                      <a16:colId xmlns:a16="http://schemas.microsoft.com/office/drawing/2014/main" val="3501443973"/>
                    </a:ext>
                  </a:extLst>
                </a:gridCol>
                <a:gridCol w="762000">
                  <a:extLst>
                    <a:ext uri="{9D8B030D-6E8A-4147-A177-3AD203B41FA5}">
                      <a16:colId xmlns:a16="http://schemas.microsoft.com/office/drawing/2014/main" val="2353170223"/>
                    </a:ext>
                  </a:extLst>
                </a:gridCol>
                <a:gridCol w="762000">
                  <a:extLst>
                    <a:ext uri="{9D8B030D-6E8A-4147-A177-3AD203B41FA5}">
                      <a16:colId xmlns:a16="http://schemas.microsoft.com/office/drawing/2014/main" val="817048607"/>
                    </a:ext>
                  </a:extLst>
                </a:gridCol>
                <a:gridCol w="762000">
                  <a:extLst>
                    <a:ext uri="{9D8B030D-6E8A-4147-A177-3AD203B41FA5}">
                      <a16:colId xmlns:a16="http://schemas.microsoft.com/office/drawing/2014/main" val="2914511012"/>
                    </a:ext>
                  </a:extLst>
                </a:gridCol>
                <a:gridCol w="762000">
                  <a:extLst>
                    <a:ext uri="{9D8B030D-6E8A-4147-A177-3AD203B41FA5}">
                      <a16:colId xmlns:a16="http://schemas.microsoft.com/office/drawing/2014/main" val="1342526651"/>
                    </a:ext>
                  </a:extLst>
                </a:gridCol>
                <a:gridCol w="762000">
                  <a:extLst>
                    <a:ext uri="{9D8B030D-6E8A-4147-A177-3AD203B41FA5}">
                      <a16:colId xmlns:a16="http://schemas.microsoft.com/office/drawing/2014/main" val="2400607863"/>
                    </a:ext>
                  </a:extLst>
                </a:gridCol>
                <a:gridCol w="609600">
                  <a:extLst>
                    <a:ext uri="{9D8B030D-6E8A-4147-A177-3AD203B41FA5}">
                      <a16:colId xmlns:a16="http://schemas.microsoft.com/office/drawing/2014/main" val="1810112765"/>
                    </a:ext>
                  </a:extLst>
                </a:gridCol>
              </a:tblGrid>
              <a:tr h="533400">
                <a:tc>
                  <a:txBody>
                    <a:bodyPr/>
                    <a:lstStyle/>
                    <a:p>
                      <a:pPr algn="ctr"/>
                      <a:r>
                        <a:rPr lang="en-US" sz="2400" dirty="0"/>
                        <a:t>F(0)</a:t>
                      </a:r>
                    </a:p>
                  </a:txBody>
                  <a:tcPr anchor="ctr"/>
                </a:tc>
                <a:tc>
                  <a:txBody>
                    <a:bodyPr/>
                    <a:lstStyle/>
                    <a:p>
                      <a:pPr algn="ctr"/>
                      <a:r>
                        <a:rPr lang="en-US" sz="2400" dirty="0"/>
                        <a:t>F(1)</a:t>
                      </a:r>
                    </a:p>
                  </a:txBody>
                  <a:tcPr anchor="ctr"/>
                </a:tc>
                <a:tc>
                  <a:txBody>
                    <a:bodyPr/>
                    <a:lstStyle/>
                    <a:p>
                      <a:pPr algn="ctr"/>
                      <a:r>
                        <a:rPr lang="en-US" sz="2400" dirty="0"/>
                        <a:t>F(2)</a:t>
                      </a:r>
                    </a:p>
                  </a:txBody>
                  <a:tcPr anchor="ctr"/>
                </a:tc>
                <a:tc>
                  <a:txBody>
                    <a:bodyPr/>
                    <a:lstStyle/>
                    <a:p>
                      <a:pPr algn="ctr"/>
                      <a:r>
                        <a:rPr lang="en-US" sz="2400" dirty="0"/>
                        <a:t>F(3)</a:t>
                      </a:r>
                    </a:p>
                  </a:txBody>
                  <a:tcPr anchor="ctr"/>
                </a:tc>
                <a:tc>
                  <a:txBody>
                    <a:bodyPr/>
                    <a:lstStyle/>
                    <a:p>
                      <a:pPr algn="ctr"/>
                      <a:r>
                        <a:rPr lang="en-US" sz="2400" dirty="0"/>
                        <a:t>F(4)</a:t>
                      </a:r>
                    </a:p>
                  </a:txBody>
                  <a:tcPr anchor="ctr"/>
                </a:tc>
                <a:tc>
                  <a:txBody>
                    <a:bodyPr/>
                    <a:lstStyle/>
                    <a:p>
                      <a:pPr algn="ctr"/>
                      <a:r>
                        <a:rPr lang="en-US" sz="2400" dirty="0"/>
                        <a:t>F(5)</a:t>
                      </a:r>
                    </a:p>
                  </a:txBody>
                  <a:tcPr anchor="ctr"/>
                </a:tc>
                <a:tc>
                  <a:txBody>
                    <a:bodyPr/>
                    <a:lstStyle/>
                    <a:p>
                      <a:pPr algn="ctr"/>
                      <a:r>
                        <a:rPr lang="en-US" sz="2400" dirty="0"/>
                        <a:t>F(6)</a:t>
                      </a:r>
                    </a:p>
                  </a:txBody>
                  <a:tcPr anchor="ctr"/>
                </a:tc>
                <a:tc>
                  <a:txBody>
                    <a:bodyPr/>
                    <a:lstStyle/>
                    <a:p>
                      <a:pPr algn="ctr"/>
                      <a:r>
                        <a:rPr lang="en-US" sz="2400" dirty="0"/>
                        <a:t>F(7)</a:t>
                      </a:r>
                    </a:p>
                  </a:txBody>
                  <a:tcPr anchor="ctr"/>
                </a:tc>
                <a:tc>
                  <a:txBody>
                    <a:bodyPr/>
                    <a:lstStyle/>
                    <a:p>
                      <a:pPr algn="ctr"/>
                      <a:r>
                        <a:rPr lang="en-US" sz="2400" dirty="0"/>
                        <a:t>F(8)</a:t>
                      </a:r>
                    </a:p>
                  </a:txBody>
                  <a:tcPr anchor="ctr"/>
                </a:tc>
                <a:tc>
                  <a:txBody>
                    <a:bodyPr/>
                    <a:lstStyle/>
                    <a:p>
                      <a:pPr algn="ctr"/>
                      <a:r>
                        <a:rPr lang="en-US" sz="2400" dirty="0"/>
                        <a:t>…</a:t>
                      </a:r>
                    </a:p>
                  </a:txBody>
                  <a:tcPr anchor="ctr"/>
                </a:tc>
                <a:extLst>
                  <a:ext uri="{0D108BD9-81ED-4DB2-BD59-A6C34878D82A}">
                    <a16:rowId xmlns:a16="http://schemas.microsoft.com/office/drawing/2014/main" val="1203571758"/>
                  </a:ext>
                </a:extLst>
              </a:tr>
              <a:tr h="370840">
                <a:tc>
                  <a:txBody>
                    <a:bodyPr/>
                    <a:lstStyle/>
                    <a:p>
                      <a:pPr algn="ctr"/>
                      <a:r>
                        <a:rPr lang="en-US" sz="2400" b="1" dirty="0"/>
                        <a:t>0</a:t>
                      </a:r>
                    </a:p>
                  </a:txBody>
                  <a:tcPr anchor="ctr"/>
                </a:tc>
                <a:tc>
                  <a:txBody>
                    <a:bodyPr/>
                    <a:lstStyle/>
                    <a:p>
                      <a:pPr algn="ctr"/>
                      <a:r>
                        <a:rPr lang="en-US" sz="2400" b="1" dirty="0"/>
                        <a:t>1</a:t>
                      </a:r>
                    </a:p>
                  </a:txBody>
                  <a:tcPr anchor="ctr"/>
                </a:tc>
                <a:tc>
                  <a:txBody>
                    <a:bodyPr/>
                    <a:lstStyle/>
                    <a:p>
                      <a:pPr algn="ctr"/>
                      <a:r>
                        <a:rPr lang="en-US" sz="2400" b="1" dirty="0"/>
                        <a:t>1</a:t>
                      </a:r>
                    </a:p>
                  </a:txBody>
                  <a:tcPr anchor="ctr"/>
                </a:tc>
                <a:tc>
                  <a:txBody>
                    <a:bodyPr/>
                    <a:lstStyle/>
                    <a:p>
                      <a:pPr algn="ctr"/>
                      <a:r>
                        <a:rPr lang="en-US" sz="2400" b="1" dirty="0"/>
                        <a:t>2</a:t>
                      </a:r>
                    </a:p>
                  </a:txBody>
                  <a:tcPr anchor="ctr"/>
                </a:tc>
                <a:tc>
                  <a:txBody>
                    <a:bodyPr/>
                    <a:lstStyle/>
                    <a:p>
                      <a:pPr algn="ctr"/>
                      <a:r>
                        <a:rPr lang="en-US" sz="2400" b="1" dirty="0"/>
                        <a:t>3</a:t>
                      </a:r>
                    </a:p>
                  </a:txBody>
                  <a:tcPr anchor="ctr"/>
                </a:tc>
                <a:tc>
                  <a:txBody>
                    <a:bodyPr/>
                    <a:lstStyle/>
                    <a:p>
                      <a:pPr algn="ctr"/>
                      <a:r>
                        <a:rPr lang="en-US" sz="2400" b="1" dirty="0"/>
                        <a:t>5</a:t>
                      </a:r>
                    </a:p>
                  </a:txBody>
                  <a:tcPr anchor="ctr"/>
                </a:tc>
                <a:tc>
                  <a:txBody>
                    <a:bodyPr/>
                    <a:lstStyle/>
                    <a:p>
                      <a:pPr algn="ctr"/>
                      <a:r>
                        <a:rPr lang="en-US" sz="2400" b="1" dirty="0"/>
                        <a:t>8</a:t>
                      </a:r>
                    </a:p>
                  </a:txBody>
                  <a:tcPr anchor="ctr"/>
                </a:tc>
                <a:tc>
                  <a:txBody>
                    <a:bodyPr/>
                    <a:lstStyle/>
                    <a:p>
                      <a:pPr algn="ctr"/>
                      <a:r>
                        <a:rPr lang="en-US" sz="2400" b="1" dirty="0"/>
                        <a:t>13</a:t>
                      </a:r>
                    </a:p>
                  </a:txBody>
                  <a:tcPr anchor="ctr"/>
                </a:tc>
                <a:tc>
                  <a:txBody>
                    <a:bodyPr/>
                    <a:lstStyle/>
                    <a:p>
                      <a:pPr algn="ctr"/>
                      <a:r>
                        <a:rPr lang="en-US" sz="2400" b="1" dirty="0"/>
                        <a:t>21</a:t>
                      </a:r>
                    </a:p>
                  </a:txBody>
                  <a:tcPr anchor="ctr"/>
                </a:tc>
                <a:tc>
                  <a:txBody>
                    <a:bodyPr/>
                    <a:lstStyle/>
                    <a:p>
                      <a:pPr algn="ctr"/>
                      <a:r>
                        <a:rPr lang="en-US" sz="2400" b="1" dirty="0"/>
                        <a:t>…</a:t>
                      </a:r>
                    </a:p>
                  </a:txBody>
                  <a:tcPr anchor="ctr"/>
                </a:tc>
                <a:extLst>
                  <a:ext uri="{0D108BD9-81ED-4DB2-BD59-A6C34878D82A}">
                    <a16:rowId xmlns:a16="http://schemas.microsoft.com/office/drawing/2014/main" val="3458654178"/>
                  </a:ext>
                </a:extLst>
              </a:tr>
            </a:tbl>
          </a:graphicData>
        </a:graphic>
      </p:graphicFrame>
      <p:sp>
        <p:nvSpPr>
          <p:cNvPr id="2" name="Chỗ dành sẵn cho Ngày tháng 1">
            <a:extLst>
              <a:ext uri="{FF2B5EF4-FFF2-40B4-BE49-F238E27FC236}">
                <a16:creationId xmlns:a16="http://schemas.microsoft.com/office/drawing/2014/main" id="{134BA987-5C94-4B5A-A0F4-3FD6C5DCA3F2}"/>
              </a:ext>
            </a:extLst>
          </p:cNvPr>
          <p:cNvSpPr>
            <a:spLocks noGrp="1"/>
          </p:cNvSpPr>
          <p:nvPr>
            <p:ph type="dt" sz="half" idx="10"/>
          </p:nvPr>
        </p:nvSpPr>
        <p:spPr/>
        <p:txBody>
          <a:bodyPr/>
          <a:lstStyle/>
          <a:p>
            <a:fld id="{2DF53A53-FF1D-4303-A62D-4B95C76FAC74}" type="datetime1">
              <a:rPr lang="vi-VN" smtClean="0"/>
              <a:t>04/01/2021</a:t>
            </a:fld>
            <a:endParaRPr lang="en-US"/>
          </a:p>
        </p:txBody>
      </p:sp>
      <p:sp>
        <p:nvSpPr>
          <p:cNvPr id="4" name="Chỗ dành sẵn cho Số hiệu Bản chiếu 3">
            <a:extLst>
              <a:ext uri="{FF2B5EF4-FFF2-40B4-BE49-F238E27FC236}">
                <a16:creationId xmlns:a16="http://schemas.microsoft.com/office/drawing/2014/main" id="{DD29587F-BEA2-4B13-88FA-691B2054E83E}"/>
              </a:ext>
            </a:extLst>
          </p:cNvPr>
          <p:cNvSpPr>
            <a:spLocks noGrp="1"/>
          </p:cNvSpPr>
          <p:nvPr>
            <p:ph type="sldNum" sz="quarter" idx="12"/>
          </p:nvPr>
        </p:nvSpPr>
        <p:spPr/>
        <p:txBody>
          <a:bodyPr/>
          <a:lstStyle/>
          <a:p>
            <a:fld id="{796B6B1B-CD97-412B-A8B6-A4AEE95B13DD}" type="slidenum">
              <a:rPr lang="en-US" smtClean="0"/>
              <a:t>150</a:t>
            </a:fld>
            <a:endParaRPr lang="en-US"/>
          </a:p>
        </p:txBody>
      </p:sp>
    </p:spTree>
    <p:extLst>
      <p:ext uri="{BB962C8B-B14F-4D97-AF65-F5344CB8AC3E}">
        <p14:creationId xmlns:p14="http://schemas.microsoft.com/office/powerpoint/2010/main" val="17315495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352"/>
                                        </p:tgtEl>
                                        <p:attrNameLst>
                                          <p:attrName>style.visibility</p:attrName>
                                        </p:attrNameLst>
                                      </p:cBhvr>
                                      <p:to>
                                        <p:strVal val="visible"/>
                                      </p:to>
                                    </p:set>
                                    <p:animEffect transition="in" filter="wipe(up)">
                                      <p:cBhvr>
                                        <p:cTn id="14" dur="500"/>
                                        <p:tgtEl>
                                          <p:spTgt spid="352"/>
                                        </p:tgtEl>
                                      </p:cBhvr>
                                    </p:animEffect>
                                  </p:childTnLst>
                                </p:cTn>
                              </p:par>
                            </p:childTnLst>
                          </p:cTn>
                        </p:par>
                        <p:par>
                          <p:cTn id="15" fill="hold" nodeType="afterGroup">
                            <p:stCondLst>
                              <p:cond delay="500"/>
                            </p:stCondLst>
                            <p:childTnLst>
                              <p:par>
                                <p:cTn id="16" presetID="53"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63"/>
                                        </p:tgtEl>
                                        <p:attrNameLst>
                                          <p:attrName>style.visibility</p:attrName>
                                        </p:attrNameLst>
                                      </p:cBhvr>
                                      <p:to>
                                        <p:strVal val="visible"/>
                                      </p:to>
                                    </p:set>
                                    <p:animEffect transition="in" filter="wipe(up)">
                                      <p:cBhvr>
                                        <p:cTn id="25" dur="500"/>
                                        <p:tgtEl>
                                          <p:spTgt spid="263"/>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wipe(up)">
                                      <p:cBhvr>
                                        <p:cTn id="34" dur="500"/>
                                        <p:tgtEl>
                                          <p:spTgt spid="212"/>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xit" presetSubtype="0" fill="hold" nodeType="clickEffect">
                                  <p:stCondLst>
                                    <p:cond delay="0"/>
                                  </p:stCondLst>
                                  <p:childTnLst>
                                    <p:animEffect transition="out" filter="fade">
                                      <p:cBhvr>
                                        <p:cTn id="42" dur="500"/>
                                        <p:tgtEl>
                                          <p:spTgt spid="75"/>
                                        </p:tgtEl>
                                      </p:cBhvr>
                                    </p:animEffect>
                                    <p:set>
                                      <p:cBhvr>
                                        <p:cTn id="43" dur="1" fill="hold">
                                          <p:stCondLst>
                                            <p:cond delay="499"/>
                                          </p:stCondLst>
                                        </p:cTn>
                                        <p:tgtEl>
                                          <p:spTgt spid="75"/>
                                        </p:tgtEl>
                                        <p:attrNameLst>
                                          <p:attrName>style.visibility</p:attrName>
                                        </p:attrNameLst>
                                      </p:cBhvr>
                                      <p:to>
                                        <p:strVal val="hidden"/>
                                      </p:to>
                                    </p:set>
                                  </p:childTnLst>
                                </p:cTn>
                              </p:par>
                              <p:par>
                                <p:cTn id="44" presetID="53" presetClass="entr" presetSubtype="0" fill="hold" nodeType="withEffect">
                                  <p:stCondLst>
                                    <p:cond delay="0"/>
                                  </p:stCondLst>
                                  <p:childTnLst>
                                    <p:set>
                                      <p:cBhvr>
                                        <p:cTn id="45" dur="1" fill="hold">
                                          <p:stCondLst>
                                            <p:cond delay="0"/>
                                          </p:stCondLst>
                                        </p:cTn>
                                        <p:tgtEl>
                                          <p:spTgt spid="111"/>
                                        </p:tgtEl>
                                        <p:attrNameLst>
                                          <p:attrName>style.visibility</p:attrName>
                                        </p:attrNameLst>
                                      </p:cBhvr>
                                      <p:to>
                                        <p:strVal val="visible"/>
                                      </p:to>
                                    </p:set>
                                    <p:anim calcmode="lin" valueType="num">
                                      <p:cBhvr>
                                        <p:cTn id="46" dur="500" fill="hold"/>
                                        <p:tgtEl>
                                          <p:spTgt spid="111"/>
                                        </p:tgtEl>
                                        <p:attrNameLst>
                                          <p:attrName>ppt_w</p:attrName>
                                        </p:attrNameLst>
                                      </p:cBhvr>
                                      <p:tavLst>
                                        <p:tav tm="0">
                                          <p:val>
                                            <p:fltVal val="0"/>
                                          </p:val>
                                        </p:tav>
                                        <p:tav tm="100000">
                                          <p:val>
                                            <p:strVal val="#ppt_w"/>
                                          </p:val>
                                        </p:tav>
                                      </p:tavLst>
                                    </p:anim>
                                    <p:anim calcmode="lin" valueType="num">
                                      <p:cBhvr>
                                        <p:cTn id="47" dur="500" fill="hold"/>
                                        <p:tgtEl>
                                          <p:spTgt spid="111"/>
                                        </p:tgtEl>
                                        <p:attrNameLst>
                                          <p:attrName>ppt_h</p:attrName>
                                        </p:attrNameLst>
                                      </p:cBhvr>
                                      <p:tavLst>
                                        <p:tav tm="0">
                                          <p:val>
                                            <p:fltVal val="0"/>
                                          </p:val>
                                        </p:tav>
                                        <p:tav tm="100000">
                                          <p:val>
                                            <p:strVal val="#ppt_h"/>
                                          </p:val>
                                        </p:tav>
                                      </p:tavLst>
                                    </p:anim>
                                    <p:animEffect transition="in" filter="fade">
                                      <p:cBhvr>
                                        <p:cTn id="48" dur="500"/>
                                        <p:tgtEl>
                                          <p:spTgt spid="111"/>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378"/>
                                        </p:tgtEl>
                                        <p:attrNameLst>
                                          <p:attrName>style.visibility</p:attrName>
                                        </p:attrNameLst>
                                      </p:cBhvr>
                                      <p:to>
                                        <p:strVal val="visible"/>
                                      </p:to>
                                    </p:set>
                                    <p:animEffect transition="in" filter="wipe(down)">
                                      <p:cBhvr>
                                        <p:cTn id="52" dur="500"/>
                                        <p:tgtEl>
                                          <p:spTgt spid="37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215"/>
                                        </p:tgtEl>
                                        <p:attrNameLst>
                                          <p:attrName>style.visibility</p:attrName>
                                        </p:attrNameLst>
                                      </p:cBhvr>
                                      <p:to>
                                        <p:strVal val="visible"/>
                                      </p:to>
                                    </p:set>
                                    <p:animEffect transition="in" filter="wipe(up)">
                                      <p:cBhvr>
                                        <p:cTn id="57" dur="500"/>
                                        <p:tgtEl>
                                          <p:spTgt spid="215"/>
                                        </p:tgtEl>
                                      </p:cBhvr>
                                    </p:animEffect>
                                  </p:childTnLst>
                                </p:cTn>
                              </p:par>
                            </p:childTnLst>
                          </p:cTn>
                        </p:par>
                        <p:par>
                          <p:cTn id="58" fill="hold" nodeType="afterGroup">
                            <p:stCondLst>
                              <p:cond delay="500"/>
                            </p:stCondLst>
                            <p:childTnLst>
                              <p:par>
                                <p:cTn id="59" presetID="53" presetClass="entr" presetSubtype="0" fill="hold" nodeType="afterEffect">
                                  <p:stCondLst>
                                    <p:cond delay="0"/>
                                  </p:stCondLst>
                                  <p:childTnLst>
                                    <p:set>
                                      <p:cBhvr>
                                        <p:cTn id="60" dur="1" fill="hold">
                                          <p:stCondLst>
                                            <p:cond delay="0"/>
                                          </p:stCondLst>
                                        </p:cTn>
                                        <p:tgtEl>
                                          <p:spTgt spid="93"/>
                                        </p:tgtEl>
                                        <p:attrNameLst>
                                          <p:attrName>style.visibility</p:attrName>
                                        </p:attrNameLst>
                                      </p:cBhvr>
                                      <p:to>
                                        <p:strVal val="visible"/>
                                      </p:to>
                                    </p:set>
                                    <p:anim calcmode="lin" valueType="num">
                                      <p:cBhvr>
                                        <p:cTn id="61" dur="500" fill="hold"/>
                                        <p:tgtEl>
                                          <p:spTgt spid="93"/>
                                        </p:tgtEl>
                                        <p:attrNameLst>
                                          <p:attrName>ppt_w</p:attrName>
                                        </p:attrNameLst>
                                      </p:cBhvr>
                                      <p:tavLst>
                                        <p:tav tm="0">
                                          <p:val>
                                            <p:fltVal val="0"/>
                                          </p:val>
                                        </p:tav>
                                        <p:tav tm="100000">
                                          <p:val>
                                            <p:strVal val="#ppt_w"/>
                                          </p:val>
                                        </p:tav>
                                      </p:tavLst>
                                    </p:anim>
                                    <p:anim calcmode="lin" valueType="num">
                                      <p:cBhvr>
                                        <p:cTn id="62" dur="500" fill="hold"/>
                                        <p:tgtEl>
                                          <p:spTgt spid="93"/>
                                        </p:tgtEl>
                                        <p:attrNameLst>
                                          <p:attrName>ppt_h</p:attrName>
                                        </p:attrNameLst>
                                      </p:cBhvr>
                                      <p:tavLst>
                                        <p:tav tm="0">
                                          <p:val>
                                            <p:fltVal val="0"/>
                                          </p:val>
                                        </p:tav>
                                        <p:tav tm="100000">
                                          <p:val>
                                            <p:strVal val="#ppt_h"/>
                                          </p:val>
                                        </p:tav>
                                      </p:tavLst>
                                    </p:anim>
                                    <p:animEffect transition="in" filter="fade">
                                      <p:cBhvr>
                                        <p:cTn id="63" dur="500"/>
                                        <p:tgtEl>
                                          <p:spTgt spid="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xit" presetSubtype="0" fill="hold" nodeType="clickEffect">
                                  <p:stCondLst>
                                    <p:cond delay="0"/>
                                  </p:stCondLst>
                                  <p:childTnLst>
                                    <p:animEffect transition="out" filter="fade">
                                      <p:cBhvr>
                                        <p:cTn id="67" dur="500"/>
                                        <p:tgtEl>
                                          <p:spTgt spid="93"/>
                                        </p:tgtEl>
                                      </p:cBhvr>
                                    </p:animEffect>
                                    <p:set>
                                      <p:cBhvr>
                                        <p:cTn id="68" dur="1" fill="hold">
                                          <p:stCondLst>
                                            <p:cond delay="499"/>
                                          </p:stCondLst>
                                        </p:cTn>
                                        <p:tgtEl>
                                          <p:spTgt spid="93"/>
                                        </p:tgtEl>
                                        <p:attrNameLst>
                                          <p:attrName>style.visibility</p:attrName>
                                        </p:attrNameLst>
                                      </p:cBhvr>
                                      <p:to>
                                        <p:strVal val="hidden"/>
                                      </p:to>
                                    </p:set>
                                  </p:childTnLst>
                                </p:cTn>
                              </p:par>
                              <p:par>
                                <p:cTn id="69" presetID="53" presetClass="entr" presetSubtype="0"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anim calcmode="lin" valueType="num">
                                      <p:cBhvr>
                                        <p:cTn id="71" dur="500" fill="hold"/>
                                        <p:tgtEl>
                                          <p:spTgt spid="116"/>
                                        </p:tgtEl>
                                        <p:attrNameLst>
                                          <p:attrName>ppt_w</p:attrName>
                                        </p:attrNameLst>
                                      </p:cBhvr>
                                      <p:tavLst>
                                        <p:tav tm="0">
                                          <p:val>
                                            <p:fltVal val="0"/>
                                          </p:val>
                                        </p:tav>
                                        <p:tav tm="100000">
                                          <p:val>
                                            <p:strVal val="#ppt_w"/>
                                          </p:val>
                                        </p:tav>
                                      </p:tavLst>
                                    </p:anim>
                                    <p:anim calcmode="lin" valueType="num">
                                      <p:cBhvr>
                                        <p:cTn id="72" dur="500" fill="hold"/>
                                        <p:tgtEl>
                                          <p:spTgt spid="116"/>
                                        </p:tgtEl>
                                        <p:attrNameLst>
                                          <p:attrName>ppt_h</p:attrName>
                                        </p:attrNameLst>
                                      </p:cBhvr>
                                      <p:tavLst>
                                        <p:tav tm="0">
                                          <p:val>
                                            <p:fltVal val="0"/>
                                          </p:val>
                                        </p:tav>
                                        <p:tav tm="100000">
                                          <p:val>
                                            <p:strVal val="#ppt_h"/>
                                          </p:val>
                                        </p:tav>
                                      </p:tavLst>
                                    </p:anim>
                                    <p:animEffect transition="in" filter="fade">
                                      <p:cBhvr>
                                        <p:cTn id="73" dur="500"/>
                                        <p:tgtEl>
                                          <p:spTgt spid="116"/>
                                        </p:tgtEl>
                                      </p:cBhvr>
                                    </p:animEffect>
                                  </p:childTnLst>
                                </p:cTn>
                              </p:par>
                            </p:childTnLst>
                          </p:cTn>
                        </p:par>
                        <p:par>
                          <p:cTn id="74" fill="hold" nodeType="afterGroup">
                            <p:stCondLst>
                              <p:cond delay="500"/>
                            </p:stCondLst>
                            <p:childTnLst>
                              <p:par>
                                <p:cTn id="75" presetID="22" presetClass="entr" presetSubtype="4" fill="hold" nodeType="afterEffect">
                                  <p:stCondLst>
                                    <p:cond delay="0"/>
                                  </p:stCondLst>
                                  <p:childTnLst>
                                    <p:set>
                                      <p:cBhvr>
                                        <p:cTn id="76" dur="1" fill="hold">
                                          <p:stCondLst>
                                            <p:cond delay="0"/>
                                          </p:stCondLst>
                                        </p:cTn>
                                        <p:tgtEl>
                                          <p:spTgt spid="416"/>
                                        </p:tgtEl>
                                        <p:attrNameLst>
                                          <p:attrName>style.visibility</p:attrName>
                                        </p:attrNameLst>
                                      </p:cBhvr>
                                      <p:to>
                                        <p:strVal val="visible"/>
                                      </p:to>
                                    </p:set>
                                    <p:animEffect transition="in" filter="wipe(down)">
                                      <p:cBhvr>
                                        <p:cTn id="77" dur="500"/>
                                        <p:tgtEl>
                                          <p:spTgt spid="41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9" presetClass="entr" presetSubtype="0" decel="100000" fill="hold" grpId="0" nodeType="clickEffect">
                                  <p:stCondLst>
                                    <p:cond delay="0"/>
                                  </p:stCondLst>
                                  <p:childTnLst>
                                    <p:set>
                                      <p:cBhvr>
                                        <p:cTn id="81" dur="1" fill="hold">
                                          <p:stCondLst>
                                            <p:cond delay="0"/>
                                          </p:stCondLst>
                                        </p:cTn>
                                        <p:tgtEl>
                                          <p:spTgt spid="376"/>
                                        </p:tgtEl>
                                        <p:attrNameLst>
                                          <p:attrName>style.visibility</p:attrName>
                                        </p:attrNameLst>
                                      </p:cBhvr>
                                      <p:to>
                                        <p:strVal val="visible"/>
                                      </p:to>
                                    </p:set>
                                    <p:anim calcmode="lin" valueType="num">
                                      <p:cBhvr>
                                        <p:cTn id="82" dur="500" fill="hold"/>
                                        <p:tgtEl>
                                          <p:spTgt spid="376"/>
                                        </p:tgtEl>
                                        <p:attrNameLst>
                                          <p:attrName>ppt_w</p:attrName>
                                        </p:attrNameLst>
                                      </p:cBhvr>
                                      <p:tavLst>
                                        <p:tav tm="0">
                                          <p:val>
                                            <p:fltVal val="0"/>
                                          </p:val>
                                        </p:tav>
                                        <p:tav tm="100000">
                                          <p:val>
                                            <p:strVal val="#ppt_w"/>
                                          </p:val>
                                        </p:tav>
                                      </p:tavLst>
                                    </p:anim>
                                    <p:anim calcmode="lin" valueType="num">
                                      <p:cBhvr>
                                        <p:cTn id="83" dur="500" fill="hold"/>
                                        <p:tgtEl>
                                          <p:spTgt spid="376"/>
                                        </p:tgtEl>
                                        <p:attrNameLst>
                                          <p:attrName>ppt_h</p:attrName>
                                        </p:attrNameLst>
                                      </p:cBhvr>
                                      <p:tavLst>
                                        <p:tav tm="0">
                                          <p:val>
                                            <p:fltVal val="0"/>
                                          </p:val>
                                        </p:tav>
                                        <p:tav tm="100000">
                                          <p:val>
                                            <p:strVal val="#ppt_h"/>
                                          </p:val>
                                        </p:tav>
                                      </p:tavLst>
                                    </p:anim>
                                    <p:anim calcmode="lin" valueType="num">
                                      <p:cBhvr>
                                        <p:cTn id="84" dur="500" fill="hold"/>
                                        <p:tgtEl>
                                          <p:spTgt spid="376"/>
                                        </p:tgtEl>
                                        <p:attrNameLst>
                                          <p:attrName>style.rotation</p:attrName>
                                        </p:attrNameLst>
                                      </p:cBhvr>
                                      <p:tavLst>
                                        <p:tav tm="0">
                                          <p:val>
                                            <p:fltVal val="360"/>
                                          </p:val>
                                        </p:tav>
                                        <p:tav tm="100000">
                                          <p:val>
                                            <p:fltVal val="0"/>
                                          </p:val>
                                        </p:tav>
                                      </p:tavLst>
                                    </p:anim>
                                    <p:animEffect transition="in" filter="fade">
                                      <p:cBhvr>
                                        <p:cTn id="85" dur="500"/>
                                        <p:tgtEl>
                                          <p:spTgt spid="376"/>
                                        </p:tgtEl>
                                      </p:cBhvr>
                                    </p:animEffect>
                                  </p:childTnLst>
                                </p:cTn>
                              </p:par>
                            </p:childTnLst>
                          </p:cTn>
                        </p:par>
                        <p:par>
                          <p:cTn id="86" fill="hold" nodeType="afterGroup">
                            <p:stCondLst>
                              <p:cond delay="500"/>
                            </p:stCondLst>
                            <p:childTnLst>
                              <p:par>
                                <p:cTn id="87" presetID="35" presetClass="path" presetSubtype="0" accel="50000" decel="50000" fill="hold" nodeType="afterEffect">
                                  <p:stCondLst>
                                    <p:cond delay="0"/>
                                  </p:stCondLst>
                                  <p:childTnLst>
                                    <p:animMotion origin="layout" path="M -3.75E-6 3.33333E-6 L 0.06706 0.00023 " pathEditMode="relative" rAng="0" ptsTypes="AA">
                                      <p:cBhvr>
                                        <p:cTn id="88" dur="500" fill="hold"/>
                                        <p:tgtEl>
                                          <p:spTgt spid="111"/>
                                        </p:tgtEl>
                                        <p:attrNameLst>
                                          <p:attrName>ppt_x</p:attrName>
                                          <p:attrName>ppt_y</p:attrName>
                                        </p:attrNameLst>
                                      </p:cBhvr>
                                      <p:rCtr x="3346" y="0"/>
                                    </p:animMotion>
                                  </p:childTnLst>
                                </p:cTn>
                              </p:par>
                              <p:par>
                                <p:cTn id="89" presetID="35" presetClass="path" presetSubtype="0" accel="50000" decel="50000" fill="hold" nodeType="withEffect">
                                  <p:stCondLst>
                                    <p:cond delay="0"/>
                                  </p:stCondLst>
                                  <p:childTnLst>
                                    <p:animMotion origin="layout" path="M -3.75E-6 3.33333E-6 L -0.06627 0.00023 " pathEditMode="relative" rAng="0" ptsTypes="AA">
                                      <p:cBhvr>
                                        <p:cTn id="90" dur="500" fill="hold"/>
                                        <p:tgtEl>
                                          <p:spTgt spid="116"/>
                                        </p:tgtEl>
                                        <p:attrNameLst>
                                          <p:attrName>ppt_x</p:attrName>
                                          <p:attrName>ppt_y</p:attrName>
                                        </p:attrNameLst>
                                      </p:cBhvr>
                                      <p:rCtr x="-3320" y="0"/>
                                    </p:animMotion>
                                  </p:childTnLst>
                                </p:cTn>
                              </p:par>
                              <p:par>
                                <p:cTn id="91" presetID="10" presetClass="exit" presetSubtype="0" fill="hold" nodeType="withEffect">
                                  <p:stCondLst>
                                    <p:cond delay="0"/>
                                  </p:stCondLst>
                                  <p:childTnLst>
                                    <p:animEffect transition="out" filter="fade">
                                      <p:cBhvr>
                                        <p:cTn id="92" dur="500"/>
                                        <p:tgtEl>
                                          <p:spTgt spid="111"/>
                                        </p:tgtEl>
                                      </p:cBhvr>
                                    </p:animEffect>
                                    <p:set>
                                      <p:cBhvr>
                                        <p:cTn id="93" dur="1" fill="hold">
                                          <p:stCondLst>
                                            <p:cond delay="499"/>
                                          </p:stCondLst>
                                        </p:cTn>
                                        <p:tgtEl>
                                          <p:spTgt spid="111"/>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6"/>
                                        </p:tgtEl>
                                      </p:cBhvr>
                                    </p:animEffect>
                                    <p:set>
                                      <p:cBhvr>
                                        <p:cTn id="96" dur="1" fill="hold">
                                          <p:stCondLst>
                                            <p:cond delay="499"/>
                                          </p:stCondLst>
                                        </p:cTn>
                                        <p:tgtEl>
                                          <p:spTgt spid="116"/>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76"/>
                                        </p:tgtEl>
                                      </p:cBhvr>
                                    </p:animEffect>
                                    <p:set>
                                      <p:cBhvr>
                                        <p:cTn id="99" dur="1" fill="hold">
                                          <p:stCondLst>
                                            <p:cond delay="499"/>
                                          </p:stCondLst>
                                        </p:cTn>
                                        <p:tgtEl>
                                          <p:spTgt spid="376"/>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12"/>
                                        </p:tgtEl>
                                      </p:cBhvr>
                                    </p:animEffect>
                                    <p:set>
                                      <p:cBhvr>
                                        <p:cTn id="102" dur="1" fill="hold">
                                          <p:stCondLst>
                                            <p:cond delay="499"/>
                                          </p:stCondLst>
                                        </p:cTn>
                                        <p:tgtEl>
                                          <p:spTgt spid="212"/>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78"/>
                                        </p:tgtEl>
                                      </p:cBhvr>
                                    </p:animEffect>
                                    <p:set>
                                      <p:cBhvr>
                                        <p:cTn id="105" dur="1" fill="hold">
                                          <p:stCondLst>
                                            <p:cond delay="499"/>
                                          </p:stCondLst>
                                        </p:cTn>
                                        <p:tgtEl>
                                          <p:spTgt spid="378"/>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215"/>
                                        </p:tgtEl>
                                      </p:cBhvr>
                                    </p:animEffect>
                                    <p:set>
                                      <p:cBhvr>
                                        <p:cTn id="108" dur="1" fill="hold">
                                          <p:stCondLst>
                                            <p:cond delay="499"/>
                                          </p:stCondLst>
                                        </p:cTn>
                                        <p:tgtEl>
                                          <p:spTgt spid="215"/>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16"/>
                                        </p:tgtEl>
                                      </p:cBhvr>
                                    </p:animEffect>
                                    <p:set>
                                      <p:cBhvr>
                                        <p:cTn id="111" dur="1" fill="hold">
                                          <p:stCondLst>
                                            <p:cond delay="499"/>
                                          </p:stCondLst>
                                        </p:cTn>
                                        <p:tgtEl>
                                          <p:spTgt spid="416"/>
                                        </p:tgtEl>
                                        <p:attrNameLst>
                                          <p:attrName>style.visibility</p:attrName>
                                        </p:attrNameLst>
                                      </p:cBhvr>
                                      <p:to>
                                        <p:strVal val="hidden"/>
                                      </p:to>
                                    </p:set>
                                  </p:childTnLst>
                                </p:cTn>
                              </p:par>
                              <p:par>
                                <p:cTn id="112" presetID="53" presetClass="entr" presetSubtype="0" fill="hold" nodeType="withEffect">
                                  <p:stCondLst>
                                    <p:cond delay="0"/>
                                  </p:stCondLst>
                                  <p:childTnLst>
                                    <p:set>
                                      <p:cBhvr>
                                        <p:cTn id="113" dur="1" fill="hold">
                                          <p:stCondLst>
                                            <p:cond delay="0"/>
                                          </p:stCondLst>
                                        </p:cTn>
                                        <p:tgtEl>
                                          <p:spTgt spid="121"/>
                                        </p:tgtEl>
                                        <p:attrNameLst>
                                          <p:attrName>style.visibility</p:attrName>
                                        </p:attrNameLst>
                                      </p:cBhvr>
                                      <p:to>
                                        <p:strVal val="visible"/>
                                      </p:to>
                                    </p:set>
                                    <p:anim calcmode="lin" valueType="num">
                                      <p:cBhvr>
                                        <p:cTn id="114" dur="500" fill="hold"/>
                                        <p:tgtEl>
                                          <p:spTgt spid="121"/>
                                        </p:tgtEl>
                                        <p:attrNameLst>
                                          <p:attrName>ppt_w</p:attrName>
                                        </p:attrNameLst>
                                      </p:cBhvr>
                                      <p:tavLst>
                                        <p:tav tm="0">
                                          <p:val>
                                            <p:fltVal val="0"/>
                                          </p:val>
                                        </p:tav>
                                        <p:tav tm="100000">
                                          <p:val>
                                            <p:strVal val="#ppt_w"/>
                                          </p:val>
                                        </p:tav>
                                      </p:tavLst>
                                    </p:anim>
                                    <p:anim calcmode="lin" valueType="num">
                                      <p:cBhvr>
                                        <p:cTn id="115" dur="500" fill="hold"/>
                                        <p:tgtEl>
                                          <p:spTgt spid="121"/>
                                        </p:tgtEl>
                                        <p:attrNameLst>
                                          <p:attrName>ppt_h</p:attrName>
                                        </p:attrNameLst>
                                      </p:cBhvr>
                                      <p:tavLst>
                                        <p:tav tm="0">
                                          <p:val>
                                            <p:fltVal val="0"/>
                                          </p:val>
                                        </p:tav>
                                        <p:tav tm="100000">
                                          <p:val>
                                            <p:strVal val="#ppt_h"/>
                                          </p:val>
                                        </p:tav>
                                      </p:tavLst>
                                    </p:anim>
                                    <p:animEffect transition="in" filter="fade">
                                      <p:cBhvr>
                                        <p:cTn id="116" dur="500"/>
                                        <p:tgtEl>
                                          <p:spTgt spid="121"/>
                                        </p:tgtEl>
                                      </p:cBhvr>
                                    </p:animEffect>
                                  </p:childTnLst>
                                </p:cTn>
                              </p:par>
                            </p:childTnLst>
                          </p:cTn>
                        </p:par>
                        <p:par>
                          <p:cTn id="117" fill="hold" nodeType="afterGroup">
                            <p:stCondLst>
                              <p:cond delay="1000"/>
                            </p:stCondLst>
                            <p:childTnLst>
                              <p:par>
                                <p:cTn id="118" presetID="64" presetClass="path" presetSubtype="0" accel="50000" decel="50000" fill="hold" nodeType="afterEffect">
                                  <p:stCondLst>
                                    <p:cond delay="0"/>
                                  </p:stCondLst>
                                  <p:childTnLst>
                                    <p:animMotion origin="layout" path="M 0.00039 0.00023 L 0.00065 -0.1551 " pathEditMode="relative" rAng="0" ptsTypes="AA">
                                      <p:cBhvr>
                                        <p:cTn id="119" dur="500" fill="hold"/>
                                        <p:tgtEl>
                                          <p:spTgt spid="121"/>
                                        </p:tgtEl>
                                        <p:attrNameLst>
                                          <p:attrName>ppt_x</p:attrName>
                                          <p:attrName>ppt_y</p:attrName>
                                        </p:attrNameLst>
                                      </p:cBhvr>
                                      <p:rCtr x="13" y="-7778"/>
                                    </p:animMotion>
                                  </p:childTnLst>
                                </p:cTn>
                              </p:par>
                              <p:par>
                                <p:cTn id="120" presetID="10" presetClass="exit" presetSubtype="0" fill="hold" nodeType="withEffect">
                                  <p:stCondLst>
                                    <p:cond delay="0"/>
                                  </p:stCondLst>
                                  <p:childTnLst>
                                    <p:animEffect transition="out" filter="fade">
                                      <p:cBhvr>
                                        <p:cTn id="121" dur="500"/>
                                        <p:tgtEl>
                                          <p:spTgt spid="121"/>
                                        </p:tgtEl>
                                      </p:cBhvr>
                                    </p:animEffect>
                                    <p:set>
                                      <p:cBhvr>
                                        <p:cTn id="122" dur="1" fill="hold">
                                          <p:stCondLst>
                                            <p:cond delay="499"/>
                                          </p:stCondLst>
                                        </p:cTn>
                                        <p:tgtEl>
                                          <p:spTgt spid="121"/>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childTnLst>
                          </p:cTn>
                        </p:par>
                        <p:par>
                          <p:cTn id="126" fill="hold" nodeType="afterGroup">
                            <p:stCondLst>
                              <p:cond delay="1500"/>
                            </p:stCondLst>
                            <p:childTnLst>
                              <p:par>
                                <p:cTn id="127" presetID="10" presetClass="exit" presetSubtype="0" fill="hold" nodeType="afterEffect">
                                  <p:stCondLst>
                                    <p:cond delay="0"/>
                                  </p:stCondLst>
                                  <p:childTnLst>
                                    <p:animEffect transition="out" filter="fade">
                                      <p:cBhvr>
                                        <p:cTn id="128" dur="500"/>
                                        <p:tgtEl>
                                          <p:spTgt spid="25"/>
                                        </p:tgtEl>
                                      </p:cBhvr>
                                    </p:animEffect>
                                    <p:set>
                                      <p:cBhvr>
                                        <p:cTn id="129" dur="1" fill="hold">
                                          <p:stCondLst>
                                            <p:cond delay="499"/>
                                          </p:stCondLst>
                                        </p:cTn>
                                        <p:tgtEl>
                                          <p:spTgt spid="25"/>
                                        </p:tgtEl>
                                        <p:attrNameLst>
                                          <p:attrName>style.visibility</p:attrName>
                                        </p:attrNameLst>
                                      </p:cBhvr>
                                      <p:to>
                                        <p:strVal val="hidden"/>
                                      </p:to>
                                    </p:set>
                                  </p:childTnLst>
                                </p:cTn>
                              </p:par>
                              <p:par>
                                <p:cTn id="130" presetID="22" presetClass="entr" presetSubtype="4" fill="hold" nodeType="withEffect">
                                  <p:stCondLst>
                                    <p:cond delay="0"/>
                                  </p:stCondLst>
                                  <p:childTnLst>
                                    <p:set>
                                      <p:cBhvr>
                                        <p:cTn id="131" dur="1" fill="hold">
                                          <p:stCondLst>
                                            <p:cond delay="0"/>
                                          </p:stCondLst>
                                        </p:cTn>
                                        <p:tgtEl>
                                          <p:spTgt spid="454"/>
                                        </p:tgtEl>
                                        <p:attrNameLst>
                                          <p:attrName>style.visibility</p:attrName>
                                        </p:attrNameLst>
                                      </p:cBhvr>
                                      <p:to>
                                        <p:strVal val="visible"/>
                                      </p:to>
                                    </p:set>
                                    <p:animEffect transition="in" filter="wipe(down)">
                                      <p:cBhvr>
                                        <p:cTn id="132" dur="500"/>
                                        <p:tgtEl>
                                          <p:spTgt spid="45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1" fill="hold" nodeType="clickEffect">
                                  <p:stCondLst>
                                    <p:cond delay="0"/>
                                  </p:stCondLst>
                                  <p:childTnLst>
                                    <p:set>
                                      <p:cBhvr>
                                        <p:cTn id="136" dur="1" fill="hold">
                                          <p:stCondLst>
                                            <p:cond delay="0"/>
                                          </p:stCondLst>
                                        </p:cTn>
                                        <p:tgtEl>
                                          <p:spTgt spid="268"/>
                                        </p:tgtEl>
                                        <p:attrNameLst>
                                          <p:attrName>style.visibility</p:attrName>
                                        </p:attrNameLst>
                                      </p:cBhvr>
                                      <p:to>
                                        <p:strVal val="visible"/>
                                      </p:to>
                                    </p:set>
                                    <p:animEffect transition="in" filter="wipe(up)">
                                      <p:cBhvr>
                                        <p:cTn id="137" dur="500"/>
                                        <p:tgtEl>
                                          <p:spTgt spid="268"/>
                                        </p:tgtEl>
                                      </p:cBhvr>
                                    </p:animEffect>
                                  </p:childTnLst>
                                </p:cTn>
                              </p:par>
                            </p:childTnLst>
                          </p:cTn>
                        </p:par>
                        <p:par>
                          <p:cTn id="138" fill="hold" nodeType="afterGroup">
                            <p:stCondLst>
                              <p:cond delay="500"/>
                            </p:stCondLst>
                            <p:childTnLst>
                              <p:par>
                                <p:cTn id="139" presetID="53" presetClass="entr" presetSubtype="0" fill="hold" nodeType="afterEffect">
                                  <p:stCondLst>
                                    <p:cond delay="0"/>
                                  </p:stCondLst>
                                  <p:childTnLst>
                                    <p:set>
                                      <p:cBhvr>
                                        <p:cTn id="140" dur="1" fill="hold">
                                          <p:stCondLst>
                                            <p:cond delay="0"/>
                                          </p:stCondLst>
                                        </p:cTn>
                                        <p:tgtEl>
                                          <p:spTgt spid="39"/>
                                        </p:tgtEl>
                                        <p:attrNameLst>
                                          <p:attrName>style.visibility</p:attrName>
                                        </p:attrNameLst>
                                      </p:cBhvr>
                                      <p:to>
                                        <p:strVal val="visible"/>
                                      </p:to>
                                    </p:set>
                                    <p:anim calcmode="lin" valueType="num">
                                      <p:cBhvr>
                                        <p:cTn id="141" dur="500" fill="hold"/>
                                        <p:tgtEl>
                                          <p:spTgt spid="39"/>
                                        </p:tgtEl>
                                        <p:attrNameLst>
                                          <p:attrName>ppt_w</p:attrName>
                                        </p:attrNameLst>
                                      </p:cBhvr>
                                      <p:tavLst>
                                        <p:tav tm="0">
                                          <p:val>
                                            <p:fltVal val="0"/>
                                          </p:val>
                                        </p:tav>
                                        <p:tav tm="100000">
                                          <p:val>
                                            <p:strVal val="#ppt_w"/>
                                          </p:val>
                                        </p:tav>
                                      </p:tavLst>
                                    </p:anim>
                                    <p:anim calcmode="lin" valueType="num">
                                      <p:cBhvr>
                                        <p:cTn id="142" dur="500" fill="hold"/>
                                        <p:tgtEl>
                                          <p:spTgt spid="39"/>
                                        </p:tgtEl>
                                        <p:attrNameLst>
                                          <p:attrName>ppt_h</p:attrName>
                                        </p:attrNameLst>
                                      </p:cBhvr>
                                      <p:tavLst>
                                        <p:tav tm="0">
                                          <p:val>
                                            <p:fltVal val="0"/>
                                          </p:val>
                                        </p:tav>
                                        <p:tav tm="100000">
                                          <p:val>
                                            <p:strVal val="#ppt_h"/>
                                          </p:val>
                                        </p:tav>
                                      </p:tavLst>
                                    </p:anim>
                                    <p:animEffect transition="in" filter="fade">
                                      <p:cBhvr>
                                        <p:cTn id="143" dur="500"/>
                                        <p:tgtEl>
                                          <p:spTgt spid="3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0" presetClass="exit" presetSubtype="0" fill="hold" nodeType="clickEffect">
                                  <p:stCondLst>
                                    <p:cond delay="0"/>
                                  </p:stCondLst>
                                  <p:childTnLst>
                                    <p:animEffect transition="out" filter="fade">
                                      <p:cBhvr>
                                        <p:cTn id="147" dur="500"/>
                                        <p:tgtEl>
                                          <p:spTgt spid="39"/>
                                        </p:tgtEl>
                                      </p:cBhvr>
                                    </p:animEffect>
                                    <p:set>
                                      <p:cBhvr>
                                        <p:cTn id="148" dur="1" fill="hold">
                                          <p:stCondLst>
                                            <p:cond delay="499"/>
                                          </p:stCondLst>
                                        </p:cTn>
                                        <p:tgtEl>
                                          <p:spTgt spid="39"/>
                                        </p:tgtEl>
                                        <p:attrNameLst>
                                          <p:attrName>style.visibility</p:attrName>
                                        </p:attrNameLst>
                                      </p:cBhvr>
                                      <p:to>
                                        <p:strVal val="hidden"/>
                                      </p:to>
                                    </p:set>
                                  </p:childTnLst>
                                </p:cTn>
                              </p:par>
                              <p:par>
                                <p:cTn id="149" presetID="53" presetClass="entr" presetSubtype="0" fill="hold" nodeType="withEffect">
                                  <p:stCondLst>
                                    <p:cond delay="0"/>
                                  </p:stCondLst>
                                  <p:childTnLst>
                                    <p:set>
                                      <p:cBhvr>
                                        <p:cTn id="150" dur="1" fill="hold">
                                          <p:stCondLst>
                                            <p:cond delay="0"/>
                                          </p:stCondLst>
                                        </p:cTn>
                                        <p:tgtEl>
                                          <p:spTgt spid="163"/>
                                        </p:tgtEl>
                                        <p:attrNameLst>
                                          <p:attrName>style.visibility</p:attrName>
                                        </p:attrNameLst>
                                      </p:cBhvr>
                                      <p:to>
                                        <p:strVal val="visible"/>
                                      </p:to>
                                    </p:set>
                                    <p:anim calcmode="lin" valueType="num">
                                      <p:cBhvr>
                                        <p:cTn id="151" dur="500" fill="hold"/>
                                        <p:tgtEl>
                                          <p:spTgt spid="163"/>
                                        </p:tgtEl>
                                        <p:attrNameLst>
                                          <p:attrName>ppt_w</p:attrName>
                                        </p:attrNameLst>
                                      </p:cBhvr>
                                      <p:tavLst>
                                        <p:tav tm="0">
                                          <p:val>
                                            <p:fltVal val="0"/>
                                          </p:val>
                                        </p:tav>
                                        <p:tav tm="100000">
                                          <p:val>
                                            <p:strVal val="#ppt_w"/>
                                          </p:val>
                                        </p:tav>
                                      </p:tavLst>
                                    </p:anim>
                                    <p:anim calcmode="lin" valueType="num">
                                      <p:cBhvr>
                                        <p:cTn id="152" dur="500" fill="hold"/>
                                        <p:tgtEl>
                                          <p:spTgt spid="163"/>
                                        </p:tgtEl>
                                        <p:attrNameLst>
                                          <p:attrName>ppt_h</p:attrName>
                                        </p:attrNameLst>
                                      </p:cBhvr>
                                      <p:tavLst>
                                        <p:tav tm="0">
                                          <p:val>
                                            <p:fltVal val="0"/>
                                          </p:val>
                                        </p:tav>
                                        <p:tav tm="100000">
                                          <p:val>
                                            <p:strVal val="#ppt_h"/>
                                          </p:val>
                                        </p:tav>
                                      </p:tavLst>
                                    </p:anim>
                                    <p:animEffect transition="in" filter="fade">
                                      <p:cBhvr>
                                        <p:cTn id="153" dur="500"/>
                                        <p:tgtEl>
                                          <p:spTgt spid="163"/>
                                        </p:tgtEl>
                                      </p:cBhvr>
                                    </p:animEffect>
                                  </p:childTnLst>
                                </p:cTn>
                              </p:par>
                            </p:childTnLst>
                          </p:cTn>
                        </p:par>
                        <p:par>
                          <p:cTn id="154" fill="hold" nodeType="afterGroup">
                            <p:stCondLst>
                              <p:cond delay="500"/>
                            </p:stCondLst>
                            <p:childTnLst>
                              <p:par>
                                <p:cTn id="155" presetID="22" presetClass="entr" presetSubtype="4" fill="hold" nodeType="afterEffect">
                                  <p:stCondLst>
                                    <p:cond delay="0"/>
                                  </p:stCondLst>
                                  <p:childTnLst>
                                    <p:set>
                                      <p:cBhvr>
                                        <p:cTn id="156" dur="1" fill="hold">
                                          <p:stCondLst>
                                            <p:cond delay="0"/>
                                          </p:stCondLst>
                                        </p:cTn>
                                        <p:tgtEl>
                                          <p:spTgt spid="476"/>
                                        </p:tgtEl>
                                        <p:attrNameLst>
                                          <p:attrName>style.visibility</p:attrName>
                                        </p:attrNameLst>
                                      </p:cBhvr>
                                      <p:to>
                                        <p:strVal val="visible"/>
                                      </p:to>
                                    </p:set>
                                    <p:animEffect transition="in" filter="wipe(down)">
                                      <p:cBhvr>
                                        <p:cTn id="157" dur="500"/>
                                        <p:tgtEl>
                                          <p:spTgt spid="47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49" presetClass="entr" presetSubtype="0" decel="100000" fill="hold" grpId="0" nodeType="clickEffect">
                                  <p:stCondLst>
                                    <p:cond delay="0"/>
                                  </p:stCondLst>
                                  <p:childTnLst>
                                    <p:set>
                                      <p:cBhvr>
                                        <p:cTn id="161" dur="1" fill="hold">
                                          <p:stCondLst>
                                            <p:cond delay="0"/>
                                          </p:stCondLst>
                                        </p:cTn>
                                        <p:tgtEl>
                                          <p:spTgt spid="375"/>
                                        </p:tgtEl>
                                        <p:attrNameLst>
                                          <p:attrName>style.visibility</p:attrName>
                                        </p:attrNameLst>
                                      </p:cBhvr>
                                      <p:to>
                                        <p:strVal val="visible"/>
                                      </p:to>
                                    </p:set>
                                    <p:anim calcmode="lin" valueType="num">
                                      <p:cBhvr>
                                        <p:cTn id="162" dur="500" fill="hold"/>
                                        <p:tgtEl>
                                          <p:spTgt spid="375"/>
                                        </p:tgtEl>
                                        <p:attrNameLst>
                                          <p:attrName>ppt_w</p:attrName>
                                        </p:attrNameLst>
                                      </p:cBhvr>
                                      <p:tavLst>
                                        <p:tav tm="0">
                                          <p:val>
                                            <p:fltVal val="0"/>
                                          </p:val>
                                        </p:tav>
                                        <p:tav tm="100000">
                                          <p:val>
                                            <p:strVal val="#ppt_w"/>
                                          </p:val>
                                        </p:tav>
                                      </p:tavLst>
                                    </p:anim>
                                    <p:anim calcmode="lin" valueType="num">
                                      <p:cBhvr>
                                        <p:cTn id="163" dur="500" fill="hold"/>
                                        <p:tgtEl>
                                          <p:spTgt spid="375"/>
                                        </p:tgtEl>
                                        <p:attrNameLst>
                                          <p:attrName>ppt_h</p:attrName>
                                        </p:attrNameLst>
                                      </p:cBhvr>
                                      <p:tavLst>
                                        <p:tav tm="0">
                                          <p:val>
                                            <p:fltVal val="0"/>
                                          </p:val>
                                        </p:tav>
                                        <p:tav tm="100000">
                                          <p:val>
                                            <p:strVal val="#ppt_h"/>
                                          </p:val>
                                        </p:tav>
                                      </p:tavLst>
                                    </p:anim>
                                    <p:anim calcmode="lin" valueType="num">
                                      <p:cBhvr>
                                        <p:cTn id="164" dur="500" fill="hold"/>
                                        <p:tgtEl>
                                          <p:spTgt spid="375"/>
                                        </p:tgtEl>
                                        <p:attrNameLst>
                                          <p:attrName>style.rotation</p:attrName>
                                        </p:attrNameLst>
                                      </p:cBhvr>
                                      <p:tavLst>
                                        <p:tav tm="0">
                                          <p:val>
                                            <p:fltVal val="360"/>
                                          </p:val>
                                        </p:tav>
                                        <p:tav tm="100000">
                                          <p:val>
                                            <p:fltVal val="0"/>
                                          </p:val>
                                        </p:tav>
                                      </p:tavLst>
                                    </p:anim>
                                    <p:animEffect transition="in" filter="fade">
                                      <p:cBhvr>
                                        <p:cTn id="165" dur="500"/>
                                        <p:tgtEl>
                                          <p:spTgt spid="375"/>
                                        </p:tgtEl>
                                      </p:cBhvr>
                                    </p:animEffect>
                                  </p:childTnLst>
                                </p:cTn>
                              </p:par>
                            </p:childTnLst>
                          </p:cTn>
                        </p:par>
                        <p:par>
                          <p:cTn id="166" fill="hold" nodeType="afterGroup">
                            <p:stCondLst>
                              <p:cond delay="500"/>
                            </p:stCondLst>
                            <p:childTnLst>
                              <p:par>
                                <p:cTn id="167" presetID="63" presetClass="path" presetSubtype="0" accel="50000" decel="50000" fill="hold" nodeType="afterEffect">
                                  <p:stCondLst>
                                    <p:cond delay="0"/>
                                  </p:stCondLst>
                                  <p:childTnLst>
                                    <p:animMotion origin="layout" path="M 0.00065 0.00046 L 0.06771 0.0007 " pathEditMode="relative" rAng="0" ptsTypes="AA">
                                      <p:cBhvr>
                                        <p:cTn id="168" dur="500" fill="hold"/>
                                        <p:tgtEl>
                                          <p:spTgt spid="126"/>
                                        </p:tgtEl>
                                        <p:attrNameLst>
                                          <p:attrName>ppt_x</p:attrName>
                                          <p:attrName>ppt_y</p:attrName>
                                        </p:attrNameLst>
                                      </p:cBhvr>
                                      <p:rCtr x="3346" y="0"/>
                                    </p:animMotion>
                                  </p:childTnLst>
                                </p:cTn>
                              </p:par>
                              <p:par>
                                <p:cTn id="169" presetID="35" presetClass="path" presetSubtype="0" accel="50000" decel="50000" fill="hold" nodeType="withEffect">
                                  <p:stCondLst>
                                    <p:cond delay="0"/>
                                  </p:stCondLst>
                                  <p:childTnLst>
                                    <p:animMotion origin="layout" path="M -3.75E-6 -1.11111E-6 L -0.06627 0.00023 " pathEditMode="relative" rAng="0" ptsTypes="AA">
                                      <p:cBhvr>
                                        <p:cTn id="170" dur="500" fill="hold"/>
                                        <p:tgtEl>
                                          <p:spTgt spid="163"/>
                                        </p:tgtEl>
                                        <p:attrNameLst>
                                          <p:attrName>ppt_x</p:attrName>
                                          <p:attrName>ppt_y</p:attrName>
                                        </p:attrNameLst>
                                      </p:cBhvr>
                                      <p:rCtr x="-3320" y="0"/>
                                    </p:animMotion>
                                  </p:childTnLst>
                                </p:cTn>
                              </p:par>
                              <p:par>
                                <p:cTn id="171" presetID="10" presetClass="exit" presetSubtype="0" fill="hold" nodeType="withEffect">
                                  <p:stCondLst>
                                    <p:cond delay="0"/>
                                  </p:stCondLst>
                                  <p:childTnLst>
                                    <p:animEffect transition="out" filter="fade">
                                      <p:cBhvr>
                                        <p:cTn id="172" dur="500"/>
                                        <p:tgtEl>
                                          <p:spTgt spid="126"/>
                                        </p:tgtEl>
                                      </p:cBhvr>
                                    </p:animEffect>
                                    <p:set>
                                      <p:cBhvr>
                                        <p:cTn id="173" dur="1" fill="hold">
                                          <p:stCondLst>
                                            <p:cond delay="499"/>
                                          </p:stCondLst>
                                        </p:cTn>
                                        <p:tgtEl>
                                          <p:spTgt spid="126"/>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63"/>
                                        </p:tgtEl>
                                      </p:cBhvr>
                                    </p:animEffect>
                                    <p:set>
                                      <p:cBhvr>
                                        <p:cTn id="176" dur="1" fill="hold">
                                          <p:stCondLst>
                                            <p:cond delay="499"/>
                                          </p:stCondLst>
                                        </p:cTn>
                                        <p:tgtEl>
                                          <p:spTgt spid="163"/>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375"/>
                                        </p:tgtEl>
                                      </p:cBhvr>
                                    </p:animEffect>
                                    <p:set>
                                      <p:cBhvr>
                                        <p:cTn id="179" dur="1" fill="hold">
                                          <p:stCondLst>
                                            <p:cond delay="499"/>
                                          </p:stCondLst>
                                        </p:cTn>
                                        <p:tgtEl>
                                          <p:spTgt spid="375"/>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263"/>
                                        </p:tgtEl>
                                      </p:cBhvr>
                                    </p:animEffect>
                                    <p:set>
                                      <p:cBhvr>
                                        <p:cTn id="182" dur="1" fill="hold">
                                          <p:stCondLst>
                                            <p:cond delay="499"/>
                                          </p:stCondLst>
                                        </p:cTn>
                                        <p:tgtEl>
                                          <p:spTgt spid="263"/>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454"/>
                                        </p:tgtEl>
                                      </p:cBhvr>
                                    </p:animEffect>
                                    <p:set>
                                      <p:cBhvr>
                                        <p:cTn id="185" dur="1" fill="hold">
                                          <p:stCondLst>
                                            <p:cond delay="499"/>
                                          </p:stCondLst>
                                        </p:cTn>
                                        <p:tgtEl>
                                          <p:spTgt spid="45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268"/>
                                        </p:tgtEl>
                                      </p:cBhvr>
                                    </p:animEffect>
                                    <p:set>
                                      <p:cBhvr>
                                        <p:cTn id="188" dur="1" fill="hold">
                                          <p:stCondLst>
                                            <p:cond delay="499"/>
                                          </p:stCondLst>
                                        </p:cTn>
                                        <p:tgtEl>
                                          <p:spTgt spid="268"/>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476"/>
                                        </p:tgtEl>
                                      </p:cBhvr>
                                    </p:animEffect>
                                    <p:set>
                                      <p:cBhvr>
                                        <p:cTn id="191" dur="1" fill="hold">
                                          <p:stCondLst>
                                            <p:cond delay="499"/>
                                          </p:stCondLst>
                                        </p:cTn>
                                        <p:tgtEl>
                                          <p:spTgt spid="476"/>
                                        </p:tgtEl>
                                        <p:attrNameLst>
                                          <p:attrName>style.visibility</p:attrName>
                                        </p:attrNameLst>
                                      </p:cBhvr>
                                      <p:to>
                                        <p:strVal val="hidden"/>
                                      </p:to>
                                    </p:set>
                                  </p:childTnLst>
                                </p:cTn>
                              </p:par>
                              <p:par>
                                <p:cTn id="192" presetID="10" presetClass="entr" presetSubtype="0" fill="hold" nodeType="withEffect">
                                  <p:stCondLst>
                                    <p:cond delay="0"/>
                                  </p:stCondLst>
                                  <p:childTnLst>
                                    <p:set>
                                      <p:cBhvr>
                                        <p:cTn id="193" dur="1" fill="hold">
                                          <p:stCondLst>
                                            <p:cond delay="0"/>
                                          </p:stCondLst>
                                        </p:cTn>
                                        <p:tgtEl>
                                          <p:spTgt spid="173"/>
                                        </p:tgtEl>
                                        <p:attrNameLst>
                                          <p:attrName>style.visibility</p:attrName>
                                        </p:attrNameLst>
                                      </p:cBhvr>
                                      <p:to>
                                        <p:strVal val="visible"/>
                                      </p:to>
                                    </p:set>
                                    <p:animEffect transition="in" filter="fade">
                                      <p:cBhvr>
                                        <p:cTn id="194" dur="500"/>
                                        <p:tgtEl>
                                          <p:spTgt spid="173"/>
                                        </p:tgtEl>
                                      </p:cBhvr>
                                    </p:animEffect>
                                  </p:childTnLst>
                                </p:cTn>
                              </p:par>
                            </p:childTnLst>
                          </p:cTn>
                        </p:par>
                        <p:par>
                          <p:cTn id="195" fill="hold" nodeType="afterGroup">
                            <p:stCondLst>
                              <p:cond delay="1000"/>
                            </p:stCondLst>
                            <p:childTnLst>
                              <p:par>
                                <p:cTn id="196" presetID="64" presetClass="path" presetSubtype="0" accel="50000" decel="50000" fill="hold" nodeType="afterEffect">
                                  <p:stCondLst>
                                    <p:cond delay="0"/>
                                  </p:stCondLst>
                                  <p:childTnLst>
                                    <p:animMotion origin="layout" path="M 0.00105 0.0007 L 0.00144 -0.15463 " pathEditMode="relative" rAng="0" ptsTypes="AA">
                                      <p:cBhvr>
                                        <p:cTn id="197" dur="500" fill="hold"/>
                                        <p:tgtEl>
                                          <p:spTgt spid="173"/>
                                        </p:tgtEl>
                                        <p:attrNameLst>
                                          <p:attrName>ppt_x</p:attrName>
                                          <p:attrName>ppt_y</p:attrName>
                                        </p:attrNameLst>
                                      </p:cBhvr>
                                      <p:rCtr x="13" y="-7778"/>
                                    </p:animMotion>
                                  </p:childTnLst>
                                </p:cTn>
                              </p:par>
                              <p:par>
                                <p:cTn id="198" presetID="10" presetClass="exit" presetSubtype="0" fill="hold" nodeType="withEffect">
                                  <p:stCondLst>
                                    <p:cond delay="0"/>
                                  </p:stCondLst>
                                  <p:childTnLst>
                                    <p:animEffect transition="out" filter="fade">
                                      <p:cBhvr>
                                        <p:cTn id="199" dur="500"/>
                                        <p:tgtEl>
                                          <p:spTgt spid="173"/>
                                        </p:tgtEl>
                                      </p:cBhvr>
                                    </p:animEffect>
                                    <p:set>
                                      <p:cBhvr>
                                        <p:cTn id="200" dur="1" fill="hold">
                                          <p:stCondLst>
                                            <p:cond delay="499"/>
                                          </p:stCondLst>
                                        </p:cTn>
                                        <p:tgtEl>
                                          <p:spTgt spid="173"/>
                                        </p:tgtEl>
                                        <p:attrNameLst>
                                          <p:attrName>style.visibility</p:attrName>
                                        </p:attrNameLst>
                                      </p:cBhvr>
                                      <p:to>
                                        <p:strVal val="hidden"/>
                                      </p:to>
                                    </p:set>
                                  </p:childTnLst>
                                </p:cTn>
                              </p:par>
                            </p:childTnLst>
                          </p:cTn>
                        </p:par>
                        <p:par>
                          <p:cTn id="201" fill="hold" nodeType="afterGroup">
                            <p:stCondLst>
                              <p:cond delay="1500"/>
                            </p:stCondLst>
                            <p:childTnLst>
                              <p:par>
                                <p:cTn id="202" presetID="10" presetClass="exit" presetSubtype="0" fill="hold" nodeType="afterEffect">
                                  <p:stCondLst>
                                    <p:cond delay="0"/>
                                  </p:stCondLst>
                                  <p:childTnLst>
                                    <p:animEffect transition="out" filter="fade">
                                      <p:cBhvr>
                                        <p:cTn id="203" dur="500"/>
                                        <p:tgtEl>
                                          <p:spTgt spid="30"/>
                                        </p:tgtEl>
                                      </p:cBhvr>
                                    </p:animEffect>
                                    <p:set>
                                      <p:cBhvr>
                                        <p:cTn id="204" dur="1" fill="hold">
                                          <p:stCondLst>
                                            <p:cond delay="499"/>
                                          </p:stCondLst>
                                        </p:cTn>
                                        <p:tgtEl>
                                          <p:spTgt spid="30"/>
                                        </p:tgtEl>
                                        <p:attrNameLst>
                                          <p:attrName>style.visibility</p:attrName>
                                        </p:attrNameLst>
                                      </p:cBhvr>
                                      <p:to>
                                        <p:strVal val="hidden"/>
                                      </p:to>
                                    </p:set>
                                  </p:childTnLst>
                                </p:cTn>
                              </p:par>
                              <p:par>
                                <p:cTn id="205" presetID="10" presetClass="entr" presetSubtype="0" fill="hold" nodeType="withEffect">
                                  <p:stCondLst>
                                    <p:cond delay="0"/>
                                  </p:stCondLst>
                                  <p:childTnLst>
                                    <p:set>
                                      <p:cBhvr>
                                        <p:cTn id="206" dur="1" fill="hold">
                                          <p:stCondLst>
                                            <p:cond delay="0"/>
                                          </p:stCondLst>
                                        </p:cTn>
                                        <p:tgtEl>
                                          <p:spTgt spid="191"/>
                                        </p:tgtEl>
                                        <p:attrNameLst>
                                          <p:attrName>style.visibility</p:attrName>
                                        </p:attrNameLst>
                                      </p:cBhvr>
                                      <p:to>
                                        <p:strVal val="visible"/>
                                      </p:to>
                                    </p:set>
                                    <p:animEffect transition="in" filter="fade">
                                      <p:cBhvr>
                                        <p:cTn id="207" dur="500"/>
                                        <p:tgtEl>
                                          <p:spTgt spid="191"/>
                                        </p:tgtEl>
                                      </p:cBhvr>
                                    </p:animEffect>
                                  </p:childTnLst>
                                </p:cTn>
                              </p:par>
                            </p:childTnLst>
                          </p:cTn>
                        </p:par>
                        <p:par>
                          <p:cTn id="208" fill="hold" nodeType="afterGroup">
                            <p:stCondLst>
                              <p:cond delay="2000"/>
                            </p:stCondLst>
                            <p:childTnLst>
                              <p:par>
                                <p:cTn id="209" presetID="10" presetClass="exit" presetSubtype="0" fill="hold" nodeType="afterEffect">
                                  <p:stCondLst>
                                    <p:cond delay="0"/>
                                  </p:stCondLst>
                                  <p:childTnLst>
                                    <p:animEffect transition="out" filter="fade">
                                      <p:cBhvr>
                                        <p:cTn id="210" dur="500"/>
                                        <p:tgtEl>
                                          <p:spTgt spid="30"/>
                                        </p:tgtEl>
                                      </p:cBhvr>
                                    </p:animEffect>
                                    <p:set>
                                      <p:cBhvr>
                                        <p:cTn id="211" dur="1" fill="hold">
                                          <p:stCondLst>
                                            <p:cond delay="499"/>
                                          </p:stCondLst>
                                        </p:cTn>
                                        <p:tgtEl>
                                          <p:spTgt spid="30"/>
                                        </p:tgtEl>
                                        <p:attrNameLst>
                                          <p:attrName>style.visibility</p:attrName>
                                        </p:attrNameLst>
                                      </p:cBhvr>
                                      <p:to>
                                        <p:strVal val="hidden"/>
                                      </p:to>
                                    </p:set>
                                  </p:childTnLst>
                                </p:cTn>
                              </p:par>
                              <p:par>
                                <p:cTn id="212" presetID="22" presetClass="entr" presetSubtype="4" fill="hold" nodeType="withEffect">
                                  <p:stCondLst>
                                    <p:cond delay="0"/>
                                  </p:stCondLst>
                                  <p:childTnLst>
                                    <p:set>
                                      <p:cBhvr>
                                        <p:cTn id="213" dur="1" fill="hold">
                                          <p:stCondLst>
                                            <p:cond delay="0"/>
                                          </p:stCondLst>
                                        </p:cTn>
                                        <p:tgtEl>
                                          <p:spTgt spid="533"/>
                                        </p:tgtEl>
                                        <p:attrNameLst>
                                          <p:attrName>style.visibility</p:attrName>
                                        </p:attrNameLst>
                                      </p:cBhvr>
                                      <p:to>
                                        <p:strVal val="visible"/>
                                      </p:to>
                                    </p:set>
                                    <p:animEffect transition="in" filter="wipe(down)">
                                      <p:cBhvr>
                                        <p:cTn id="214" dur="500"/>
                                        <p:tgtEl>
                                          <p:spTgt spid="533"/>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2" presetClass="entr" presetSubtype="1" fill="hold" nodeType="clickEffect">
                                  <p:stCondLst>
                                    <p:cond delay="0"/>
                                  </p:stCondLst>
                                  <p:childTnLst>
                                    <p:set>
                                      <p:cBhvr>
                                        <p:cTn id="218" dur="1" fill="hold">
                                          <p:stCondLst>
                                            <p:cond delay="0"/>
                                          </p:stCondLst>
                                        </p:cTn>
                                        <p:tgtEl>
                                          <p:spTgt spid="204"/>
                                        </p:tgtEl>
                                        <p:attrNameLst>
                                          <p:attrName>style.visibility</p:attrName>
                                        </p:attrNameLst>
                                      </p:cBhvr>
                                      <p:to>
                                        <p:strVal val="visible"/>
                                      </p:to>
                                    </p:set>
                                    <p:animEffect transition="in" filter="wipe(up)">
                                      <p:cBhvr>
                                        <p:cTn id="219" dur="500"/>
                                        <p:tgtEl>
                                          <p:spTgt spid="204"/>
                                        </p:tgtEl>
                                      </p:cBhvr>
                                    </p:animEffect>
                                  </p:childTnLst>
                                </p:cTn>
                              </p:par>
                            </p:childTnLst>
                          </p:cTn>
                        </p:par>
                        <p:par>
                          <p:cTn id="220" fill="hold" nodeType="afterGroup">
                            <p:stCondLst>
                              <p:cond delay="500"/>
                            </p:stCondLst>
                            <p:childTnLst>
                              <p:par>
                                <p:cTn id="221" presetID="53" presetClass="entr" presetSubtype="0" fill="hold" nodeType="afterEffect">
                                  <p:stCondLst>
                                    <p:cond delay="0"/>
                                  </p:stCondLst>
                                  <p:childTnLst>
                                    <p:set>
                                      <p:cBhvr>
                                        <p:cTn id="222" dur="1" fill="hold">
                                          <p:stCondLst>
                                            <p:cond delay="0"/>
                                          </p:stCondLst>
                                        </p:cTn>
                                        <p:tgtEl>
                                          <p:spTgt spid="57"/>
                                        </p:tgtEl>
                                        <p:attrNameLst>
                                          <p:attrName>style.visibility</p:attrName>
                                        </p:attrNameLst>
                                      </p:cBhvr>
                                      <p:to>
                                        <p:strVal val="visible"/>
                                      </p:to>
                                    </p:set>
                                    <p:anim calcmode="lin" valueType="num">
                                      <p:cBhvr>
                                        <p:cTn id="223" dur="500" fill="hold"/>
                                        <p:tgtEl>
                                          <p:spTgt spid="57"/>
                                        </p:tgtEl>
                                        <p:attrNameLst>
                                          <p:attrName>ppt_w</p:attrName>
                                        </p:attrNameLst>
                                      </p:cBhvr>
                                      <p:tavLst>
                                        <p:tav tm="0">
                                          <p:val>
                                            <p:fltVal val="0"/>
                                          </p:val>
                                        </p:tav>
                                        <p:tav tm="100000">
                                          <p:val>
                                            <p:strVal val="#ppt_w"/>
                                          </p:val>
                                        </p:tav>
                                      </p:tavLst>
                                    </p:anim>
                                    <p:anim calcmode="lin" valueType="num">
                                      <p:cBhvr>
                                        <p:cTn id="224" dur="500" fill="hold"/>
                                        <p:tgtEl>
                                          <p:spTgt spid="57"/>
                                        </p:tgtEl>
                                        <p:attrNameLst>
                                          <p:attrName>ppt_h</p:attrName>
                                        </p:attrNameLst>
                                      </p:cBhvr>
                                      <p:tavLst>
                                        <p:tav tm="0">
                                          <p:val>
                                            <p:fltVal val="0"/>
                                          </p:val>
                                        </p:tav>
                                        <p:tav tm="100000">
                                          <p:val>
                                            <p:strVal val="#ppt_h"/>
                                          </p:val>
                                        </p:tav>
                                      </p:tavLst>
                                    </p:anim>
                                    <p:animEffect transition="in" filter="fade">
                                      <p:cBhvr>
                                        <p:cTn id="225" dur="500"/>
                                        <p:tgtEl>
                                          <p:spTgt spid="57"/>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22" presetClass="entr" presetSubtype="1" fill="hold" nodeType="clickEffect">
                                  <p:stCondLst>
                                    <p:cond delay="0"/>
                                  </p:stCondLst>
                                  <p:childTnLst>
                                    <p:set>
                                      <p:cBhvr>
                                        <p:cTn id="229" dur="1" fill="hold">
                                          <p:stCondLst>
                                            <p:cond delay="0"/>
                                          </p:stCondLst>
                                        </p:cTn>
                                        <p:tgtEl>
                                          <p:spTgt spid="354"/>
                                        </p:tgtEl>
                                        <p:attrNameLst>
                                          <p:attrName>style.visibility</p:attrName>
                                        </p:attrNameLst>
                                      </p:cBhvr>
                                      <p:to>
                                        <p:strVal val="visible"/>
                                      </p:to>
                                    </p:set>
                                    <p:animEffect transition="in" filter="wipe(up)">
                                      <p:cBhvr>
                                        <p:cTn id="230" dur="500"/>
                                        <p:tgtEl>
                                          <p:spTgt spid="354"/>
                                        </p:tgtEl>
                                      </p:cBhvr>
                                    </p:animEffect>
                                  </p:childTnLst>
                                </p:cTn>
                              </p:par>
                            </p:childTnLst>
                          </p:cTn>
                        </p:par>
                        <p:par>
                          <p:cTn id="231" fill="hold" nodeType="afterGroup">
                            <p:stCondLst>
                              <p:cond delay="500"/>
                            </p:stCondLst>
                            <p:childTnLst>
                              <p:par>
                                <p:cTn id="232" presetID="10" presetClass="entr" presetSubtype="0" fill="hold" nodeType="afterEffect">
                                  <p:stCondLst>
                                    <p:cond delay="0"/>
                                  </p:stCondLst>
                                  <p:childTnLst>
                                    <p:set>
                                      <p:cBhvr>
                                        <p:cTn id="233" dur="1" fill="hold">
                                          <p:stCondLst>
                                            <p:cond delay="0"/>
                                          </p:stCondLst>
                                        </p:cTn>
                                        <p:tgtEl>
                                          <p:spTgt spid="205"/>
                                        </p:tgtEl>
                                        <p:attrNameLst>
                                          <p:attrName>style.visibility</p:attrName>
                                        </p:attrNameLst>
                                      </p:cBhvr>
                                      <p:to>
                                        <p:strVal val="visible"/>
                                      </p:to>
                                    </p:set>
                                    <p:animEffect transition="in" filter="fade">
                                      <p:cBhvr>
                                        <p:cTn id="234" dur="500"/>
                                        <p:tgtEl>
                                          <p:spTgt spid="205"/>
                                        </p:tgtEl>
                                      </p:cBhvr>
                                    </p:animEffect>
                                  </p:childTnLst>
                                </p:cTn>
                              </p:par>
                            </p:childTnLst>
                          </p:cTn>
                        </p:par>
                      </p:childTnLst>
                    </p:cTn>
                  </p:par>
                  <p:par>
                    <p:cTn id="235" fill="hold" nodeType="clickPar">
                      <p:stCondLst>
                        <p:cond delay="indefinite"/>
                      </p:stCondLst>
                      <p:childTnLst>
                        <p:par>
                          <p:cTn id="236" fill="hold" nodeType="withGroup">
                            <p:stCondLst>
                              <p:cond delay="0"/>
                            </p:stCondLst>
                            <p:childTnLst>
                              <p:par>
                                <p:cTn id="237" presetID="10" presetClass="exit" presetSubtype="0" fill="hold" nodeType="clickEffect">
                                  <p:stCondLst>
                                    <p:cond delay="0"/>
                                  </p:stCondLst>
                                  <p:childTnLst>
                                    <p:animEffect transition="out" filter="fade">
                                      <p:cBhvr>
                                        <p:cTn id="238" dur="500"/>
                                        <p:tgtEl>
                                          <p:spTgt spid="205"/>
                                        </p:tgtEl>
                                      </p:cBhvr>
                                    </p:animEffect>
                                    <p:set>
                                      <p:cBhvr>
                                        <p:cTn id="239" dur="1" fill="hold">
                                          <p:stCondLst>
                                            <p:cond delay="499"/>
                                          </p:stCondLst>
                                        </p:cTn>
                                        <p:tgtEl>
                                          <p:spTgt spid="205"/>
                                        </p:tgtEl>
                                        <p:attrNameLst>
                                          <p:attrName>style.visibility</p:attrName>
                                        </p:attrNameLst>
                                      </p:cBhvr>
                                      <p:to>
                                        <p:strVal val="hidden"/>
                                      </p:to>
                                    </p:set>
                                  </p:childTnLst>
                                </p:cTn>
                              </p:par>
                              <p:par>
                                <p:cTn id="240" presetID="53" presetClass="entr" presetSubtype="0" fill="hold" nodeType="withEffect">
                                  <p:stCondLst>
                                    <p:cond delay="0"/>
                                  </p:stCondLst>
                                  <p:childTnLst>
                                    <p:set>
                                      <p:cBhvr>
                                        <p:cTn id="241" dur="1" fill="hold">
                                          <p:stCondLst>
                                            <p:cond delay="0"/>
                                          </p:stCondLst>
                                        </p:cTn>
                                        <p:tgtEl>
                                          <p:spTgt spid="217"/>
                                        </p:tgtEl>
                                        <p:attrNameLst>
                                          <p:attrName>style.visibility</p:attrName>
                                        </p:attrNameLst>
                                      </p:cBhvr>
                                      <p:to>
                                        <p:strVal val="visible"/>
                                      </p:to>
                                    </p:set>
                                    <p:anim calcmode="lin" valueType="num">
                                      <p:cBhvr>
                                        <p:cTn id="242" dur="500" fill="hold"/>
                                        <p:tgtEl>
                                          <p:spTgt spid="217"/>
                                        </p:tgtEl>
                                        <p:attrNameLst>
                                          <p:attrName>ppt_w</p:attrName>
                                        </p:attrNameLst>
                                      </p:cBhvr>
                                      <p:tavLst>
                                        <p:tav tm="0">
                                          <p:val>
                                            <p:fltVal val="0"/>
                                          </p:val>
                                        </p:tav>
                                        <p:tav tm="100000">
                                          <p:val>
                                            <p:strVal val="#ppt_w"/>
                                          </p:val>
                                        </p:tav>
                                      </p:tavLst>
                                    </p:anim>
                                    <p:anim calcmode="lin" valueType="num">
                                      <p:cBhvr>
                                        <p:cTn id="243" dur="500" fill="hold"/>
                                        <p:tgtEl>
                                          <p:spTgt spid="217"/>
                                        </p:tgtEl>
                                        <p:attrNameLst>
                                          <p:attrName>ppt_h</p:attrName>
                                        </p:attrNameLst>
                                      </p:cBhvr>
                                      <p:tavLst>
                                        <p:tav tm="0">
                                          <p:val>
                                            <p:fltVal val="0"/>
                                          </p:val>
                                        </p:tav>
                                        <p:tav tm="100000">
                                          <p:val>
                                            <p:strVal val="#ppt_h"/>
                                          </p:val>
                                        </p:tav>
                                      </p:tavLst>
                                    </p:anim>
                                    <p:animEffect transition="in" filter="fade">
                                      <p:cBhvr>
                                        <p:cTn id="244" dur="500"/>
                                        <p:tgtEl>
                                          <p:spTgt spid="217"/>
                                        </p:tgtEl>
                                      </p:cBhvr>
                                    </p:animEffect>
                                  </p:childTnLst>
                                </p:cTn>
                              </p:par>
                            </p:childTnLst>
                          </p:cTn>
                        </p:par>
                        <p:par>
                          <p:cTn id="245" fill="hold" nodeType="afterGroup">
                            <p:stCondLst>
                              <p:cond delay="500"/>
                            </p:stCondLst>
                            <p:childTnLst>
                              <p:par>
                                <p:cTn id="246" presetID="22" presetClass="entr" presetSubtype="4" fill="hold" nodeType="afterEffect">
                                  <p:stCondLst>
                                    <p:cond delay="0"/>
                                  </p:stCondLst>
                                  <p:childTnLst>
                                    <p:set>
                                      <p:cBhvr>
                                        <p:cTn id="247" dur="1" fill="hold">
                                          <p:stCondLst>
                                            <p:cond delay="0"/>
                                          </p:stCondLst>
                                        </p:cTn>
                                        <p:tgtEl>
                                          <p:spTgt spid="357"/>
                                        </p:tgtEl>
                                        <p:attrNameLst>
                                          <p:attrName>style.visibility</p:attrName>
                                        </p:attrNameLst>
                                      </p:cBhvr>
                                      <p:to>
                                        <p:strVal val="visible"/>
                                      </p:to>
                                    </p:set>
                                    <p:animEffect transition="in" filter="wipe(down)">
                                      <p:cBhvr>
                                        <p:cTn id="248" dur="500"/>
                                        <p:tgtEl>
                                          <p:spTgt spid="357"/>
                                        </p:tgtEl>
                                      </p:cBhvr>
                                    </p:animEffec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2" presetClass="entr" presetSubtype="1" fill="hold" nodeType="clickEffect">
                                  <p:stCondLst>
                                    <p:cond delay="0"/>
                                  </p:stCondLst>
                                  <p:childTnLst>
                                    <p:set>
                                      <p:cBhvr>
                                        <p:cTn id="252" dur="1" fill="hold">
                                          <p:stCondLst>
                                            <p:cond delay="0"/>
                                          </p:stCondLst>
                                        </p:cTn>
                                        <p:tgtEl>
                                          <p:spTgt spid="355"/>
                                        </p:tgtEl>
                                        <p:attrNameLst>
                                          <p:attrName>style.visibility</p:attrName>
                                        </p:attrNameLst>
                                      </p:cBhvr>
                                      <p:to>
                                        <p:strVal val="visible"/>
                                      </p:to>
                                    </p:set>
                                    <p:animEffect transition="in" filter="wipe(up)">
                                      <p:cBhvr>
                                        <p:cTn id="253" dur="500"/>
                                        <p:tgtEl>
                                          <p:spTgt spid="355"/>
                                        </p:tgtEl>
                                      </p:cBhvr>
                                    </p:animEffect>
                                  </p:childTnLst>
                                </p:cTn>
                              </p:par>
                            </p:childTnLst>
                          </p:cTn>
                        </p:par>
                        <p:par>
                          <p:cTn id="254" fill="hold" nodeType="afterGroup">
                            <p:stCondLst>
                              <p:cond delay="500"/>
                            </p:stCondLst>
                            <p:childTnLst>
                              <p:par>
                                <p:cTn id="255" presetID="53" presetClass="entr" presetSubtype="0" fill="hold" nodeType="afterEffect">
                                  <p:stCondLst>
                                    <p:cond delay="0"/>
                                  </p:stCondLst>
                                  <p:childTnLst>
                                    <p:set>
                                      <p:cBhvr>
                                        <p:cTn id="256" dur="1" fill="hold">
                                          <p:stCondLst>
                                            <p:cond delay="0"/>
                                          </p:stCondLst>
                                        </p:cTn>
                                        <p:tgtEl>
                                          <p:spTgt spid="210"/>
                                        </p:tgtEl>
                                        <p:attrNameLst>
                                          <p:attrName>style.visibility</p:attrName>
                                        </p:attrNameLst>
                                      </p:cBhvr>
                                      <p:to>
                                        <p:strVal val="visible"/>
                                      </p:to>
                                    </p:set>
                                    <p:anim calcmode="lin" valueType="num">
                                      <p:cBhvr>
                                        <p:cTn id="257" dur="500" fill="hold"/>
                                        <p:tgtEl>
                                          <p:spTgt spid="210"/>
                                        </p:tgtEl>
                                        <p:attrNameLst>
                                          <p:attrName>ppt_w</p:attrName>
                                        </p:attrNameLst>
                                      </p:cBhvr>
                                      <p:tavLst>
                                        <p:tav tm="0">
                                          <p:val>
                                            <p:fltVal val="0"/>
                                          </p:val>
                                        </p:tav>
                                        <p:tav tm="100000">
                                          <p:val>
                                            <p:strVal val="#ppt_w"/>
                                          </p:val>
                                        </p:tav>
                                      </p:tavLst>
                                    </p:anim>
                                    <p:anim calcmode="lin" valueType="num">
                                      <p:cBhvr>
                                        <p:cTn id="258" dur="500" fill="hold"/>
                                        <p:tgtEl>
                                          <p:spTgt spid="210"/>
                                        </p:tgtEl>
                                        <p:attrNameLst>
                                          <p:attrName>ppt_h</p:attrName>
                                        </p:attrNameLst>
                                      </p:cBhvr>
                                      <p:tavLst>
                                        <p:tav tm="0">
                                          <p:val>
                                            <p:fltVal val="0"/>
                                          </p:val>
                                        </p:tav>
                                        <p:tav tm="100000">
                                          <p:val>
                                            <p:strVal val="#ppt_h"/>
                                          </p:val>
                                        </p:tav>
                                      </p:tavLst>
                                    </p:anim>
                                    <p:animEffect transition="in" filter="fade">
                                      <p:cBhvr>
                                        <p:cTn id="259" dur="500"/>
                                        <p:tgtEl>
                                          <p:spTgt spid="210"/>
                                        </p:tgtEl>
                                      </p:cBhvr>
                                    </p:animEffect>
                                  </p:childTnLst>
                                </p:cTn>
                              </p:par>
                            </p:childTnLst>
                          </p:cTn>
                        </p:par>
                      </p:childTnLst>
                    </p:cTn>
                  </p:par>
                  <p:par>
                    <p:cTn id="260" fill="hold" nodeType="clickPar">
                      <p:stCondLst>
                        <p:cond delay="indefinite"/>
                      </p:stCondLst>
                      <p:childTnLst>
                        <p:par>
                          <p:cTn id="261" fill="hold" nodeType="withGroup">
                            <p:stCondLst>
                              <p:cond delay="0"/>
                            </p:stCondLst>
                            <p:childTnLst>
                              <p:par>
                                <p:cTn id="262" presetID="10" presetClass="exit" presetSubtype="0" fill="hold" nodeType="clickEffect">
                                  <p:stCondLst>
                                    <p:cond delay="0"/>
                                  </p:stCondLst>
                                  <p:childTnLst>
                                    <p:animEffect transition="out" filter="fade">
                                      <p:cBhvr>
                                        <p:cTn id="263" dur="500"/>
                                        <p:tgtEl>
                                          <p:spTgt spid="210"/>
                                        </p:tgtEl>
                                      </p:cBhvr>
                                    </p:animEffect>
                                    <p:set>
                                      <p:cBhvr>
                                        <p:cTn id="264" dur="1" fill="hold">
                                          <p:stCondLst>
                                            <p:cond delay="499"/>
                                          </p:stCondLst>
                                        </p:cTn>
                                        <p:tgtEl>
                                          <p:spTgt spid="210"/>
                                        </p:tgtEl>
                                        <p:attrNameLst>
                                          <p:attrName>style.visibility</p:attrName>
                                        </p:attrNameLst>
                                      </p:cBhvr>
                                      <p:to>
                                        <p:strVal val="hidden"/>
                                      </p:to>
                                    </p:set>
                                  </p:childTnLst>
                                </p:cTn>
                              </p:par>
                              <p:par>
                                <p:cTn id="265" presetID="53" presetClass="entr" presetSubtype="0" fill="hold" nodeType="withEffect">
                                  <p:stCondLst>
                                    <p:cond delay="0"/>
                                  </p:stCondLst>
                                  <p:childTnLst>
                                    <p:set>
                                      <p:cBhvr>
                                        <p:cTn id="266" dur="1" fill="hold">
                                          <p:stCondLst>
                                            <p:cond delay="0"/>
                                          </p:stCondLst>
                                        </p:cTn>
                                        <p:tgtEl>
                                          <p:spTgt spid="222"/>
                                        </p:tgtEl>
                                        <p:attrNameLst>
                                          <p:attrName>style.visibility</p:attrName>
                                        </p:attrNameLst>
                                      </p:cBhvr>
                                      <p:to>
                                        <p:strVal val="visible"/>
                                      </p:to>
                                    </p:set>
                                    <p:anim calcmode="lin" valueType="num">
                                      <p:cBhvr>
                                        <p:cTn id="267" dur="500" fill="hold"/>
                                        <p:tgtEl>
                                          <p:spTgt spid="222"/>
                                        </p:tgtEl>
                                        <p:attrNameLst>
                                          <p:attrName>ppt_w</p:attrName>
                                        </p:attrNameLst>
                                      </p:cBhvr>
                                      <p:tavLst>
                                        <p:tav tm="0">
                                          <p:val>
                                            <p:fltVal val="0"/>
                                          </p:val>
                                        </p:tav>
                                        <p:tav tm="100000">
                                          <p:val>
                                            <p:strVal val="#ppt_w"/>
                                          </p:val>
                                        </p:tav>
                                      </p:tavLst>
                                    </p:anim>
                                    <p:anim calcmode="lin" valueType="num">
                                      <p:cBhvr>
                                        <p:cTn id="268" dur="500" fill="hold"/>
                                        <p:tgtEl>
                                          <p:spTgt spid="222"/>
                                        </p:tgtEl>
                                        <p:attrNameLst>
                                          <p:attrName>ppt_h</p:attrName>
                                        </p:attrNameLst>
                                      </p:cBhvr>
                                      <p:tavLst>
                                        <p:tav tm="0">
                                          <p:val>
                                            <p:fltVal val="0"/>
                                          </p:val>
                                        </p:tav>
                                        <p:tav tm="100000">
                                          <p:val>
                                            <p:strVal val="#ppt_h"/>
                                          </p:val>
                                        </p:tav>
                                      </p:tavLst>
                                    </p:anim>
                                    <p:animEffect transition="in" filter="fade">
                                      <p:cBhvr>
                                        <p:cTn id="269" dur="500"/>
                                        <p:tgtEl>
                                          <p:spTgt spid="222"/>
                                        </p:tgtEl>
                                      </p:cBhvr>
                                    </p:animEffect>
                                  </p:childTnLst>
                                </p:cTn>
                              </p:par>
                            </p:childTnLst>
                          </p:cTn>
                        </p:par>
                        <p:par>
                          <p:cTn id="270" fill="hold" nodeType="afterGroup">
                            <p:stCondLst>
                              <p:cond delay="500"/>
                            </p:stCondLst>
                            <p:childTnLst>
                              <p:par>
                                <p:cTn id="271" presetID="22" presetClass="entr" presetSubtype="4" fill="hold" nodeType="afterEffect">
                                  <p:stCondLst>
                                    <p:cond delay="0"/>
                                  </p:stCondLst>
                                  <p:childTnLst>
                                    <p:set>
                                      <p:cBhvr>
                                        <p:cTn id="272" dur="1" fill="hold">
                                          <p:stCondLst>
                                            <p:cond delay="0"/>
                                          </p:stCondLst>
                                        </p:cTn>
                                        <p:tgtEl>
                                          <p:spTgt spid="444"/>
                                        </p:tgtEl>
                                        <p:attrNameLst>
                                          <p:attrName>style.visibility</p:attrName>
                                        </p:attrNameLst>
                                      </p:cBhvr>
                                      <p:to>
                                        <p:strVal val="visible"/>
                                      </p:to>
                                    </p:set>
                                    <p:animEffect transition="in" filter="wipe(down)">
                                      <p:cBhvr>
                                        <p:cTn id="273" dur="500"/>
                                        <p:tgtEl>
                                          <p:spTgt spid="444"/>
                                        </p:tgtEl>
                                      </p:cBhvr>
                                    </p:animEffect>
                                  </p:childTnLst>
                                </p:cTn>
                              </p:par>
                            </p:childTnLst>
                          </p:cTn>
                        </p:par>
                      </p:childTnLst>
                    </p:cTn>
                  </p:par>
                  <p:par>
                    <p:cTn id="274" fill="hold" nodeType="clickPar">
                      <p:stCondLst>
                        <p:cond delay="indefinite"/>
                      </p:stCondLst>
                      <p:childTnLst>
                        <p:par>
                          <p:cTn id="275" fill="hold" nodeType="withGroup">
                            <p:stCondLst>
                              <p:cond delay="0"/>
                            </p:stCondLst>
                            <p:childTnLst>
                              <p:par>
                                <p:cTn id="276" presetID="49" presetClass="entr" presetSubtype="0" decel="100000" fill="hold" grpId="0" nodeType="clickEffect">
                                  <p:stCondLst>
                                    <p:cond delay="0"/>
                                  </p:stCondLst>
                                  <p:childTnLst>
                                    <p:set>
                                      <p:cBhvr>
                                        <p:cTn id="277" dur="1" fill="hold">
                                          <p:stCondLst>
                                            <p:cond delay="0"/>
                                          </p:stCondLst>
                                        </p:cTn>
                                        <p:tgtEl>
                                          <p:spTgt spid="356"/>
                                        </p:tgtEl>
                                        <p:attrNameLst>
                                          <p:attrName>style.visibility</p:attrName>
                                        </p:attrNameLst>
                                      </p:cBhvr>
                                      <p:to>
                                        <p:strVal val="visible"/>
                                      </p:to>
                                    </p:set>
                                    <p:anim calcmode="lin" valueType="num">
                                      <p:cBhvr>
                                        <p:cTn id="278" dur="500" fill="hold"/>
                                        <p:tgtEl>
                                          <p:spTgt spid="356"/>
                                        </p:tgtEl>
                                        <p:attrNameLst>
                                          <p:attrName>ppt_w</p:attrName>
                                        </p:attrNameLst>
                                      </p:cBhvr>
                                      <p:tavLst>
                                        <p:tav tm="0">
                                          <p:val>
                                            <p:fltVal val="0"/>
                                          </p:val>
                                        </p:tav>
                                        <p:tav tm="100000">
                                          <p:val>
                                            <p:strVal val="#ppt_w"/>
                                          </p:val>
                                        </p:tav>
                                      </p:tavLst>
                                    </p:anim>
                                    <p:anim calcmode="lin" valueType="num">
                                      <p:cBhvr>
                                        <p:cTn id="279" dur="500" fill="hold"/>
                                        <p:tgtEl>
                                          <p:spTgt spid="356"/>
                                        </p:tgtEl>
                                        <p:attrNameLst>
                                          <p:attrName>ppt_h</p:attrName>
                                        </p:attrNameLst>
                                      </p:cBhvr>
                                      <p:tavLst>
                                        <p:tav tm="0">
                                          <p:val>
                                            <p:fltVal val="0"/>
                                          </p:val>
                                        </p:tav>
                                        <p:tav tm="100000">
                                          <p:val>
                                            <p:strVal val="#ppt_h"/>
                                          </p:val>
                                        </p:tav>
                                      </p:tavLst>
                                    </p:anim>
                                    <p:anim calcmode="lin" valueType="num">
                                      <p:cBhvr>
                                        <p:cTn id="280" dur="500" fill="hold"/>
                                        <p:tgtEl>
                                          <p:spTgt spid="356"/>
                                        </p:tgtEl>
                                        <p:attrNameLst>
                                          <p:attrName>style.rotation</p:attrName>
                                        </p:attrNameLst>
                                      </p:cBhvr>
                                      <p:tavLst>
                                        <p:tav tm="0">
                                          <p:val>
                                            <p:fltVal val="360"/>
                                          </p:val>
                                        </p:tav>
                                        <p:tav tm="100000">
                                          <p:val>
                                            <p:fltVal val="0"/>
                                          </p:val>
                                        </p:tav>
                                      </p:tavLst>
                                    </p:anim>
                                    <p:animEffect transition="in" filter="fade">
                                      <p:cBhvr>
                                        <p:cTn id="281" dur="500"/>
                                        <p:tgtEl>
                                          <p:spTgt spid="356"/>
                                        </p:tgtEl>
                                      </p:cBhvr>
                                    </p:animEffect>
                                  </p:childTnLst>
                                </p:cTn>
                              </p:par>
                            </p:childTnLst>
                          </p:cTn>
                        </p:par>
                        <p:par>
                          <p:cTn id="282" fill="hold" nodeType="afterGroup">
                            <p:stCondLst>
                              <p:cond delay="500"/>
                            </p:stCondLst>
                            <p:childTnLst>
                              <p:par>
                                <p:cTn id="283" presetID="35" presetClass="path" presetSubtype="0" accel="50000" decel="50000" fill="hold" nodeType="afterEffect">
                                  <p:stCondLst>
                                    <p:cond delay="0"/>
                                  </p:stCondLst>
                                  <p:childTnLst>
                                    <p:animMotion origin="layout" path="M -3.75E-6 -2.22222E-6 L 0.06706 0.00023 " pathEditMode="relative" rAng="0" ptsTypes="AA">
                                      <p:cBhvr>
                                        <p:cTn id="284" dur="500" fill="hold"/>
                                        <p:tgtEl>
                                          <p:spTgt spid="217"/>
                                        </p:tgtEl>
                                        <p:attrNameLst>
                                          <p:attrName>ppt_x</p:attrName>
                                          <p:attrName>ppt_y</p:attrName>
                                        </p:attrNameLst>
                                      </p:cBhvr>
                                      <p:rCtr x="3346" y="0"/>
                                    </p:animMotion>
                                  </p:childTnLst>
                                </p:cTn>
                              </p:par>
                              <p:par>
                                <p:cTn id="285" presetID="35" presetClass="path" presetSubtype="0" accel="50000" decel="50000" fill="hold" nodeType="withEffect">
                                  <p:stCondLst>
                                    <p:cond delay="0"/>
                                  </p:stCondLst>
                                  <p:childTnLst>
                                    <p:animMotion origin="layout" path="M -3.75E-6 -2.22222E-6 L -0.06627 0.00023 " pathEditMode="relative" rAng="0" ptsTypes="AA">
                                      <p:cBhvr>
                                        <p:cTn id="286" dur="500" fill="hold"/>
                                        <p:tgtEl>
                                          <p:spTgt spid="222"/>
                                        </p:tgtEl>
                                        <p:attrNameLst>
                                          <p:attrName>ppt_x</p:attrName>
                                          <p:attrName>ppt_y</p:attrName>
                                        </p:attrNameLst>
                                      </p:cBhvr>
                                      <p:rCtr x="-3320" y="0"/>
                                    </p:animMotion>
                                  </p:childTnLst>
                                </p:cTn>
                              </p:par>
                              <p:par>
                                <p:cTn id="287" presetID="10" presetClass="exit" presetSubtype="0" fill="hold" nodeType="withEffect">
                                  <p:stCondLst>
                                    <p:cond delay="0"/>
                                  </p:stCondLst>
                                  <p:childTnLst>
                                    <p:animEffect transition="out" filter="fade">
                                      <p:cBhvr>
                                        <p:cTn id="288" dur="500"/>
                                        <p:tgtEl>
                                          <p:spTgt spid="217"/>
                                        </p:tgtEl>
                                      </p:cBhvr>
                                    </p:animEffect>
                                    <p:set>
                                      <p:cBhvr>
                                        <p:cTn id="289" dur="1" fill="hold">
                                          <p:stCondLst>
                                            <p:cond delay="499"/>
                                          </p:stCondLst>
                                        </p:cTn>
                                        <p:tgtEl>
                                          <p:spTgt spid="217"/>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222"/>
                                        </p:tgtEl>
                                      </p:cBhvr>
                                    </p:animEffect>
                                    <p:set>
                                      <p:cBhvr>
                                        <p:cTn id="292" dur="1" fill="hold">
                                          <p:stCondLst>
                                            <p:cond delay="499"/>
                                          </p:stCondLst>
                                        </p:cTn>
                                        <p:tgtEl>
                                          <p:spTgt spid="222"/>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356"/>
                                        </p:tgtEl>
                                      </p:cBhvr>
                                    </p:animEffect>
                                    <p:set>
                                      <p:cBhvr>
                                        <p:cTn id="295" dur="1" fill="hold">
                                          <p:stCondLst>
                                            <p:cond delay="499"/>
                                          </p:stCondLst>
                                        </p:cTn>
                                        <p:tgtEl>
                                          <p:spTgt spid="356"/>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354"/>
                                        </p:tgtEl>
                                      </p:cBhvr>
                                    </p:animEffect>
                                    <p:set>
                                      <p:cBhvr>
                                        <p:cTn id="298" dur="1" fill="hold">
                                          <p:stCondLst>
                                            <p:cond delay="499"/>
                                          </p:stCondLst>
                                        </p:cTn>
                                        <p:tgtEl>
                                          <p:spTgt spid="354"/>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357"/>
                                        </p:tgtEl>
                                      </p:cBhvr>
                                    </p:animEffect>
                                    <p:set>
                                      <p:cBhvr>
                                        <p:cTn id="301" dur="1" fill="hold">
                                          <p:stCondLst>
                                            <p:cond delay="499"/>
                                          </p:stCondLst>
                                        </p:cTn>
                                        <p:tgtEl>
                                          <p:spTgt spid="357"/>
                                        </p:tgtEl>
                                        <p:attrNameLst>
                                          <p:attrName>style.visibility</p:attrName>
                                        </p:attrNameLst>
                                      </p:cBhvr>
                                      <p:to>
                                        <p:strVal val="hidden"/>
                                      </p:to>
                                    </p:set>
                                  </p:childTnLst>
                                </p:cTn>
                              </p:par>
                              <p:par>
                                <p:cTn id="302" presetID="10" presetClass="exit" presetSubtype="0" fill="hold" nodeType="withEffect">
                                  <p:stCondLst>
                                    <p:cond delay="0"/>
                                  </p:stCondLst>
                                  <p:childTnLst>
                                    <p:animEffect transition="out" filter="fade">
                                      <p:cBhvr>
                                        <p:cTn id="303" dur="500"/>
                                        <p:tgtEl>
                                          <p:spTgt spid="355"/>
                                        </p:tgtEl>
                                      </p:cBhvr>
                                    </p:animEffect>
                                    <p:set>
                                      <p:cBhvr>
                                        <p:cTn id="304" dur="1" fill="hold">
                                          <p:stCondLst>
                                            <p:cond delay="499"/>
                                          </p:stCondLst>
                                        </p:cTn>
                                        <p:tgtEl>
                                          <p:spTgt spid="355"/>
                                        </p:tgtEl>
                                        <p:attrNameLst>
                                          <p:attrName>style.visibility</p:attrName>
                                        </p:attrNameLst>
                                      </p:cBhvr>
                                      <p:to>
                                        <p:strVal val="hidden"/>
                                      </p:to>
                                    </p:set>
                                  </p:childTnLst>
                                </p:cTn>
                              </p:par>
                              <p:par>
                                <p:cTn id="305" presetID="10" presetClass="exit" presetSubtype="0" fill="hold" nodeType="withEffect">
                                  <p:stCondLst>
                                    <p:cond delay="0"/>
                                  </p:stCondLst>
                                  <p:childTnLst>
                                    <p:animEffect transition="out" filter="fade">
                                      <p:cBhvr>
                                        <p:cTn id="306" dur="500"/>
                                        <p:tgtEl>
                                          <p:spTgt spid="444"/>
                                        </p:tgtEl>
                                      </p:cBhvr>
                                    </p:animEffect>
                                    <p:set>
                                      <p:cBhvr>
                                        <p:cTn id="307" dur="1" fill="hold">
                                          <p:stCondLst>
                                            <p:cond delay="499"/>
                                          </p:stCondLst>
                                        </p:cTn>
                                        <p:tgtEl>
                                          <p:spTgt spid="444"/>
                                        </p:tgtEl>
                                        <p:attrNameLst>
                                          <p:attrName>style.visibility</p:attrName>
                                        </p:attrNameLst>
                                      </p:cBhvr>
                                      <p:to>
                                        <p:strVal val="hidden"/>
                                      </p:to>
                                    </p:set>
                                  </p:childTnLst>
                                </p:cTn>
                              </p:par>
                              <p:par>
                                <p:cTn id="308" presetID="53" presetClass="entr" presetSubtype="0" fill="hold" nodeType="withEffect">
                                  <p:stCondLst>
                                    <p:cond delay="0"/>
                                  </p:stCondLst>
                                  <p:childTnLst>
                                    <p:set>
                                      <p:cBhvr>
                                        <p:cTn id="309" dur="1" fill="hold">
                                          <p:stCondLst>
                                            <p:cond delay="0"/>
                                          </p:stCondLst>
                                        </p:cTn>
                                        <p:tgtEl>
                                          <p:spTgt spid="259"/>
                                        </p:tgtEl>
                                        <p:attrNameLst>
                                          <p:attrName>style.visibility</p:attrName>
                                        </p:attrNameLst>
                                      </p:cBhvr>
                                      <p:to>
                                        <p:strVal val="visible"/>
                                      </p:to>
                                    </p:set>
                                    <p:anim calcmode="lin" valueType="num">
                                      <p:cBhvr>
                                        <p:cTn id="310" dur="500" fill="hold"/>
                                        <p:tgtEl>
                                          <p:spTgt spid="259"/>
                                        </p:tgtEl>
                                        <p:attrNameLst>
                                          <p:attrName>ppt_w</p:attrName>
                                        </p:attrNameLst>
                                      </p:cBhvr>
                                      <p:tavLst>
                                        <p:tav tm="0">
                                          <p:val>
                                            <p:fltVal val="0"/>
                                          </p:val>
                                        </p:tav>
                                        <p:tav tm="100000">
                                          <p:val>
                                            <p:strVal val="#ppt_w"/>
                                          </p:val>
                                        </p:tav>
                                      </p:tavLst>
                                    </p:anim>
                                    <p:anim calcmode="lin" valueType="num">
                                      <p:cBhvr>
                                        <p:cTn id="311" dur="500" fill="hold"/>
                                        <p:tgtEl>
                                          <p:spTgt spid="259"/>
                                        </p:tgtEl>
                                        <p:attrNameLst>
                                          <p:attrName>ppt_h</p:attrName>
                                        </p:attrNameLst>
                                      </p:cBhvr>
                                      <p:tavLst>
                                        <p:tav tm="0">
                                          <p:val>
                                            <p:fltVal val="0"/>
                                          </p:val>
                                        </p:tav>
                                        <p:tav tm="100000">
                                          <p:val>
                                            <p:strVal val="#ppt_h"/>
                                          </p:val>
                                        </p:tav>
                                      </p:tavLst>
                                    </p:anim>
                                    <p:animEffect transition="in" filter="fade">
                                      <p:cBhvr>
                                        <p:cTn id="312" dur="500"/>
                                        <p:tgtEl>
                                          <p:spTgt spid="259"/>
                                        </p:tgtEl>
                                      </p:cBhvr>
                                    </p:animEffect>
                                  </p:childTnLst>
                                </p:cTn>
                              </p:par>
                            </p:childTnLst>
                          </p:cTn>
                        </p:par>
                        <p:par>
                          <p:cTn id="313" fill="hold" nodeType="afterGroup">
                            <p:stCondLst>
                              <p:cond delay="1000"/>
                            </p:stCondLst>
                            <p:childTnLst>
                              <p:par>
                                <p:cTn id="314" presetID="64" presetClass="path" presetSubtype="0" accel="50000" decel="50000" fill="hold" nodeType="afterEffect">
                                  <p:stCondLst>
                                    <p:cond delay="0"/>
                                  </p:stCondLst>
                                  <p:childTnLst>
                                    <p:animMotion origin="layout" path="M 0.00039 0.00023 L 0.00065 -0.15509 " pathEditMode="relative" rAng="0" ptsTypes="AA">
                                      <p:cBhvr>
                                        <p:cTn id="315" dur="500" fill="hold"/>
                                        <p:tgtEl>
                                          <p:spTgt spid="259"/>
                                        </p:tgtEl>
                                        <p:attrNameLst>
                                          <p:attrName>ppt_x</p:attrName>
                                          <p:attrName>ppt_y</p:attrName>
                                        </p:attrNameLst>
                                      </p:cBhvr>
                                      <p:rCtr x="13" y="-7778"/>
                                    </p:animMotion>
                                  </p:childTnLst>
                                </p:cTn>
                              </p:par>
                              <p:par>
                                <p:cTn id="316" presetID="10" presetClass="exit" presetSubtype="0" fill="hold" nodeType="withEffect">
                                  <p:stCondLst>
                                    <p:cond delay="0"/>
                                  </p:stCondLst>
                                  <p:childTnLst>
                                    <p:animEffect transition="out" filter="fade">
                                      <p:cBhvr>
                                        <p:cTn id="317" dur="500"/>
                                        <p:tgtEl>
                                          <p:spTgt spid="259"/>
                                        </p:tgtEl>
                                      </p:cBhvr>
                                    </p:animEffect>
                                    <p:set>
                                      <p:cBhvr>
                                        <p:cTn id="318" dur="1" fill="hold">
                                          <p:stCondLst>
                                            <p:cond delay="499"/>
                                          </p:stCondLst>
                                        </p:cTn>
                                        <p:tgtEl>
                                          <p:spTgt spid="259"/>
                                        </p:tgtEl>
                                        <p:attrNameLst>
                                          <p:attrName>style.visibility</p:attrName>
                                        </p:attrNameLst>
                                      </p:cBhvr>
                                      <p:to>
                                        <p:strVal val="hidden"/>
                                      </p:to>
                                    </p:set>
                                  </p:childTnLst>
                                </p:cTn>
                              </p:par>
                              <p:par>
                                <p:cTn id="319" presetID="10" presetClass="entr" presetSubtype="0" fill="hold" nodeType="withEffect">
                                  <p:stCondLst>
                                    <p:cond delay="0"/>
                                  </p:stCondLst>
                                  <p:childTnLst>
                                    <p:set>
                                      <p:cBhvr>
                                        <p:cTn id="320" dur="1" fill="hold">
                                          <p:stCondLst>
                                            <p:cond delay="0"/>
                                          </p:stCondLst>
                                        </p:cTn>
                                        <p:tgtEl>
                                          <p:spTgt spid="265"/>
                                        </p:tgtEl>
                                        <p:attrNameLst>
                                          <p:attrName>style.visibility</p:attrName>
                                        </p:attrNameLst>
                                      </p:cBhvr>
                                      <p:to>
                                        <p:strVal val="visible"/>
                                      </p:to>
                                    </p:set>
                                    <p:animEffect transition="in" filter="fade">
                                      <p:cBhvr>
                                        <p:cTn id="321" dur="500"/>
                                        <p:tgtEl>
                                          <p:spTgt spid="265"/>
                                        </p:tgtEl>
                                      </p:cBhvr>
                                    </p:animEffect>
                                  </p:childTnLst>
                                </p:cTn>
                              </p:par>
                            </p:childTnLst>
                          </p:cTn>
                        </p:par>
                        <p:par>
                          <p:cTn id="322" fill="hold" nodeType="afterGroup">
                            <p:stCondLst>
                              <p:cond delay="1500"/>
                            </p:stCondLst>
                            <p:childTnLst>
                              <p:par>
                                <p:cTn id="323" presetID="10" presetClass="exit" presetSubtype="0" fill="hold" nodeType="afterEffect">
                                  <p:stCondLst>
                                    <p:cond delay="0"/>
                                  </p:stCondLst>
                                  <p:childTnLst>
                                    <p:animEffect transition="out" filter="fade">
                                      <p:cBhvr>
                                        <p:cTn id="324" dur="500"/>
                                        <p:tgtEl>
                                          <p:spTgt spid="57"/>
                                        </p:tgtEl>
                                      </p:cBhvr>
                                    </p:animEffect>
                                    <p:set>
                                      <p:cBhvr>
                                        <p:cTn id="325" dur="1" fill="hold">
                                          <p:stCondLst>
                                            <p:cond delay="499"/>
                                          </p:stCondLst>
                                        </p:cTn>
                                        <p:tgtEl>
                                          <p:spTgt spid="57"/>
                                        </p:tgtEl>
                                        <p:attrNameLst>
                                          <p:attrName>style.visibility</p:attrName>
                                        </p:attrNameLst>
                                      </p:cBhvr>
                                      <p:to>
                                        <p:strVal val="hidden"/>
                                      </p:to>
                                    </p:set>
                                  </p:childTnLst>
                                </p:cTn>
                              </p:par>
                              <p:par>
                                <p:cTn id="326" presetID="22" presetClass="entr" presetSubtype="4" fill="hold" nodeType="withEffect">
                                  <p:stCondLst>
                                    <p:cond delay="0"/>
                                  </p:stCondLst>
                                  <p:childTnLst>
                                    <p:set>
                                      <p:cBhvr>
                                        <p:cTn id="327" dur="1" fill="hold">
                                          <p:stCondLst>
                                            <p:cond delay="0"/>
                                          </p:stCondLst>
                                        </p:cTn>
                                        <p:tgtEl>
                                          <p:spTgt spid="522"/>
                                        </p:tgtEl>
                                        <p:attrNameLst>
                                          <p:attrName>style.visibility</p:attrName>
                                        </p:attrNameLst>
                                      </p:cBhvr>
                                      <p:to>
                                        <p:strVal val="visible"/>
                                      </p:to>
                                    </p:set>
                                    <p:animEffect transition="in" filter="wipe(down)">
                                      <p:cBhvr>
                                        <p:cTn id="328" dur="500"/>
                                        <p:tgtEl>
                                          <p:spTgt spid="522"/>
                                        </p:tgtEl>
                                      </p:cBhvr>
                                    </p:animEffect>
                                  </p:childTnLst>
                                </p:cTn>
                              </p:par>
                            </p:childTnLst>
                          </p:cTn>
                        </p:par>
                      </p:childTnLst>
                    </p:cTn>
                  </p:par>
                  <p:par>
                    <p:cTn id="329" fill="hold" nodeType="clickPar">
                      <p:stCondLst>
                        <p:cond delay="indefinite"/>
                      </p:stCondLst>
                      <p:childTnLst>
                        <p:par>
                          <p:cTn id="330" fill="hold" nodeType="withGroup">
                            <p:stCondLst>
                              <p:cond delay="0"/>
                            </p:stCondLst>
                            <p:childTnLst>
                              <p:par>
                                <p:cTn id="331" presetID="49" presetClass="entr" presetSubtype="0" decel="100000" fill="hold" grpId="0" nodeType="clickEffect">
                                  <p:stCondLst>
                                    <p:cond delay="0"/>
                                  </p:stCondLst>
                                  <p:childTnLst>
                                    <p:set>
                                      <p:cBhvr>
                                        <p:cTn id="332" dur="1" fill="hold">
                                          <p:stCondLst>
                                            <p:cond delay="0"/>
                                          </p:stCondLst>
                                        </p:cTn>
                                        <p:tgtEl>
                                          <p:spTgt spid="373"/>
                                        </p:tgtEl>
                                        <p:attrNameLst>
                                          <p:attrName>style.visibility</p:attrName>
                                        </p:attrNameLst>
                                      </p:cBhvr>
                                      <p:to>
                                        <p:strVal val="visible"/>
                                      </p:to>
                                    </p:set>
                                    <p:anim calcmode="lin" valueType="num">
                                      <p:cBhvr>
                                        <p:cTn id="333" dur="500" fill="hold"/>
                                        <p:tgtEl>
                                          <p:spTgt spid="373"/>
                                        </p:tgtEl>
                                        <p:attrNameLst>
                                          <p:attrName>ppt_w</p:attrName>
                                        </p:attrNameLst>
                                      </p:cBhvr>
                                      <p:tavLst>
                                        <p:tav tm="0">
                                          <p:val>
                                            <p:fltVal val="0"/>
                                          </p:val>
                                        </p:tav>
                                        <p:tav tm="100000">
                                          <p:val>
                                            <p:strVal val="#ppt_w"/>
                                          </p:val>
                                        </p:tav>
                                      </p:tavLst>
                                    </p:anim>
                                    <p:anim calcmode="lin" valueType="num">
                                      <p:cBhvr>
                                        <p:cTn id="334" dur="500" fill="hold"/>
                                        <p:tgtEl>
                                          <p:spTgt spid="373"/>
                                        </p:tgtEl>
                                        <p:attrNameLst>
                                          <p:attrName>ppt_h</p:attrName>
                                        </p:attrNameLst>
                                      </p:cBhvr>
                                      <p:tavLst>
                                        <p:tav tm="0">
                                          <p:val>
                                            <p:fltVal val="0"/>
                                          </p:val>
                                        </p:tav>
                                        <p:tav tm="100000">
                                          <p:val>
                                            <p:strVal val="#ppt_h"/>
                                          </p:val>
                                        </p:tav>
                                      </p:tavLst>
                                    </p:anim>
                                    <p:anim calcmode="lin" valueType="num">
                                      <p:cBhvr>
                                        <p:cTn id="335" dur="500" fill="hold"/>
                                        <p:tgtEl>
                                          <p:spTgt spid="373"/>
                                        </p:tgtEl>
                                        <p:attrNameLst>
                                          <p:attrName>style.rotation</p:attrName>
                                        </p:attrNameLst>
                                      </p:cBhvr>
                                      <p:tavLst>
                                        <p:tav tm="0">
                                          <p:val>
                                            <p:fltVal val="360"/>
                                          </p:val>
                                        </p:tav>
                                        <p:tav tm="100000">
                                          <p:val>
                                            <p:fltVal val="0"/>
                                          </p:val>
                                        </p:tav>
                                      </p:tavLst>
                                    </p:anim>
                                    <p:animEffect transition="in" filter="fade">
                                      <p:cBhvr>
                                        <p:cTn id="336" dur="500"/>
                                        <p:tgtEl>
                                          <p:spTgt spid="373"/>
                                        </p:tgtEl>
                                      </p:cBhvr>
                                    </p:animEffect>
                                  </p:childTnLst>
                                </p:cTn>
                              </p:par>
                              <p:par>
                                <p:cTn id="337" presetID="63" presetClass="path" presetSubtype="0" accel="50000" decel="50000" fill="hold" nodeType="withEffect">
                                  <p:stCondLst>
                                    <p:cond delay="0"/>
                                  </p:stCondLst>
                                  <p:childTnLst>
                                    <p:animMotion origin="layout" path="M -3.75E-6 3.33333E-6 L 0.13295 0.00023 " pathEditMode="relative" rAng="0" ptsTypes="AA">
                                      <p:cBhvr>
                                        <p:cTn id="338" dur="500" fill="hold"/>
                                        <p:tgtEl>
                                          <p:spTgt spid="191"/>
                                        </p:tgtEl>
                                        <p:attrNameLst>
                                          <p:attrName>ppt_x</p:attrName>
                                          <p:attrName>ppt_y</p:attrName>
                                        </p:attrNameLst>
                                      </p:cBhvr>
                                      <p:rCtr x="6641" y="0"/>
                                    </p:animMotion>
                                  </p:childTnLst>
                                </p:cTn>
                              </p:par>
                              <p:par>
                                <p:cTn id="339" presetID="35" presetClass="path" presetSubtype="0" accel="50000" decel="50000" fill="hold" nodeType="withEffect">
                                  <p:stCondLst>
                                    <p:cond delay="0"/>
                                  </p:stCondLst>
                                  <p:childTnLst>
                                    <p:animMotion origin="layout" path="M 0.00065 0.00046 L -0.13229 0.00069 " pathEditMode="relative" rAng="0" ptsTypes="AA">
                                      <p:cBhvr>
                                        <p:cTn id="340" dur="500" fill="hold"/>
                                        <p:tgtEl>
                                          <p:spTgt spid="265"/>
                                        </p:tgtEl>
                                        <p:attrNameLst>
                                          <p:attrName>ppt_x</p:attrName>
                                          <p:attrName>ppt_y</p:attrName>
                                        </p:attrNameLst>
                                      </p:cBhvr>
                                      <p:rCtr x="-6654" y="0"/>
                                    </p:animMotion>
                                  </p:childTnLst>
                                </p:cTn>
                              </p:par>
                              <p:par>
                                <p:cTn id="341" presetID="10" presetClass="exit" presetSubtype="0" fill="hold" nodeType="withEffect">
                                  <p:stCondLst>
                                    <p:cond delay="0"/>
                                  </p:stCondLst>
                                  <p:childTnLst>
                                    <p:animEffect transition="out" filter="fade">
                                      <p:cBhvr>
                                        <p:cTn id="342" dur="500"/>
                                        <p:tgtEl>
                                          <p:spTgt spid="191"/>
                                        </p:tgtEl>
                                      </p:cBhvr>
                                    </p:animEffect>
                                    <p:set>
                                      <p:cBhvr>
                                        <p:cTn id="343" dur="1" fill="hold">
                                          <p:stCondLst>
                                            <p:cond delay="499"/>
                                          </p:stCondLst>
                                        </p:cTn>
                                        <p:tgtEl>
                                          <p:spTgt spid="191"/>
                                        </p:tgtEl>
                                        <p:attrNameLst>
                                          <p:attrName>style.visibility</p:attrName>
                                        </p:attrNameLst>
                                      </p:cBhvr>
                                      <p:to>
                                        <p:strVal val="hidden"/>
                                      </p:to>
                                    </p:set>
                                  </p:childTnLst>
                                </p:cTn>
                              </p:par>
                              <p:par>
                                <p:cTn id="344" presetID="10" presetClass="exit" presetSubtype="0" fill="hold" nodeType="withEffect">
                                  <p:stCondLst>
                                    <p:cond delay="0"/>
                                  </p:stCondLst>
                                  <p:childTnLst>
                                    <p:animEffect transition="out" filter="fade">
                                      <p:cBhvr>
                                        <p:cTn id="345" dur="500"/>
                                        <p:tgtEl>
                                          <p:spTgt spid="265"/>
                                        </p:tgtEl>
                                      </p:cBhvr>
                                    </p:animEffect>
                                    <p:set>
                                      <p:cBhvr>
                                        <p:cTn id="346" dur="1" fill="hold">
                                          <p:stCondLst>
                                            <p:cond delay="499"/>
                                          </p:stCondLst>
                                        </p:cTn>
                                        <p:tgtEl>
                                          <p:spTgt spid="265"/>
                                        </p:tgtEl>
                                        <p:attrNameLst>
                                          <p:attrName>style.visibility</p:attrName>
                                        </p:attrNameLst>
                                      </p:cBhvr>
                                      <p:to>
                                        <p:strVal val="hidden"/>
                                      </p:to>
                                    </p:set>
                                  </p:childTnLst>
                                </p:cTn>
                              </p:par>
                              <p:par>
                                <p:cTn id="347" presetID="10" presetClass="exit" presetSubtype="0" fill="hold" grpId="1" nodeType="withEffect">
                                  <p:stCondLst>
                                    <p:cond delay="0"/>
                                  </p:stCondLst>
                                  <p:childTnLst>
                                    <p:animEffect transition="out" filter="fade">
                                      <p:cBhvr>
                                        <p:cTn id="348" dur="500"/>
                                        <p:tgtEl>
                                          <p:spTgt spid="373"/>
                                        </p:tgtEl>
                                      </p:cBhvr>
                                    </p:animEffect>
                                    <p:set>
                                      <p:cBhvr>
                                        <p:cTn id="349" dur="1" fill="hold">
                                          <p:stCondLst>
                                            <p:cond delay="499"/>
                                          </p:stCondLst>
                                        </p:cTn>
                                        <p:tgtEl>
                                          <p:spTgt spid="373"/>
                                        </p:tgtEl>
                                        <p:attrNameLst>
                                          <p:attrName>style.visibility</p:attrName>
                                        </p:attrNameLst>
                                      </p:cBhvr>
                                      <p:to>
                                        <p:strVal val="hidden"/>
                                      </p:to>
                                    </p:set>
                                  </p:childTnLst>
                                </p:cTn>
                              </p:par>
                              <p:par>
                                <p:cTn id="350" presetID="10" presetClass="exit" presetSubtype="0" fill="hold" nodeType="withEffect">
                                  <p:stCondLst>
                                    <p:cond delay="0"/>
                                  </p:stCondLst>
                                  <p:childTnLst>
                                    <p:animEffect transition="out" filter="fade">
                                      <p:cBhvr>
                                        <p:cTn id="351" dur="500"/>
                                        <p:tgtEl>
                                          <p:spTgt spid="352"/>
                                        </p:tgtEl>
                                      </p:cBhvr>
                                    </p:animEffect>
                                    <p:set>
                                      <p:cBhvr>
                                        <p:cTn id="352" dur="1" fill="hold">
                                          <p:stCondLst>
                                            <p:cond delay="499"/>
                                          </p:stCondLst>
                                        </p:cTn>
                                        <p:tgtEl>
                                          <p:spTgt spid="352"/>
                                        </p:tgtEl>
                                        <p:attrNameLst>
                                          <p:attrName>style.visibility</p:attrName>
                                        </p:attrNameLst>
                                      </p:cBhvr>
                                      <p:to>
                                        <p:strVal val="hidden"/>
                                      </p:to>
                                    </p:set>
                                  </p:childTnLst>
                                </p:cTn>
                              </p:par>
                              <p:par>
                                <p:cTn id="353" presetID="10" presetClass="exit" presetSubtype="0" fill="hold" nodeType="withEffect">
                                  <p:stCondLst>
                                    <p:cond delay="0"/>
                                  </p:stCondLst>
                                  <p:childTnLst>
                                    <p:animEffect transition="out" filter="fade">
                                      <p:cBhvr>
                                        <p:cTn id="354" dur="500"/>
                                        <p:tgtEl>
                                          <p:spTgt spid="533"/>
                                        </p:tgtEl>
                                      </p:cBhvr>
                                    </p:animEffect>
                                    <p:set>
                                      <p:cBhvr>
                                        <p:cTn id="355" dur="1" fill="hold">
                                          <p:stCondLst>
                                            <p:cond delay="499"/>
                                          </p:stCondLst>
                                        </p:cTn>
                                        <p:tgtEl>
                                          <p:spTgt spid="533"/>
                                        </p:tgtEl>
                                        <p:attrNameLst>
                                          <p:attrName>style.visibility</p:attrName>
                                        </p:attrNameLst>
                                      </p:cBhvr>
                                      <p:to>
                                        <p:strVal val="hidden"/>
                                      </p:to>
                                    </p:set>
                                  </p:childTnLst>
                                </p:cTn>
                              </p:par>
                              <p:par>
                                <p:cTn id="356" presetID="10" presetClass="exit" presetSubtype="0" fill="hold" nodeType="withEffect">
                                  <p:stCondLst>
                                    <p:cond delay="0"/>
                                  </p:stCondLst>
                                  <p:childTnLst>
                                    <p:animEffect transition="out" filter="fade">
                                      <p:cBhvr>
                                        <p:cTn id="357" dur="500"/>
                                        <p:tgtEl>
                                          <p:spTgt spid="204"/>
                                        </p:tgtEl>
                                      </p:cBhvr>
                                    </p:animEffect>
                                    <p:set>
                                      <p:cBhvr>
                                        <p:cTn id="358" dur="1" fill="hold">
                                          <p:stCondLst>
                                            <p:cond delay="499"/>
                                          </p:stCondLst>
                                        </p:cTn>
                                        <p:tgtEl>
                                          <p:spTgt spid="204"/>
                                        </p:tgtEl>
                                        <p:attrNameLst>
                                          <p:attrName>style.visibility</p:attrName>
                                        </p:attrNameLst>
                                      </p:cBhvr>
                                      <p:to>
                                        <p:strVal val="hidden"/>
                                      </p:to>
                                    </p:set>
                                  </p:childTnLst>
                                </p:cTn>
                              </p:par>
                              <p:par>
                                <p:cTn id="359" presetID="10" presetClass="exit" presetSubtype="0" fill="hold" nodeType="withEffect">
                                  <p:stCondLst>
                                    <p:cond delay="0"/>
                                  </p:stCondLst>
                                  <p:childTnLst>
                                    <p:animEffect transition="out" filter="fade">
                                      <p:cBhvr>
                                        <p:cTn id="360" dur="500"/>
                                        <p:tgtEl>
                                          <p:spTgt spid="522"/>
                                        </p:tgtEl>
                                      </p:cBhvr>
                                    </p:animEffect>
                                    <p:set>
                                      <p:cBhvr>
                                        <p:cTn id="361" dur="1" fill="hold">
                                          <p:stCondLst>
                                            <p:cond delay="499"/>
                                          </p:stCondLst>
                                        </p:cTn>
                                        <p:tgtEl>
                                          <p:spTgt spid="522"/>
                                        </p:tgtEl>
                                        <p:attrNameLst>
                                          <p:attrName>style.visibility</p:attrName>
                                        </p:attrNameLst>
                                      </p:cBhvr>
                                      <p:to>
                                        <p:strVal val="hidden"/>
                                      </p:to>
                                    </p:set>
                                  </p:childTnLst>
                                </p:cTn>
                              </p:par>
                              <p:par>
                                <p:cTn id="362" presetID="53" presetClass="entr" presetSubtype="0" fill="hold" nodeType="withEffect">
                                  <p:stCondLst>
                                    <p:cond delay="0"/>
                                  </p:stCondLst>
                                  <p:childTnLst>
                                    <p:set>
                                      <p:cBhvr>
                                        <p:cTn id="363" dur="1" fill="hold">
                                          <p:stCondLst>
                                            <p:cond delay="0"/>
                                          </p:stCondLst>
                                        </p:cTn>
                                        <p:tgtEl>
                                          <p:spTgt spid="271"/>
                                        </p:tgtEl>
                                        <p:attrNameLst>
                                          <p:attrName>style.visibility</p:attrName>
                                        </p:attrNameLst>
                                      </p:cBhvr>
                                      <p:to>
                                        <p:strVal val="visible"/>
                                      </p:to>
                                    </p:set>
                                    <p:anim calcmode="lin" valueType="num">
                                      <p:cBhvr>
                                        <p:cTn id="364" dur="500" fill="hold"/>
                                        <p:tgtEl>
                                          <p:spTgt spid="271"/>
                                        </p:tgtEl>
                                        <p:attrNameLst>
                                          <p:attrName>ppt_w</p:attrName>
                                        </p:attrNameLst>
                                      </p:cBhvr>
                                      <p:tavLst>
                                        <p:tav tm="0">
                                          <p:val>
                                            <p:fltVal val="0"/>
                                          </p:val>
                                        </p:tav>
                                        <p:tav tm="100000">
                                          <p:val>
                                            <p:strVal val="#ppt_w"/>
                                          </p:val>
                                        </p:tav>
                                      </p:tavLst>
                                    </p:anim>
                                    <p:anim calcmode="lin" valueType="num">
                                      <p:cBhvr>
                                        <p:cTn id="365" dur="500" fill="hold"/>
                                        <p:tgtEl>
                                          <p:spTgt spid="271"/>
                                        </p:tgtEl>
                                        <p:attrNameLst>
                                          <p:attrName>ppt_h</p:attrName>
                                        </p:attrNameLst>
                                      </p:cBhvr>
                                      <p:tavLst>
                                        <p:tav tm="0">
                                          <p:val>
                                            <p:fltVal val="0"/>
                                          </p:val>
                                        </p:tav>
                                        <p:tav tm="100000">
                                          <p:val>
                                            <p:strVal val="#ppt_h"/>
                                          </p:val>
                                        </p:tav>
                                      </p:tavLst>
                                    </p:anim>
                                    <p:animEffect transition="in" filter="fade">
                                      <p:cBhvr>
                                        <p:cTn id="366" dur="500"/>
                                        <p:tgtEl>
                                          <p:spTgt spid="271"/>
                                        </p:tgtEl>
                                      </p:cBhvr>
                                    </p:animEffect>
                                  </p:childTnLst>
                                </p:cTn>
                              </p:par>
                            </p:childTnLst>
                          </p:cTn>
                        </p:par>
                        <p:par>
                          <p:cTn id="367" fill="hold" nodeType="afterGroup">
                            <p:stCondLst>
                              <p:cond delay="500"/>
                            </p:stCondLst>
                            <p:childTnLst>
                              <p:par>
                                <p:cTn id="368" presetID="64" presetClass="path" presetSubtype="0" accel="50000" decel="50000" fill="hold" nodeType="afterEffect">
                                  <p:stCondLst>
                                    <p:cond delay="0"/>
                                  </p:stCondLst>
                                  <p:childTnLst>
                                    <p:animMotion origin="layout" path="M 0.00039 0.00023 L 0.00065 -0.1551 " pathEditMode="relative" rAng="0" ptsTypes="AA">
                                      <p:cBhvr>
                                        <p:cTn id="369" dur="500" fill="hold"/>
                                        <p:tgtEl>
                                          <p:spTgt spid="271"/>
                                        </p:tgtEl>
                                        <p:attrNameLst>
                                          <p:attrName>ppt_x</p:attrName>
                                          <p:attrName>ppt_y</p:attrName>
                                        </p:attrNameLst>
                                      </p:cBhvr>
                                      <p:rCtr x="13" y="-7778"/>
                                    </p:animMotion>
                                  </p:childTnLst>
                                </p:cTn>
                              </p:par>
                              <p:par>
                                <p:cTn id="370" presetID="10" presetClass="exit" presetSubtype="0" fill="hold" nodeType="withEffect">
                                  <p:stCondLst>
                                    <p:cond delay="0"/>
                                  </p:stCondLst>
                                  <p:childTnLst>
                                    <p:animEffect transition="out" filter="fade">
                                      <p:cBhvr>
                                        <p:cTn id="371" dur="500"/>
                                        <p:tgtEl>
                                          <p:spTgt spid="271"/>
                                        </p:tgtEl>
                                      </p:cBhvr>
                                    </p:animEffect>
                                    <p:set>
                                      <p:cBhvr>
                                        <p:cTn id="372" dur="1" fill="hold">
                                          <p:stCondLst>
                                            <p:cond delay="499"/>
                                          </p:stCondLst>
                                        </p:cTn>
                                        <p:tgtEl>
                                          <p:spTgt spid="271"/>
                                        </p:tgtEl>
                                        <p:attrNameLst>
                                          <p:attrName>style.visibility</p:attrName>
                                        </p:attrNameLst>
                                      </p:cBhvr>
                                      <p:to>
                                        <p:strVal val="hidden"/>
                                      </p:to>
                                    </p:set>
                                  </p:childTnLst>
                                </p:cTn>
                              </p:par>
                              <p:par>
                                <p:cTn id="373" presetID="10" presetClass="entr" presetSubtype="0" fill="hold" nodeType="withEffect">
                                  <p:stCondLst>
                                    <p:cond delay="0"/>
                                  </p:stCondLst>
                                  <p:childTnLst>
                                    <p:set>
                                      <p:cBhvr>
                                        <p:cTn id="374" dur="1" fill="hold">
                                          <p:stCondLst>
                                            <p:cond delay="0"/>
                                          </p:stCondLst>
                                        </p:cTn>
                                        <p:tgtEl>
                                          <p:spTgt spid="276"/>
                                        </p:tgtEl>
                                        <p:attrNameLst>
                                          <p:attrName>style.visibility</p:attrName>
                                        </p:attrNameLst>
                                      </p:cBhvr>
                                      <p:to>
                                        <p:strVal val="visible"/>
                                      </p:to>
                                    </p:set>
                                    <p:animEffect transition="in" filter="fade">
                                      <p:cBhvr>
                                        <p:cTn id="375" dur="500"/>
                                        <p:tgtEl>
                                          <p:spTgt spid="276"/>
                                        </p:tgtEl>
                                      </p:cBhvr>
                                    </p:animEffect>
                                  </p:childTnLst>
                                </p:cTn>
                              </p:par>
                            </p:childTnLst>
                          </p:cTn>
                        </p:par>
                        <p:par>
                          <p:cTn id="376" fill="hold" nodeType="afterGroup">
                            <p:stCondLst>
                              <p:cond delay="1000"/>
                            </p:stCondLst>
                            <p:childTnLst>
                              <p:par>
                                <p:cTn id="377" presetID="10" presetClass="exit" presetSubtype="0" fill="hold" nodeType="afterEffect">
                                  <p:stCondLst>
                                    <p:cond delay="0"/>
                                  </p:stCondLst>
                                  <p:childTnLst>
                                    <p:animEffect transition="out" filter="fade">
                                      <p:cBhvr>
                                        <p:cTn id="378" dur="500"/>
                                        <p:tgtEl>
                                          <p:spTgt spid="5"/>
                                        </p:tgtEl>
                                      </p:cBhvr>
                                    </p:animEffect>
                                    <p:set>
                                      <p:cBhvr>
                                        <p:cTn id="37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animBg="1"/>
      <p:bldP spid="373" grpId="1" animBg="1"/>
      <p:bldP spid="375" grpId="0" animBg="1"/>
      <p:bldP spid="375" grpId="1" animBg="1"/>
      <p:bldP spid="376" grpId="0" animBg="1"/>
      <p:bldP spid="376" grpId="1" animBg="1"/>
      <p:bldP spid="356" grpId="0" animBg="1"/>
      <p:bldP spid="356"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vi-VN" altLang="en-US" noProof="1"/>
                  <a:t>Tính tổng các chữ số của số nguyên dương </a:t>
                </a:r>
                <a14:m>
                  <m:oMath xmlns:m="http://schemas.openxmlformats.org/officeDocument/2006/math">
                    <m:r>
                      <a:rPr lang="vi-VN" altLang="en-US" i="1" noProof="1" smtClean="0">
                        <a:latin typeface="Cambria Math" panose="02040503050406030204" pitchFamily="18" charset="0"/>
                      </a:rPr>
                      <m:t>𝑛</m:t>
                    </m:r>
                  </m:oMath>
                </a14:m>
                <a:r>
                  <a:rPr lang="en-US" altLang="en-US" noProof="1"/>
                  <a:t>.</a:t>
                </a:r>
              </a:p>
              <a:p>
                <a:r>
                  <a:rPr lang="vi-VN" altLang="en-US" noProof="1"/>
                  <a:t>Đếm số lượng chữ số của số nguyên dương </a:t>
                </a:r>
                <a14:m>
                  <m:oMath xmlns:m="http://schemas.openxmlformats.org/officeDocument/2006/math">
                    <m:r>
                      <a:rPr lang="vi-VN" altLang="en-US" i="1" noProof="1" smtClean="0">
                        <a:latin typeface="Cambria Math" panose="02040503050406030204" pitchFamily="18" charset="0"/>
                      </a:rPr>
                      <m:t>𝑛</m:t>
                    </m:r>
                  </m:oMath>
                </a14:m>
                <a:r>
                  <a:rPr lang="en-US" altLang="en-US" noProof="1"/>
                  <a:t>.</a:t>
                </a:r>
              </a:p>
              <a:p>
                <a:r>
                  <a:rPr lang="vi-VN" altLang="en-US" noProof="1"/>
                  <a:t>Tính giá trị của </a:t>
                </a:r>
                <a14:m>
                  <m:oMath xmlns:m="http://schemas.openxmlformats.org/officeDocument/2006/math">
                    <m:r>
                      <a:rPr lang="vi-VN" altLang="en-US" i="1" noProof="1" smtClean="0">
                        <a:latin typeface="Cambria Math" panose="02040503050406030204" pitchFamily="18" charset="0"/>
                      </a:rPr>
                      <m:t>𝑥</m:t>
                    </m:r>
                  </m:oMath>
                </a14:m>
                <a:r>
                  <a:rPr lang="vi-VN" altLang="en-US" noProof="1"/>
                  <a:t> lũy thừa </a:t>
                </a:r>
                <a14:m>
                  <m:oMath xmlns:m="http://schemas.openxmlformats.org/officeDocument/2006/math">
                    <m:r>
                      <a:rPr lang="vi-VN" altLang="en-US" i="1" noProof="1" smtClean="0">
                        <a:latin typeface="Cambria Math" panose="02040503050406030204" pitchFamily="18" charset="0"/>
                      </a:rPr>
                      <m:t>𝑦</m:t>
                    </m:r>
                  </m:oMath>
                </a14:m>
                <a:r>
                  <a:rPr lang="en-US" altLang="en-US" noProof="1"/>
                  <a:t>.</a:t>
                </a:r>
              </a:p>
              <a:p>
                <a:r>
                  <a:rPr lang="vi-VN" altLang="en-US" noProof="1"/>
                  <a:t>Tính giá trị của </a:t>
                </a:r>
                <a14:m>
                  <m:oMath xmlns:m="http://schemas.openxmlformats.org/officeDocument/2006/math">
                    <m:r>
                      <a:rPr lang="vi-VN" altLang="en-US" i="1" noProof="1" smtClean="0">
                        <a:latin typeface="Cambria Math" panose="02040503050406030204" pitchFamily="18" charset="0"/>
                      </a:rPr>
                      <m:t>𝑛</m:t>
                    </m:r>
                    <m:r>
                      <a:rPr lang="vi-VN" altLang="en-US" i="1" noProof="1" smtClean="0">
                        <a:latin typeface="Cambria Math" panose="02040503050406030204" pitchFamily="18" charset="0"/>
                      </a:rPr>
                      <m:t>!</m:t>
                    </m:r>
                  </m:oMath>
                </a14:m>
                <a:r>
                  <a:rPr lang="en-US" altLang="en-US" noProof="1"/>
                  <a:t>.</a:t>
                </a:r>
                <a:endParaRPr lang="vi-VN" altLang="en-US" noProof="1"/>
              </a:p>
              <a:p>
                <a:r>
                  <a:rPr lang="vi-VN" altLang="en-US" noProof="1"/>
                  <a:t>Tìm số thứ </a:t>
                </a:r>
                <a14:m>
                  <m:oMath xmlns:m="http://schemas.openxmlformats.org/officeDocument/2006/math">
                    <m:r>
                      <a:rPr lang="vi-VN" altLang="en-US" i="1" noProof="1" smtClean="0">
                        <a:latin typeface="Cambria Math" panose="02040503050406030204" pitchFamily="18" charset="0"/>
                      </a:rPr>
                      <m:t>𝑛</m:t>
                    </m:r>
                  </m:oMath>
                </a14:m>
                <a:r>
                  <a:rPr lang="vi-VN" altLang="en-US" noProof="1"/>
                  <a:t> của dãy Fibonacci</a:t>
                </a:r>
                <a:r>
                  <a:rPr lang="en-US" altLang="en-US" noProof="1"/>
                  <a:t>.</a:t>
                </a:r>
                <a:endParaRPr lang="vi-VN" altLang="en-US" noProof="1"/>
              </a:p>
              <a:p>
                <a:r>
                  <a:rPr lang="vi-VN" altLang="en-US" noProof="1"/>
                  <a:t>Tìm số thứ </a:t>
                </a:r>
                <a14:m>
                  <m:oMath xmlns:m="http://schemas.openxmlformats.org/officeDocument/2006/math">
                    <m:r>
                      <a:rPr lang="vi-VN" altLang="en-US" i="1" noProof="1" smtClean="0">
                        <a:latin typeface="Cambria Math" panose="02040503050406030204" pitchFamily="18" charset="0"/>
                      </a:rPr>
                      <m:t>𝑛</m:t>
                    </m:r>
                  </m:oMath>
                </a14:m>
                <a:r>
                  <a:rPr lang="vi-VN" altLang="en-US" noProof="1"/>
                  <a:t> của dãy Pandovan</a:t>
                </a:r>
                <a:r>
                  <a:rPr lang="en-US" altLang="en-US" noProof="1"/>
                  <a:t>.</a:t>
                </a:r>
                <a:endParaRPr lang="vi-VN" altLang="en-US" noProof="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vi-VN" altLang="en-US" dirty="0"/>
              <a:t>Bài tập</a:t>
            </a:r>
          </a:p>
        </p:txBody>
      </p:sp>
      <p:sp>
        <p:nvSpPr>
          <p:cNvPr id="4" name="Chỗ dành sẵn cho Ngày tháng 3">
            <a:extLst>
              <a:ext uri="{FF2B5EF4-FFF2-40B4-BE49-F238E27FC236}">
                <a16:creationId xmlns:a16="http://schemas.microsoft.com/office/drawing/2014/main" id="{28631138-1CA5-4FB9-BC0E-D9E3F7B15C45}"/>
              </a:ext>
            </a:extLst>
          </p:cNvPr>
          <p:cNvSpPr>
            <a:spLocks noGrp="1"/>
          </p:cNvSpPr>
          <p:nvPr>
            <p:ph type="dt" sz="half" idx="10"/>
          </p:nvPr>
        </p:nvSpPr>
        <p:spPr/>
        <p:txBody>
          <a:bodyPr/>
          <a:lstStyle/>
          <a:p>
            <a:fld id="{81EDEE2E-98C9-412D-BC99-00C5612AFBE5}" type="datetime1">
              <a:rPr lang="vi-VN" smtClean="0"/>
              <a:t>04/01/2021</a:t>
            </a:fld>
            <a:endParaRPr lang="en-US"/>
          </a:p>
        </p:txBody>
      </p:sp>
      <p:sp>
        <p:nvSpPr>
          <p:cNvPr id="6" name="Chỗ dành sẵn cho Số hiệu Bản chiếu 5">
            <a:extLst>
              <a:ext uri="{FF2B5EF4-FFF2-40B4-BE49-F238E27FC236}">
                <a16:creationId xmlns:a16="http://schemas.microsoft.com/office/drawing/2014/main" id="{E5C3A892-B529-4F4A-B5C5-2423FCE61954}"/>
              </a:ext>
            </a:extLst>
          </p:cNvPr>
          <p:cNvSpPr>
            <a:spLocks noGrp="1"/>
          </p:cNvSpPr>
          <p:nvPr>
            <p:ph type="sldNum" sz="quarter" idx="12"/>
          </p:nvPr>
        </p:nvSpPr>
        <p:spPr/>
        <p:txBody>
          <a:bodyPr/>
          <a:lstStyle/>
          <a:p>
            <a:fld id="{796B6B1B-CD97-412B-A8B6-A4AEE95B13DD}" type="slidenum">
              <a:rPr lang="en-US" smtClean="0"/>
              <a:t>151</a:t>
            </a:fld>
            <a:endParaRPr lang="en-US"/>
          </a:p>
        </p:txBody>
      </p:sp>
    </p:spTree>
    <p:extLst>
      <p:ext uri="{BB962C8B-B14F-4D97-AF65-F5344CB8AC3E}">
        <p14:creationId xmlns:p14="http://schemas.microsoft.com/office/powerpoint/2010/main" val="15122113"/>
      </p:ext>
    </p:extLst>
  </p:cSld>
  <p:clrMapOvr>
    <a:masterClrMapping/>
  </p:clrMapOvr>
  <p:transition spd="slow">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p:txBody>
          <a:bodyPr/>
          <a:lstStyle/>
          <a:p>
            <a:r>
              <a:rPr lang="vi-VN" b="1" noProof="1"/>
              <a:t>Đệ quy có thể được phân thành một số trường hợp sau</a:t>
            </a:r>
          </a:p>
          <a:p>
            <a:pPr lvl="1"/>
            <a:r>
              <a:rPr lang="vi-VN" noProof="1"/>
              <a:t>Đệ quy trực tiếp</a:t>
            </a:r>
          </a:p>
          <a:p>
            <a:pPr lvl="1"/>
            <a:r>
              <a:rPr lang="vi-VN" noProof="1"/>
              <a:t>Đệ quy gián tiếp</a:t>
            </a:r>
          </a:p>
          <a:p>
            <a:pPr lvl="1"/>
            <a:r>
              <a:rPr lang="vi-VN" noProof="1"/>
              <a:t>Đệ quy tuyến tính</a:t>
            </a:r>
          </a:p>
          <a:p>
            <a:pPr lvl="1"/>
            <a:r>
              <a:rPr lang="vi-VN" noProof="1"/>
              <a:t>Đệ quy nhánh (đệ quy không tuyến tính, đệ quy cây)</a:t>
            </a:r>
          </a:p>
          <a:p>
            <a:pPr lvl="1"/>
            <a:r>
              <a:rPr lang="vi-VN" noProof="1"/>
              <a:t>Đệ quy đuôi</a:t>
            </a:r>
          </a:p>
          <a:p>
            <a:pPr lvl="1"/>
            <a:r>
              <a:rPr lang="vi-VN" noProof="1"/>
              <a:t>Đệ quy lồng nhau</a:t>
            </a:r>
            <a:endParaRPr lang="en-US" noProof="1"/>
          </a:p>
          <a:p>
            <a:pPr lvl="1"/>
            <a:r>
              <a:rPr lang="en-US" noProof="1"/>
              <a:t>…</a:t>
            </a:r>
            <a:endParaRPr lang="vi-VN" noProof="1"/>
          </a:p>
        </p:txBody>
      </p:sp>
      <p:sp>
        <p:nvSpPr>
          <p:cNvPr id="27650" name="Rectangle 2"/>
          <p:cNvSpPr>
            <a:spLocks noGrp="1" noChangeArrowheads="1"/>
          </p:cNvSpPr>
          <p:nvPr>
            <p:ph type="title"/>
          </p:nvPr>
        </p:nvSpPr>
        <p:spPr/>
        <p:txBody>
          <a:bodyPr/>
          <a:lstStyle/>
          <a:p>
            <a:r>
              <a:rPr lang="vi-VN" noProof="1"/>
              <a:t>Phân loại đệ quy</a:t>
            </a:r>
          </a:p>
        </p:txBody>
      </p:sp>
      <p:sp>
        <p:nvSpPr>
          <p:cNvPr id="2" name="Chỗ dành sẵn cho Ngày tháng 1">
            <a:extLst>
              <a:ext uri="{FF2B5EF4-FFF2-40B4-BE49-F238E27FC236}">
                <a16:creationId xmlns:a16="http://schemas.microsoft.com/office/drawing/2014/main" id="{3AB3936A-1503-4910-B71F-A789EB1FA38B}"/>
              </a:ext>
            </a:extLst>
          </p:cNvPr>
          <p:cNvSpPr>
            <a:spLocks noGrp="1"/>
          </p:cNvSpPr>
          <p:nvPr>
            <p:ph type="dt" sz="half" idx="10"/>
          </p:nvPr>
        </p:nvSpPr>
        <p:spPr/>
        <p:txBody>
          <a:bodyPr/>
          <a:lstStyle/>
          <a:p>
            <a:fld id="{9FE3C3CC-47EB-403D-ADEE-CBBBC35A52B1}"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8E9D0AB4-C6A4-41FE-98A4-43E6E49D85D1}"/>
              </a:ext>
            </a:extLst>
          </p:cNvPr>
          <p:cNvSpPr>
            <a:spLocks noGrp="1"/>
          </p:cNvSpPr>
          <p:nvPr>
            <p:ph type="sldNum" sz="quarter" idx="12"/>
          </p:nvPr>
        </p:nvSpPr>
        <p:spPr/>
        <p:txBody>
          <a:bodyPr/>
          <a:lstStyle/>
          <a:p>
            <a:fld id="{796B6B1B-CD97-412B-A8B6-A4AEE95B13DD}" type="slidenum">
              <a:rPr lang="vi-VN" noProof="1" smtClean="0"/>
              <a:t>152</a:t>
            </a:fld>
            <a:endParaRPr lang="vi-VN" noProof="1"/>
          </a:p>
        </p:txBody>
      </p:sp>
    </p:spTree>
    <p:extLst>
      <p:ext uri="{BB962C8B-B14F-4D97-AF65-F5344CB8AC3E}">
        <p14:creationId xmlns:p14="http://schemas.microsoft.com/office/powerpoint/2010/main" val="2382621733"/>
      </p:ext>
    </p:extLst>
  </p:cSld>
  <p:clrMapOvr>
    <a:masterClrMapping/>
  </p:clrMapOvr>
  <p:transition spd="slow">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a:grpSpLocks/>
          </p:cNvGrpSpPr>
          <p:nvPr/>
        </p:nvGrpSpPr>
        <p:grpSpPr bwMode="auto">
          <a:xfrm>
            <a:off x="1721428" y="2989105"/>
            <a:ext cx="3617913" cy="3352800"/>
            <a:chOff x="2514600" y="1600200"/>
            <a:chExt cx="3617912" cy="3352800"/>
          </a:xfrm>
        </p:grpSpPr>
        <p:sp>
          <p:nvSpPr>
            <p:cNvPr id="19" name="AutoShape 6"/>
            <p:cNvSpPr>
              <a:spLocks noChangeArrowheads="1"/>
            </p:cNvSpPr>
            <p:nvPr/>
          </p:nvSpPr>
          <p:spPr bwMode="gray">
            <a:xfrm>
              <a:off x="2590800" y="2133600"/>
              <a:ext cx="3505200" cy="2819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r>
                <a:rPr lang="vi-VN" noProof="1">
                  <a:solidFill>
                    <a:srgbClr val="000000"/>
                  </a:solidFill>
                  <a:latin typeface="Consolas" panose="020B0609020204030204" pitchFamily="49" charset="0"/>
                </a:rPr>
                <a:t>&lt;Kiểu&gt; TênHàm(&lt;TS&gt;) {</a:t>
              </a:r>
            </a:p>
            <a:p>
              <a:pPr lvl="1"/>
              <a:r>
                <a:rPr lang="vi-VN" noProof="1">
                  <a:solidFill>
                    <a:srgbClr val="0000FF"/>
                  </a:solidFill>
                  <a:latin typeface="Consolas" panose="020B0609020204030204" pitchFamily="49" charset="0"/>
                </a:rPr>
                <a:t>if</a:t>
              </a:r>
              <a:r>
                <a:rPr lang="vi-VN" noProof="1">
                  <a:solidFill>
                    <a:srgbClr val="000000"/>
                  </a:solidFill>
                  <a:latin typeface="Consolas" panose="020B0609020204030204" pitchFamily="49" charset="0"/>
                </a:rPr>
                <a:t> (&lt;ĐK dừng&gt;) {</a:t>
              </a:r>
            </a:p>
            <a:p>
              <a:pPr lvl="2"/>
              <a:r>
                <a:rPr lang="vi-VN" noProof="1">
                  <a:solidFill>
                    <a:srgbClr val="000000"/>
                  </a:solidFill>
                  <a:latin typeface="Consolas" panose="020B0609020204030204" pitchFamily="49" charset="0"/>
                </a:rPr>
                <a:t>…</a:t>
              </a:r>
            </a:p>
            <a:p>
              <a:pPr lvl="2"/>
              <a:r>
                <a:rPr lang="vi-VN" noProof="1">
                  <a:solidFill>
                    <a:srgbClr val="0000FF"/>
                  </a:solidFill>
                  <a:latin typeface="Consolas" panose="020B0609020204030204" pitchFamily="49" charset="0"/>
                </a:rPr>
                <a:t>return</a:t>
              </a:r>
              <a:r>
                <a:rPr lang="vi-VN" noProof="1">
                  <a:solidFill>
                    <a:srgbClr val="000000"/>
                  </a:solidFill>
                  <a:latin typeface="Consolas" panose="020B0609020204030204" pitchFamily="49" charset="0"/>
                </a:rPr>
                <a:t> &lt;Giá trị&gt;;</a:t>
              </a:r>
            </a:p>
            <a:p>
              <a:pPr lvl="1"/>
              <a:r>
                <a:rPr lang="vi-VN" noProof="1">
                  <a:solidFill>
                    <a:srgbClr val="000000"/>
                  </a:solidFill>
                  <a:latin typeface="Consolas" panose="020B0609020204030204" pitchFamily="49" charset="0"/>
                </a:rPr>
                <a:t>}</a:t>
              </a:r>
            </a:p>
            <a:p>
              <a:pPr lvl="1"/>
              <a:r>
                <a:rPr lang="vi-VN" noProof="1">
                  <a:solidFill>
                    <a:srgbClr val="000000"/>
                  </a:solidFill>
                  <a:latin typeface="Consolas" panose="020B0609020204030204" pitchFamily="49" charset="0"/>
                </a:rPr>
                <a:t>… TênHàm(&lt;TS&gt;);</a:t>
              </a:r>
            </a:p>
            <a:p>
              <a:pPr lvl="1"/>
              <a:r>
                <a:rPr lang="vi-VN" noProof="1">
                  <a:solidFill>
                    <a:srgbClr val="000000"/>
                  </a:solidFill>
                  <a:latin typeface="Consolas" panose="020B0609020204030204" pitchFamily="49" charset="0"/>
                </a:rPr>
                <a:t>…</a:t>
              </a:r>
            </a:p>
            <a:p>
              <a:pPr lvl="1"/>
              <a:r>
                <a:rPr lang="vi-VN" noProof="1">
                  <a:solidFill>
                    <a:srgbClr val="000000"/>
                  </a:solidFill>
                  <a:latin typeface="Consolas" panose="020B0609020204030204" pitchFamily="49" charset="0"/>
                </a:rPr>
                <a:t>… TênHàm(&lt;TS&gt;);</a:t>
              </a:r>
            </a:p>
            <a:p>
              <a:pPr lvl="1"/>
              <a:r>
                <a:rPr lang="vi-VN" noProof="1">
                  <a:solidFill>
                    <a:srgbClr val="000000"/>
                  </a:solidFill>
                  <a:latin typeface="Consolas" panose="020B0609020204030204" pitchFamily="49" charset="0"/>
                </a:rPr>
                <a:t>…</a:t>
              </a:r>
            </a:p>
            <a:p>
              <a:r>
                <a:rPr lang="vi-VN" noProof="1">
                  <a:solidFill>
                    <a:srgbClr val="000000"/>
                  </a:solidFill>
                  <a:latin typeface="Consolas" panose="020B0609020204030204" pitchFamily="49" charset="0"/>
                </a:rPr>
                <a:t>}</a:t>
              </a:r>
            </a:p>
          </p:txBody>
        </p:sp>
        <p:grpSp>
          <p:nvGrpSpPr>
            <p:cNvPr id="31776" name="Group 19"/>
            <p:cNvGrpSpPr>
              <a:grpSpLocks/>
            </p:cNvGrpSpPr>
            <p:nvPr/>
          </p:nvGrpSpPr>
          <p:grpSpPr bwMode="auto">
            <a:xfrm>
              <a:off x="2514600" y="1600200"/>
              <a:ext cx="3617912" cy="530225"/>
              <a:chOff x="560388" y="1143000"/>
              <a:chExt cx="3617912" cy="530225"/>
            </a:xfrm>
          </p:grpSpPr>
          <p:sp>
            <p:nvSpPr>
              <p:cNvPr id="22"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solidFill>
                    <a:sysClr val="windowText" lastClr="000000"/>
                  </a:solidFill>
                  <a:latin typeface="Verdana"/>
                </a:endParaRPr>
              </a:p>
            </p:txBody>
          </p:sp>
          <p:sp>
            <p:nvSpPr>
              <p:cNvPr id="23" name="Rectangle 4"/>
              <p:cNvSpPr>
                <a:spLocks noChangeArrowheads="1"/>
              </p:cNvSpPr>
              <p:nvPr/>
            </p:nvSpPr>
            <p:spPr bwMode="gray">
              <a:xfrm>
                <a:off x="708025" y="1192213"/>
                <a:ext cx="3357563" cy="461665"/>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a:spAutoFit/>
              </a:bodyPr>
              <a:lstStyle/>
              <a:p>
                <a:pPr algn="ctr">
                  <a:defRPr/>
                </a:pPr>
                <a:r>
                  <a:rPr lang="vi-VN" sz="2400" kern="0" noProof="1">
                    <a:solidFill>
                      <a:srgbClr val="FFFFFF"/>
                    </a:solidFill>
                    <a:latin typeface="Arial" charset="0"/>
                  </a:rPr>
                  <a:t>Cấu trúc chương trình</a:t>
                </a:r>
              </a:p>
            </p:txBody>
          </p:sp>
        </p:grpSp>
      </p:grpSp>
      <p:sp>
        <p:nvSpPr>
          <p:cNvPr id="31747" name="Title 1"/>
          <p:cNvSpPr>
            <a:spLocks noGrp="1"/>
          </p:cNvSpPr>
          <p:nvPr>
            <p:ph type="title"/>
          </p:nvPr>
        </p:nvSpPr>
        <p:spPr/>
        <p:txBody>
          <a:bodyPr/>
          <a:lstStyle/>
          <a:p>
            <a:r>
              <a:rPr lang="vi-VN" altLang="en-US" noProof="1"/>
              <a:t>Đệ quy nhị phân</a:t>
            </a:r>
          </a:p>
        </p:txBody>
      </p:sp>
      <p:grpSp>
        <p:nvGrpSpPr>
          <p:cNvPr id="6" name="Group 34"/>
          <p:cNvGrpSpPr>
            <a:grpSpLocks/>
          </p:cNvGrpSpPr>
          <p:nvPr/>
        </p:nvGrpSpPr>
        <p:grpSpPr bwMode="auto">
          <a:xfrm>
            <a:off x="5567939" y="1477235"/>
            <a:ext cx="4694816" cy="4876800"/>
            <a:chOff x="4572000" y="1524000"/>
            <a:chExt cx="3617912" cy="4876800"/>
          </a:xfrm>
        </p:grpSpPr>
        <mc:AlternateContent xmlns:mc="http://schemas.openxmlformats.org/markup-compatibility/2006" xmlns:a14="http://schemas.microsoft.com/office/drawing/2010/main">
          <mc:Choice Requires="a14">
            <p:sp>
              <p:nvSpPr>
                <p:cNvPr id="29" name="AutoShape 6"/>
                <p:cNvSpPr>
                  <a:spLocks noChangeArrowheads="1"/>
                </p:cNvSpPr>
                <p:nvPr/>
              </p:nvSpPr>
              <p:spPr bwMode="gray">
                <a:xfrm>
                  <a:off x="4648200" y="2057400"/>
                  <a:ext cx="3505200" cy="4343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eaLnBrk="1" hangingPunct="1">
                    <a:defRPr/>
                  </a:pPr>
                  <a:endParaRPr lang="vi-VN" noProof="1">
                    <a:solidFill>
                      <a:srgbClr val="FF0000"/>
                    </a:solidFill>
                    <a:latin typeface="Tahoma" pitchFamily="34" charset="0"/>
                    <a:cs typeface="Tahoma" pitchFamily="34" charset="0"/>
                  </a:endParaRPr>
                </a:p>
                <a:p>
                  <a:pPr eaLnBrk="1" hangingPunct="1">
                    <a:defRPr/>
                  </a:pPr>
                  <a:r>
                    <a:rPr lang="vi-VN" noProof="1">
                      <a:solidFill>
                        <a:srgbClr val="FF0000"/>
                      </a:solidFill>
                      <a:latin typeface="Tahoma" pitchFamily="34" charset="0"/>
                      <a:cs typeface="Tahoma" pitchFamily="34" charset="0"/>
                    </a:rPr>
                    <a:t>Tính số hạng thứ n của dãy Fibonacci</a:t>
                  </a:r>
                  <a:r>
                    <a:rPr lang="vi-VN" noProof="1">
                      <a:latin typeface="Tahoma" pitchFamily="34" charset="0"/>
                      <a:cs typeface="Tahoma" pitchFamily="34" charset="0"/>
                    </a:rPr>
                    <a:t>:</a:t>
                  </a:r>
                </a:p>
                <a:p>
                  <a:pPr>
                    <a:defRPr/>
                  </a:pPr>
                  <a14:m>
                    <m:oMathPara xmlns:m="http://schemas.openxmlformats.org/officeDocument/2006/math">
                      <m:oMathParaPr>
                        <m:jc m:val="centerGroup"/>
                      </m:oMathParaPr>
                      <m:oMath xmlns:m="http://schemas.openxmlformats.org/officeDocument/2006/math">
                        <m:r>
                          <a:rPr lang="vi-VN" i="1" noProof="1" dirty="0" smtClean="0">
                            <a:latin typeface="Cambria Math" panose="02040503050406030204" pitchFamily="18" charset="0"/>
                          </a:rPr>
                          <m:t>𝐹</m:t>
                        </m:r>
                        <m:d>
                          <m:dPr>
                            <m:ctrlPr>
                              <a:rPr lang="vi-VN" i="1" noProof="1" dirty="0" smtClean="0">
                                <a:latin typeface="Cambria Math" panose="02040503050406030204" pitchFamily="18" charset="0"/>
                              </a:rPr>
                            </m:ctrlPr>
                          </m:dPr>
                          <m:e>
                            <m:r>
                              <a:rPr lang="vi-VN" i="1" noProof="1" dirty="0" smtClean="0">
                                <a:latin typeface="Cambria Math" panose="02040503050406030204" pitchFamily="18" charset="0"/>
                              </a:rPr>
                              <m:t>𝑛</m:t>
                            </m:r>
                          </m:e>
                        </m:d>
                        <m:r>
                          <a:rPr lang="vi-VN" i="1" noProof="1" dirty="0" smtClean="0">
                            <a:latin typeface="Cambria Math" panose="02040503050406030204" pitchFamily="18" charset="0"/>
                          </a:rPr>
                          <m:t>=</m:t>
                        </m:r>
                        <m:d>
                          <m:dPr>
                            <m:begChr m:val="{"/>
                            <m:endChr m:val=""/>
                            <m:ctrlPr>
                              <a:rPr lang="vi-VN" i="1" noProof="1" dirty="0" smtClean="0">
                                <a:latin typeface="Cambria Math" panose="02040503050406030204" pitchFamily="18" charset="0"/>
                              </a:rPr>
                            </m:ctrlPr>
                          </m:dPr>
                          <m:e>
                            <m:eqArr>
                              <m:eqArrPr>
                                <m:ctrlPr>
                                  <a:rPr lang="vi-VN" i="1" noProof="1" dirty="0" smtClean="0">
                                    <a:latin typeface="Cambria Math" panose="02040503050406030204" pitchFamily="18" charset="0"/>
                                  </a:rPr>
                                </m:ctrlPr>
                              </m:eqArrPr>
                              <m:e>
                                <m:r>
                                  <a:rPr lang="vi-VN" i="1" noProof="1" dirty="0" smtClean="0">
                                    <a:latin typeface="Cambria Math" panose="02040503050406030204" pitchFamily="18" charset="0"/>
                                  </a:rPr>
                                  <m:t>                     0               , </m:t>
                                </m:r>
                                <m:r>
                                  <a:rPr lang="vi-VN" i="1" noProof="1" dirty="0" smtClean="0">
                                    <a:latin typeface="Cambria Math" panose="02040503050406030204" pitchFamily="18" charset="0"/>
                                  </a:rPr>
                                  <m:t>𝑛</m:t>
                                </m:r>
                                <m:r>
                                  <a:rPr lang="vi-VN" i="1" noProof="1" dirty="0" smtClean="0">
                                    <a:latin typeface="Cambria Math" panose="02040503050406030204" pitchFamily="18" charset="0"/>
                                  </a:rPr>
                                  <m:t>=0</m:t>
                                </m:r>
                              </m:e>
                              <m:e>
                                <m:r>
                                  <a:rPr lang="vi-VN" i="1" noProof="1" dirty="0" smtClean="0">
                                    <a:latin typeface="Cambria Math" panose="02040503050406030204" pitchFamily="18" charset="0"/>
                                  </a:rPr>
                                  <m:t>                      1               , </m:t>
                                </m:r>
                                <m:r>
                                  <a:rPr lang="vi-VN" i="1" noProof="1" dirty="0" smtClean="0">
                                    <a:latin typeface="Cambria Math" panose="02040503050406030204" pitchFamily="18" charset="0"/>
                                  </a:rPr>
                                  <m:t>𝑛</m:t>
                                </m:r>
                                <m:r>
                                  <a:rPr lang="vi-VN" i="1" noProof="1" dirty="0" smtClean="0">
                                    <a:latin typeface="Cambria Math" panose="02040503050406030204" pitchFamily="18" charset="0"/>
                                  </a:rPr>
                                  <m:t>=1</m:t>
                                </m:r>
                              </m:e>
                              <m:e>
                                <m:r>
                                  <a:rPr lang="vi-VN" i="1" noProof="1" dirty="0" smtClean="0">
                                    <a:latin typeface="Cambria Math" panose="02040503050406030204" pitchFamily="18" charset="0"/>
                                  </a:rPr>
                                  <m:t>𝐹</m:t>
                                </m:r>
                                <m:d>
                                  <m:dPr>
                                    <m:ctrlPr>
                                      <a:rPr lang="vi-VN" i="1" noProof="1" dirty="0" smtClean="0">
                                        <a:latin typeface="Cambria Math" panose="02040503050406030204" pitchFamily="18" charset="0"/>
                                      </a:rPr>
                                    </m:ctrlPr>
                                  </m:dPr>
                                  <m:e>
                                    <m:r>
                                      <a:rPr lang="vi-VN" i="1" noProof="1" dirty="0" smtClean="0">
                                        <a:latin typeface="Cambria Math" panose="02040503050406030204" pitchFamily="18" charset="0"/>
                                      </a:rPr>
                                      <m:t>𝑛</m:t>
                                    </m:r>
                                    <m:r>
                                      <a:rPr lang="vi-VN" i="1" noProof="1" dirty="0" smtClean="0">
                                        <a:latin typeface="Cambria Math" panose="02040503050406030204" pitchFamily="18" charset="0"/>
                                      </a:rPr>
                                      <m:t>−1</m:t>
                                    </m:r>
                                  </m:e>
                                </m:d>
                                <m:r>
                                  <a:rPr lang="vi-VN" i="1" noProof="1" dirty="0" smtClean="0">
                                    <a:latin typeface="Cambria Math" panose="02040503050406030204" pitchFamily="18" charset="0"/>
                                  </a:rPr>
                                  <m:t>+</m:t>
                                </m:r>
                                <m:r>
                                  <a:rPr lang="vi-VN" i="1" noProof="1" dirty="0" smtClean="0">
                                    <a:latin typeface="Cambria Math" panose="02040503050406030204" pitchFamily="18" charset="0"/>
                                  </a:rPr>
                                  <m:t>𝐹</m:t>
                                </m:r>
                                <m:d>
                                  <m:dPr>
                                    <m:ctrlPr>
                                      <a:rPr lang="vi-VN" i="1" noProof="1" dirty="0" smtClean="0">
                                        <a:latin typeface="Cambria Math" panose="02040503050406030204" pitchFamily="18" charset="0"/>
                                      </a:rPr>
                                    </m:ctrlPr>
                                  </m:dPr>
                                  <m:e>
                                    <m:r>
                                      <a:rPr lang="vi-VN" i="1" noProof="1" dirty="0" smtClean="0">
                                        <a:latin typeface="Cambria Math" panose="02040503050406030204" pitchFamily="18" charset="0"/>
                                      </a:rPr>
                                      <m:t>𝑛</m:t>
                                    </m:r>
                                    <m:r>
                                      <a:rPr lang="vi-VN" i="1" noProof="1" dirty="0" smtClean="0">
                                        <a:latin typeface="Cambria Math" panose="02040503050406030204" pitchFamily="18" charset="0"/>
                                      </a:rPr>
                                      <m:t>−2</m:t>
                                    </m:r>
                                  </m:e>
                                </m:d>
                                <m:r>
                                  <a:rPr lang="vi-VN" i="1" noProof="1" dirty="0" smtClean="0">
                                    <a:latin typeface="Cambria Math" panose="02040503050406030204" pitchFamily="18" charset="0"/>
                                  </a:rPr>
                                  <m:t>, </m:t>
                                </m:r>
                                <m:r>
                                  <a:rPr lang="vi-VN" i="1" noProof="1" dirty="0" smtClean="0">
                                    <a:latin typeface="Cambria Math" panose="02040503050406030204" pitchFamily="18" charset="0"/>
                                  </a:rPr>
                                  <m:t>𝑛</m:t>
                                </m:r>
                                <m:r>
                                  <a:rPr lang="vi-VN" i="1" noProof="1" dirty="0" smtClean="0">
                                    <a:latin typeface="Cambria Math" panose="02040503050406030204" pitchFamily="18" charset="0"/>
                                  </a:rPr>
                                  <m:t>≥2 </m:t>
                                </m:r>
                              </m:e>
                            </m:eqArr>
                          </m:e>
                        </m:d>
                      </m:oMath>
                    </m:oMathPara>
                  </a14:m>
                  <a:endParaRPr lang="vi-VN" noProof="1">
                    <a:latin typeface="Tahoma" pitchFamily="34" charset="0"/>
                    <a:cs typeface="Tahoma" pitchFamily="34" charset="0"/>
                  </a:endParaRPr>
                </a:p>
                <a:p>
                  <a:pPr eaLnBrk="1" hangingPunct="1">
                    <a:defRPr/>
                  </a:pPr>
                  <a:endParaRPr lang="vi-VN" noProof="1">
                    <a:latin typeface="Tahoma" pitchFamily="34" charset="0"/>
                    <a:cs typeface="Tahoma" pitchFamily="34" charset="0"/>
                  </a:endParaRPr>
                </a:p>
                <a:p>
                  <a:pPr algn="ctr">
                    <a:defRPr/>
                  </a:pPr>
                  <a:r>
                    <a:rPr lang="vi-VN" b="1" noProof="1">
                      <a:latin typeface="Tahoma" pitchFamily="34" charset="0"/>
                      <a:cs typeface="Tahoma" pitchFamily="34" charset="0"/>
                    </a:rPr>
                    <a:t>.: Ch</a:t>
                  </a:r>
                  <a:r>
                    <a:rPr lang="vi-VN" b="1" noProof="1">
                      <a:cs typeface="Tahoma" pitchFamily="34" charset="0"/>
                    </a:rPr>
                    <a:t>ươ</a:t>
                  </a:r>
                  <a:r>
                    <a:rPr lang="vi-VN" b="1" noProof="1">
                      <a:latin typeface="Tahoma" pitchFamily="34" charset="0"/>
                      <a:cs typeface="Tahoma" pitchFamily="34" charset="0"/>
                    </a:rPr>
                    <a:t>ng trình :.</a:t>
                  </a:r>
                </a:p>
                <a:p>
                  <a:pPr eaLnBrk="1" hangingPunct="1">
                    <a:defRPr/>
                  </a:pPr>
                  <a:endParaRPr lang="vi-VN" noProof="1">
                    <a:latin typeface="Tahoma" pitchFamily="34" charset="0"/>
                    <a:cs typeface="Tahoma" pitchFamily="34" charset="0"/>
                  </a:endParaRPr>
                </a:p>
                <a:p>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b="1" noProof="1">
                      <a:latin typeface="Consolas" panose="020B0609020204030204" pitchFamily="49" charset="0"/>
                      <a:ea typeface="Arial" panose="020B0604020202020204" pitchFamily="34" charset="0"/>
                      <a:cs typeface="Times New Roman" panose="02020603050405020304" pitchFamily="18" charset="0"/>
                    </a:rPr>
                    <a:t> fibonacci</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b="1" noProof="1">
                      <a:latin typeface="Consolas" panose="020B0609020204030204" pitchFamily="49" charset="0"/>
                      <a:ea typeface="Arial" panose="020B0604020202020204" pitchFamily="34" charset="0"/>
                      <a:cs typeface="Times New Roman" panose="02020603050405020304" pitchFamily="18" charset="0"/>
                    </a:rPr>
                    <a:t> n</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b="1" noProof="1">
                    <a:latin typeface="Arial" panose="020B0604020202020204" pitchFamily="34" charset="0"/>
                    <a:ea typeface="Arial" panose="020B0604020202020204" pitchFamily="34" charset="0"/>
                    <a:cs typeface="Times New Roman" panose="02020603050405020304" pitchFamily="18" charset="0"/>
                  </a:endParaRPr>
                </a:p>
                <a:p>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if</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n</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==0) </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 0;</a:t>
                  </a:r>
                </a:p>
                <a:p>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if</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 (n==1</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b="1"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b="1" noProof="1">
                    <a:latin typeface="Arial" panose="020B0604020202020204" pitchFamily="34" charset="0"/>
                    <a:ea typeface="Arial" panose="020B0604020202020204" pitchFamily="34" charset="0"/>
                    <a:cs typeface="Times New Roman" panose="02020603050405020304" pitchFamily="18" charset="0"/>
                  </a:endParaRPr>
                </a:p>
                <a:p>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b="1" noProof="1">
                      <a:latin typeface="Consolas" panose="020B0609020204030204" pitchFamily="49" charset="0"/>
                      <a:ea typeface="Arial" panose="020B0604020202020204" pitchFamily="34" charset="0"/>
                      <a:cs typeface="Times New Roman" panose="02020603050405020304" pitchFamily="18" charset="0"/>
                    </a:rPr>
                    <a:t> fibonacci</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n </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 fibonacci</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n </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r>
                    <a:rPr lang="vi-VN" altLang="en-US" b="1" noProof="1">
                      <a:solidFill>
                        <a:srgbClr val="008C00"/>
                      </a:solidFill>
                      <a:latin typeface="Consolas" panose="020B0609020204030204" pitchFamily="49" charset="0"/>
                      <a:ea typeface="Arial" panose="020B0604020202020204" pitchFamily="34" charset="0"/>
                      <a:cs typeface="Times New Roman" panose="02020603050405020304" pitchFamily="18" charset="0"/>
                    </a:rPr>
                    <a:t>2</a:t>
                  </a:r>
                  <a:r>
                    <a:rPr lang="vi-VN" altLang="en-US" b="1"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r>
                    <a:rPr lang="vi-VN" altLang="en-US" b="1" noProof="1">
                      <a:latin typeface="Consolas" panose="020B0609020204030204" pitchFamily="49" charset="0"/>
                      <a:ea typeface="Arial" panose="020B0604020202020204" pitchFamily="34" charset="0"/>
                      <a:cs typeface="Times New Roman" panose="02020603050405020304" pitchFamily="18" charset="0"/>
                    </a:rPr>
                    <a:t>   </a:t>
                  </a:r>
                  <a:endParaRPr lang="vi-VN" altLang="en-US" b="1" noProof="1">
                    <a:latin typeface="Arial" panose="020B0604020202020204" pitchFamily="34" charset="0"/>
                    <a:ea typeface="Arial" panose="020B0604020202020204" pitchFamily="34" charset="0"/>
                    <a:cs typeface="Times New Roman" panose="02020603050405020304" pitchFamily="18" charset="0"/>
                  </a:endParaRPr>
                </a:p>
                <a:p>
                  <a:r>
                    <a:rPr lang="vi-VN" altLang="en-US" b="1"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b="1" noProof="1">
                    <a:latin typeface="Arial" panose="020B0604020202020204" pitchFamily="34" charset="0"/>
                    <a:ea typeface="Arial" panose="020B0604020202020204" pitchFamily="34" charset="0"/>
                    <a:cs typeface="Times New Roman" panose="02020603050405020304" pitchFamily="18" charset="0"/>
                  </a:endParaRPr>
                </a:p>
              </p:txBody>
            </p:sp>
          </mc:Choice>
          <mc:Fallback xmlns="">
            <p:sp>
              <p:nvSpPr>
                <p:cNvPr id="29" name="AutoShape 6"/>
                <p:cNvSpPr>
                  <a:spLocks noRot="1" noChangeAspect="1" noMove="1" noResize="1" noEditPoints="1" noAdjustHandles="1" noChangeArrowheads="1" noChangeShapeType="1" noTextEdit="1"/>
                </p:cNvSpPr>
                <p:nvPr/>
              </p:nvSpPr>
              <p:spPr bwMode="gray">
                <a:xfrm>
                  <a:off x="4648200" y="2057400"/>
                  <a:ext cx="3505200" cy="4343400"/>
                </a:xfrm>
                <a:prstGeom prst="roundRect">
                  <a:avLst>
                    <a:gd name="adj" fmla="val 0"/>
                  </a:avLst>
                </a:prstGeom>
                <a:blipFill>
                  <a:blip r:embed="rId2"/>
                  <a:stretch>
                    <a:fillRect/>
                  </a:stretch>
                </a:blipFill>
                <a:ln>
                  <a:solidFill>
                    <a:schemeClr val="tx2"/>
                  </a:solidFill>
                  <a:headEnd/>
                  <a:tailEnd/>
                </a:ln>
                <a:effectLst>
                  <a:glow rad="63500">
                    <a:schemeClr val="tx1">
                      <a:lumMod val="60000"/>
                      <a:lumOff val="40000"/>
                      <a:alpha val="40000"/>
                    </a:schemeClr>
                  </a:glow>
                </a:effectLst>
              </p:spPr>
              <p:txBody>
                <a:bodyPr/>
                <a:lstStyle/>
                <a:p>
                  <a:r>
                    <a:rPr lang="en-US">
                      <a:noFill/>
                    </a:rPr>
                    <a:t> </a:t>
                  </a:r>
                </a:p>
              </p:txBody>
            </p:sp>
          </mc:Fallback>
        </mc:AlternateContent>
        <p:grpSp>
          <p:nvGrpSpPr>
            <p:cNvPr id="31766" name="Group 19"/>
            <p:cNvGrpSpPr>
              <a:grpSpLocks/>
            </p:cNvGrpSpPr>
            <p:nvPr/>
          </p:nvGrpSpPr>
          <p:grpSpPr bwMode="auto">
            <a:xfrm>
              <a:off x="4572000" y="1524000"/>
              <a:ext cx="3617912" cy="530225"/>
              <a:chOff x="560388" y="1143000"/>
              <a:chExt cx="3617912" cy="530225"/>
            </a:xfrm>
          </p:grpSpPr>
          <p:sp>
            <p:nvSpPr>
              <p:cNvPr id="3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defRPr/>
                </a:pPr>
                <a:endParaRPr lang="vi-VN" kern="0" noProof="1">
                  <a:solidFill>
                    <a:sysClr val="windowText" lastClr="000000"/>
                  </a:solidFill>
                  <a:latin typeface="Verdana"/>
                </a:endParaRPr>
              </a:p>
            </p:txBody>
          </p:sp>
          <p:sp>
            <p:nvSpPr>
              <p:cNvPr id="32" name="Rectangle 4"/>
              <p:cNvSpPr>
                <a:spLocks noChangeArrowheads="1"/>
              </p:cNvSpPr>
              <p:nvPr/>
            </p:nvSpPr>
            <p:spPr bwMode="gray">
              <a:xfrm>
                <a:off x="708025" y="1192213"/>
                <a:ext cx="3357563" cy="461665"/>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a:spAutoFit/>
              </a:bodyPr>
              <a:lstStyle/>
              <a:p>
                <a:pPr algn="ctr">
                  <a:defRPr/>
                </a:pPr>
                <a:r>
                  <a:rPr lang="vi-VN" sz="2400" kern="0" noProof="1">
                    <a:solidFill>
                      <a:srgbClr val="FFFFFF"/>
                    </a:solidFill>
                    <a:latin typeface="Arial" charset="0"/>
                  </a:rPr>
                  <a:t>Ví dụ</a:t>
                </a:r>
              </a:p>
            </p:txBody>
          </p:sp>
        </p:grpSp>
      </p:grpSp>
      <p:cxnSp>
        <p:nvCxnSpPr>
          <p:cNvPr id="20" name="Straight Arrow Connector 19"/>
          <p:cNvCxnSpPr>
            <a:cxnSpLocks noChangeShapeType="1"/>
          </p:cNvCxnSpPr>
          <p:nvPr/>
        </p:nvCxnSpPr>
        <p:spPr bwMode="auto">
          <a:xfrm rot="10800000" flipV="1">
            <a:off x="2738437" y="1714643"/>
            <a:ext cx="457200" cy="3810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rot="5400000">
            <a:off x="3005931" y="1523349"/>
            <a:ext cx="381000"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a:off x="3195637" y="1714643"/>
            <a:ext cx="457200" cy="3810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5400000">
            <a:off x="2433637" y="2171843"/>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6" name="Straight Arrow Connector 25"/>
          <p:cNvCxnSpPr>
            <a:cxnSpLocks noChangeShapeType="1"/>
          </p:cNvCxnSpPr>
          <p:nvPr/>
        </p:nvCxnSpPr>
        <p:spPr bwMode="auto">
          <a:xfrm rot="5400000">
            <a:off x="3348037" y="2171843"/>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rot="16200000" flipH="1">
            <a:off x="2662237" y="2171843"/>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rot="16200000" flipH="1">
            <a:off x="3576637" y="2171843"/>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rot="5400000">
            <a:off x="2243137" y="2590943"/>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3" name="Straight Arrow Connector 32"/>
          <p:cNvCxnSpPr>
            <a:cxnSpLocks noChangeShapeType="1"/>
          </p:cNvCxnSpPr>
          <p:nvPr/>
        </p:nvCxnSpPr>
        <p:spPr bwMode="auto">
          <a:xfrm rot="16200000" flipH="1">
            <a:off x="2395538" y="2590944"/>
            <a:ext cx="379413" cy="150813"/>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3157537" y="2590943"/>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rot="16200000" flipH="1">
            <a:off x="3309937" y="2590943"/>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6" name="Straight Arrow Connector 35"/>
          <p:cNvCxnSpPr>
            <a:cxnSpLocks noChangeShapeType="1"/>
          </p:cNvCxnSpPr>
          <p:nvPr/>
        </p:nvCxnSpPr>
        <p:spPr bwMode="auto">
          <a:xfrm rot="5400000">
            <a:off x="3614737" y="2590943"/>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7" name="Straight Arrow Connector 36"/>
          <p:cNvCxnSpPr>
            <a:cxnSpLocks noChangeShapeType="1"/>
          </p:cNvCxnSpPr>
          <p:nvPr/>
        </p:nvCxnSpPr>
        <p:spPr bwMode="auto">
          <a:xfrm rot="16200000" flipH="1">
            <a:off x="3767137" y="2590943"/>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2" name="Chỗ dành sẵn cho Ngày tháng 1">
            <a:extLst>
              <a:ext uri="{FF2B5EF4-FFF2-40B4-BE49-F238E27FC236}">
                <a16:creationId xmlns:a16="http://schemas.microsoft.com/office/drawing/2014/main" id="{B25F4688-821B-45CB-BFE8-A52ACA390AF4}"/>
              </a:ext>
            </a:extLst>
          </p:cNvPr>
          <p:cNvSpPr>
            <a:spLocks noGrp="1"/>
          </p:cNvSpPr>
          <p:nvPr>
            <p:ph type="dt" sz="half" idx="10"/>
          </p:nvPr>
        </p:nvSpPr>
        <p:spPr/>
        <p:txBody>
          <a:bodyPr/>
          <a:lstStyle/>
          <a:p>
            <a:fld id="{27499445-29EE-4BCB-9A7D-2C0E8695903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1FCA58EE-AFD9-40BB-8183-E393D9B98B24}"/>
              </a:ext>
            </a:extLst>
          </p:cNvPr>
          <p:cNvSpPr>
            <a:spLocks noGrp="1"/>
          </p:cNvSpPr>
          <p:nvPr>
            <p:ph type="sldNum" sz="quarter" idx="12"/>
          </p:nvPr>
        </p:nvSpPr>
        <p:spPr/>
        <p:txBody>
          <a:bodyPr/>
          <a:lstStyle/>
          <a:p>
            <a:fld id="{796B6B1B-CD97-412B-A8B6-A4AEE95B13DD}" type="slidenum">
              <a:rPr lang="vi-VN" noProof="1" smtClean="0"/>
              <a:t>153</a:t>
            </a:fld>
            <a:endParaRPr lang="vi-VN" noProof="1"/>
          </a:p>
        </p:txBody>
      </p:sp>
    </p:spTree>
    <p:extLst>
      <p:ext uri="{BB962C8B-B14F-4D97-AF65-F5344CB8AC3E}">
        <p14:creationId xmlns:p14="http://schemas.microsoft.com/office/powerpoint/2010/main" val="6660690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par>
                                <p:cTn id="16" presetID="22" presetClass="entr" presetSubtype="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childTnLst>
                          </p:cTn>
                        </p:par>
                        <p:par>
                          <p:cTn id="19" fill="hold" nodeType="afterGroup">
                            <p:stCondLst>
                              <p:cond delay="1500"/>
                            </p:stCondLst>
                            <p:childTnLst>
                              <p:par>
                                <p:cTn id="20" presetID="22" presetClass="entr" presetSubtype="1"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par>
                                <p:cTn id="23" presetID="22" presetClass="entr" presetSubtype="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par>
                                <p:cTn id="26" presetID="22" presetClass="entr" presetSubtype="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par>
                                <p:cTn id="29" presetID="22" presetClass="entr" presetSubtype="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childTnLst>
                          </p:cTn>
                        </p:par>
                        <p:par>
                          <p:cTn id="32" fill="hold" nodeType="afterGroup">
                            <p:stCondLst>
                              <p:cond delay="2000"/>
                            </p:stCondLst>
                            <p:childTnLst>
                              <p:par>
                                <p:cTn id="33" presetID="22" presetClass="entr" presetSubtype="1"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up)">
                                      <p:cBhvr>
                                        <p:cTn id="35" dur="500"/>
                                        <p:tgtEl>
                                          <p:spTgt spid="30"/>
                                        </p:tgtEl>
                                      </p:cBhvr>
                                    </p:animEffect>
                                  </p:childTnLst>
                                </p:cTn>
                              </p:par>
                              <p:par>
                                <p:cTn id="36" presetID="22" presetClass="entr" presetSubtype="1"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up)">
                                      <p:cBhvr>
                                        <p:cTn id="38" dur="500"/>
                                        <p:tgtEl>
                                          <p:spTgt spid="33"/>
                                        </p:tgtEl>
                                      </p:cBhvr>
                                    </p:animEffect>
                                  </p:childTnLst>
                                </p:cTn>
                              </p:par>
                              <p:par>
                                <p:cTn id="39" presetID="22" presetClass="entr" presetSubtype="1"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up)">
                                      <p:cBhvr>
                                        <p:cTn id="41" dur="500"/>
                                        <p:tgtEl>
                                          <p:spTgt spid="34"/>
                                        </p:tgtEl>
                                      </p:cBhvr>
                                    </p:animEffect>
                                  </p:childTnLst>
                                </p:cTn>
                              </p:par>
                              <p:par>
                                <p:cTn id="42" presetID="22" presetClass="entr" presetSubtype="1"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up)">
                                      <p:cBhvr>
                                        <p:cTn id="44" dur="500"/>
                                        <p:tgtEl>
                                          <p:spTgt spid="35"/>
                                        </p:tgtEl>
                                      </p:cBhvr>
                                    </p:animEffect>
                                  </p:childTnLst>
                                </p:cTn>
                              </p:par>
                              <p:par>
                                <p:cTn id="45" presetID="22" presetClass="entr" presetSubtype="1"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up)">
                                      <p:cBhvr>
                                        <p:cTn id="47" dur="500"/>
                                        <p:tgtEl>
                                          <p:spTgt spid="36"/>
                                        </p:tgtEl>
                                      </p:cBhvr>
                                    </p:animEffect>
                                  </p:childTnLst>
                                </p:cTn>
                              </p:par>
                              <p:par>
                                <p:cTn id="48" presetID="22" presetClass="entr" presetSubtype="1"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800" decel="100000"/>
                                        <p:tgtEl>
                                          <p:spTgt spid="6"/>
                                        </p:tgtEl>
                                      </p:cBhvr>
                                    </p:animEffect>
                                    <p:anim calcmode="lin" valueType="num">
                                      <p:cBhvr>
                                        <p:cTn id="56" dur="800" decel="100000" fill="hold"/>
                                        <p:tgtEl>
                                          <p:spTgt spid="6"/>
                                        </p:tgtEl>
                                        <p:attrNameLst>
                                          <p:attrName>style.rotation</p:attrName>
                                        </p:attrNameLst>
                                      </p:cBhvr>
                                      <p:tavLst>
                                        <p:tav tm="0">
                                          <p:val>
                                            <p:fltVal val="-90"/>
                                          </p:val>
                                        </p:tav>
                                        <p:tav tm="100000">
                                          <p:val>
                                            <p:fltVal val="0"/>
                                          </p:val>
                                        </p:tav>
                                      </p:tavLst>
                                    </p:anim>
                                    <p:anim calcmode="lin" valueType="num">
                                      <p:cBhvr>
                                        <p:cTn id="57" dur="800" decel="100000" fill="hold"/>
                                        <p:tgtEl>
                                          <p:spTgt spid="6"/>
                                        </p:tgtEl>
                                        <p:attrNameLst>
                                          <p:attrName>ppt_x</p:attrName>
                                        </p:attrNameLst>
                                      </p:cBhvr>
                                      <p:tavLst>
                                        <p:tav tm="0">
                                          <p:val>
                                            <p:strVal val="#ppt_x+0.4"/>
                                          </p:val>
                                        </p:tav>
                                        <p:tav tm="100000">
                                          <p:val>
                                            <p:strVal val="#ppt_x-0.05"/>
                                          </p:val>
                                        </p:tav>
                                      </p:tavLst>
                                    </p:anim>
                                    <p:anim calcmode="lin" valueType="num">
                                      <p:cBhvr>
                                        <p:cTn id="58" dur="800" decel="100000" fill="hold"/>
                                        <p:tgtEl>
                                          <p:spTgt spid="6"/>
                                        </p:tgtEl>
                                        <p:attrNameLst>
                                          <p:attrName>ppt_y</p:attrName>
                                        </p:attrNameLst>
                                      </p:cBhvr>
                                      <p:tavLst>
                                        <p:tav tm="0">
                                          <p:val>
                                            <p:strVal val="#ppt_y-0.4"/>
                                          </p:val>
                                        </p:tav>
                                        <p:tav tm="100000">
                                          <p:val>
                                            <p:strVal val="#ppt_y+0.1"/>
                                          </p:val>
                                        </p:tav>
                                      </p:tavLst>
                                    </p:anim>
                                    <p:anim calcmode="lin" valueType="num">
                                      <p:cBhvr>
                                        <p:cTn id="5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6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a:grpSpLocks/>
          </p:cNvGrpSpPr>
          <p:nvPr/>
        </p:nvGrpSpPr>
        <p:grpSpPr bwMode="auto">
          <a:xfrm>
            <a:off x="1692296" y="2754316"/>
            <a:ext cx="3472151" cy="3783134"/>
            <a:chOff x="2514600" y="1600200"/>
            <a:chExt cx="3617912" cy="3352800"/>
          </a:xfrm>
        </p:grpSpPr>
        <p:sp>
          <p:nvSpPr>
            <p:cNvPr id="19" name="AutoShape 6"/>
            <p:cNvSpPr>
              <a:spLocks noChangeArrowheads="1"/>
            </p:cNvSpPr>
            <p:nvPr/>
          </p:nvSpPr>
          <p:spPr bwMode="gray">
            <a:xfrm>
              <a:off x="2590800" y="2133600"/>
              <a:ext cx="3400788" cy="2819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r>
                <a:rPr lang="vi-VN" noProof="1">
                  <a:solidFill>
                    <a:srgbClr val="000000"/>
                  </a:solidFill>
                  <a:latin typeface="Consolas" panose="020B0609020204030204" pitchFamily="49" charset="0"/>
                </a:rPr>
                <a:t>&lt;Kiểu&gt; TênHàm(&lt;TS&gt;) {</a:t>
              </a:r>
            </a:p>
            <a:p>
              <a:pPr lvl="1"/>
              <a:r>
                <a:rPr lang="vi-VN" noProof="1">
                  <a:solidFill>
                    <a:srgbClr val="AF00DB"/>
                  </a:solidFill>
                  <a:latin typeface="Consolas" panose="020B0609020204030204" pitchFamily="49" charset="0"/>
                </a:rPr>
                <a:t>if</a:t>
              </a:r>
              <a:r>
                <a:rPr lang="vi-VN" noProof="1">
                  <a:solidFill>
                    <a:srgbClr val="000000"/>
                  </a:solidFill>
                  <a:latin typeface="Consolas" panose="020B0609020204030204" pitchFamily="49" charset="0"/>
                </a:rPr>
                <a:t> (&lt;ĐK dừng&gt;) {</a:t>
              </a:r>
            </a:p>
            <a:p>
              <a:pPr lvl="2"/>
              <a:r>
                <a:rPr lang="vi-VN" noProof="1">
                  <a:solidFill>
                    <a:srgbClr val="000000"/>
                  </a:solidFill>
                  <a:latin typeface="Consolas" panose="020B0609020204030204" pitchFamily="49" charset="0"/>
                </a:rPr>
                <a:t>…</a:t>
              </a:r>
            </a:p>
            <a:p>
              <a:pPr lvl="2"/>
              <a:r>
                <a:rPr lang="vi-VN" noProof="1">
                  <a:solidFill>
                    <a:srgbClr val="AF00DB"/>
                  </a:solidFill>
                  <a:latin typeface="Consolas" panose="020B0609020204030204" pitchFamily="49" charset="0"/>
                </a:rPr>
                <a:t>return</a:t>
              </a:r>
              <a:r>
                <a:rPr lang="vi-VN" noProof="1">
                  <a:solidFill>
                    <a:srgbClr val="000000"/>
                  </a:solidFill>
                  <a:latin typeface="Consolas" panose="020B0609020204030204" pitchFamily="49" charset="0"/>
                </a:rPr>
                <a:t> &lt;Giá Trị&gt;;</a:t>
              </a:r>
            </a:p>
            <a:p>
              <a:pPr lvl="1"/>
              <a:r>
                <a:rPr lang="vi-VN" noProof="1">
                  <a:solidFill>
                    <a:srgbClr val="000000"/>
                  </a:solidFill>
                  <a:latin typeface="Consolas" panose="020B0609020204030204" pitchFamily="49" charset="0"/>
                </a:rPr>
                <a:t>}</a:t>
              </a:r>
            </a:p>
            <a:p>
              <a:pPr lvl="1"/>
              <a:r>
                <a:rPr lang="vi-VN" noProof="1">
                  <a:solidFill>
                    <a:srgbClr val="000000"/>
                  </a:solidFill>
                  <a:latin typeface="Consolas" panose="020B0609020204030204" pitchFamily="49" charset="0"/>
                </a:rPr>
                <a:t>… Vòng lặp {</a:t>
              </a:r>
            </a:p>
            <a:p>
              <a:pPr lvl="1"/>
              <a:r>
                <a:rPr lang="vi-VN" noProof="1">
                  <a:solidFill>
                    <a:srgbClr val="000000"/>
                  </a:solidFill>
                  <a:latin typeface="Consolas" panose="020B0609020204030204" pitchFamily="49" charset="0"/>
                </a:rPr>
                <a:t>	… TênHà</a:t>
              </a:r>
              <a:r>
                <a:rPr lang="vi-VN" noProof="1">
                  <a:solidFill>
                    <a:srgbClr val="795E26"/>
                  </a:solidFill>
                  <a:latin typeface="Consolas" panose="020B0609020204030204" pitchFamily="49" charset="0"/>
                </a:rPr>
                <a:t>m</a:t>
              </a:r>
              <a:r>
                <a:rPr lang="vi-VN" noProof="1">
                  <a:solidFill>
                    <a:srgbClr val="000000"/>
                  </a:solidFill>
                  <a:latin typeface="Consolas" panose="020B0609020204030204" pitchFamily="49" charset="0"/>
                </a:rPr>
                <a:t>(&lt;TS&gt;); </a:t>
              </a:r>
            </a:p>
            <a:p>
              <a:pPr lvl="1"/>
              <a:r>
                <a:rPr lang="vi-VN" noProof="1">
                  <a:solidFill>
                    <a:srgbClr val="000000"/>
                  </a:solidFill>
                  <a:latin typeface="Consolas" panose="020B0609020204030204" pitchFamily="49" charset="0"/>
                </a:rPr>
                <a:t>	…</a:t>
              </a:r>
            </a:p>
            <a:p>
              <a:pPr lvl="1"/>
              <a:r>
                <a:rPr lang="vi-VN" noProof="1">
                  <a:solidFill>
                    <a:srgbClr val="000000"/>
                  </a:solidFill>
                  <a:latin typeface="Consolas" panose="020B0609020204030204" pitchFamily="49" charset="0"/>
                </a:rPr>
                <a:t>}</a:t>
              </a:r>
            </a:p>
            <a:p>
              <a:pPr lvl="1"/>
              <a:r>
                <a:rPr lang="vi-VN" noProof="1">
                  <a:solidFill>
                    <a:srgbClr val="000000"/>
                  </a:solidFill>
                  <a:latin typeface="Consolas" panose="020B0609020204030204" pitchFamily="49" charset="0"/>
                </a:rPr>
                <a:t>…</a:t>
              </a:r>
            </a:p>
            <a:p>
              <a:r>
                <a:rPr lang="vi-VN" noProof="1">
                  <a:solidFill>
                    <a:srgbClr val="000000"/>
                  </a:solidFill>
                  <a:latin typeface="Consolas" panose="020B0609020204030204" pitchFamily="49" charset="0"/>
                </a:rPr>
                <a:t>}</a:t>
              </a:r>
            </a:p>
          </p:txBody>
        </p:sp>
        <p:grpSp>
          <p:nvGrpSpPr>
            <p:cNvPr id="33829" name="Group 19"/>
            <p:cNvGrpSpPr>
              <a:grpSpLocks/>
            </p:cNvGrpSpPr>
            <p:nvPr/>
          </p:nvGrpSpPr>
          <p:grpSpPr bwMode="auto">
            <a:xfrm>
              <a:off x="2514600" y="1600200"/>
              <a:ext cx="3617912" cy="530225"/>
              <a:chOff x="560388" y="1143000"/>
              <a:chExt cx="3617912" cy="530225"/>
            </a:xfrm>
          </p:grpSpPr>
          <p:sp>
            <p:nvSpPr>
              <p:cNvPr id="22" name="Freeform 2"/>
              <p:cNvSpPr>
                <a:spLocks/>
              </p:cNvSpPr>
              <p:nvPr/>
            </p:nvSpPr>
            <p:spPr bwMode="gray">
              <a:xfrm>
                <a:off x="560388" y="1143000"/>
                <a:ext cx="3559527"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solidFill>
                    <a:sysClr val="windowText" lastClr="000000"/>
                  </a:solidFill>
                  <a:latin typeface="Verdana"/>
                </a:endParaRPr>
              </a:p>
            </p:txBody>
          </p:sp>
          <p:sp>
            <p:nvSpPr>
              <p:cNvPr id="23" name="Rectangle 4"/>
              <p:cNvSpPr>
                <a:spLocks noChangeArrowheads="1"/>
              </p:cNvSpPr>
              <p:nvPr/>
            </p:nvSpPr>
            <p:spPr bwMode="gray">
              <a:xfrm>
                <a:off x="560388" y="1192213"/>
                <a:ext cx="3617912" cy="409150"/>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wrap="square">
                <a:spAutoFit/>
              </a:bodyPr>
              <a:lstStyle/>
              <a:p>
                <a:pPr algn="ctr">
                  <a:defRPr/>
                </a:pPr>
                <a:r>
                  <a:rPr lang="vi-VN" sz="2400" kern="0" noProof="1">
                    <a:solidFill>
                      <a:srgbClr val="FFFFFF"/>
                    </a:solidFill>
                    <a:latin typeface="Arial" charset="0"/>
                  </a:rPr>
                  <a:t>Cấu trúc chương trình</a:t>
                </a:r>
              </a:p>
            </p:txBody>
          </p:sp>
        </p:grpSp>
      </p:grpSp>
      <p:sp>
        <p:nvSpPr>
          <p:cNvPr id="33795" name="Title 1"/>
          <p:cNvSpPr>
            <a:spLocks noGrp="1"/>
          </p:cNvSpPr>
          <p:nvPr>
            <p:ph type="title"/>
          </p:nvPr>
        </p:nvSpPr>
        <p:spPr/>
        <p:txBody>
          <a:bodyPr/>
          <a:lstStyle/>
          <a:p>
            <a:r>
              <a:rPr lang="vi-VN" altLang="en-US" noProof="1"/>
              <a:t>Đệ quy phi tuyến</a:t>
            </a:r>
          </a:p>
        </p:txBody>
      </p:sp>
      <p:grpSp>
        <p:nvGrpSpPr>
          <p:cNvPr id="6" name="Group 34"/>
          <p:cNvGrpSpPr>
            <a:grpSpLocks/>
          </p:cNvGrpSpPr>
          <p:nvPr/>
        </p:nvGrpSpPr>
        <p:grpSpPr bwMode="auto">
          <a:xfrm>
            <a:off x="5125883" y="1950301"/>
            <a:ext cx="5483388" cy="4542673"/>
            <a:chOff x="4572000" y="1524000"/>
            <a:chExt cx="3759416" cy="3960458"/>
          </a:xfrm>
        </p:grpSpPr>
        <p:sp>
          <p:nvSpPr>
            <p:cNvPr id="29" name="AutoShape 6"/>
            <p:cNvSpPr>
              <a:spLocks noChangeArrowheads="1"/>
            </p:cNvSpPr>
            <p:nvPr/>
          </p:nvSpPr>
          <p:spPr bwMode="gray">
            <a:xfrm>
              <a:off x="4648200" y="2057400"/>
              <a:ext cx="3630972" cy="3427058"/>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a:defRPr/>
              </a:pPr>
              <a:r>
                <a:rPr lang="vi-VN" sz="2000" noProof="1">
                  <a:solidFill>
                    <a:srgbClr val="FF0000"/>
                  </a:solidFill>
                  <a:latin typeface="Tahoma" pitchFamily="34" charset="0"/>
                  <a:cs typeface="Tahoma" pitchFamily="34" charset="0"/>
                </a:rPr>
                <a:t>Tính số hạng thứ n của dãy sau</a:t>
              </a:r>
              <a:endParaRPr lang="vi-VN" sz="2000" noProof="1">
                <a:latin typeface="Tahoma" pitchFamily="34" charset="0"/>
                <a:cs typeface="Tahoma" pitchFamily="34" charset="0"/>
              </a:endParaRPr>
            </a:p>
            <a:p>
              <a:pPr>
                <a:defRPr/>
              </a:pPr>
              <a:r>
                <a:rPr lang="vi-VN" sz="2000" noProof="1">
                  <a:latin typeface="Tahoma" pitchFamily="34" charset="0"/>
                  <a:cs typeface="Tahoma" pitchFamily="34" charset="0"/>
                </a:rPr>
                <a:t>x</a:t>
              </a:r>
              <a:r>
                <a:rPr lang="vi-VN" sz="2000" baseline="-25000" noProof="1">
                  <a:latin typeface="Tahoma" pitchFamily="34" charset="0"/>
                  <a:cs typeface="Tahoma" pitchFamily="34" charset="0"/>
                </a:rPr>
                <a:t>0</a:t>
              </a:r>
              <a:r>
                <a:rPr lang="vi-VN" sz="2000" noProof="1">
                  <a:latin typeface="Tahoma" pitchFamily="34" charset="0"/>
                  <a:cs typeface="Tahoma" pitchFamily="34" charset="0"/>
                </a:rPr>
                <a:t> = 1</a:t>
              </a:r>
            </a:p>
            <a:p>
              <a:pPr>
                <a:defRPr/>
              </a:pPr>
              <a:r>
                <a:rPr lang="vi-VN" sz="2000" noProof="1">
                  <a:latin typeface="Tahoma" pitchFamily="34" charset="0"/>
                  <a:cs typeface="Tahoma" pitchFamily="34" charset="0"/>
                </a:rPr>
                <a:t>x</a:t>
              </a:r>
              <a:r>
                <a:rPr lang="vi-VN" sz="2000" baseline="-25000" noProof="1">
                  <a:latin typeface="Tahoma" pitchFamily="34" charset="0"/>
                  <a:cs typeface="Tahoma" pitchFamily="34" charset="0"/>
                </a:rPr>
                <a:t>n</a:t>
              </a:r>
              <a:r>
                <a:rPr lang="vi-VN" sz="2000" noProof="1">
                  <a:latin typeface="Tahoma" pitchFamily="34" charset="0"/>
                  <a:cs typeface="Tahoma" pitchFamily="34" charset="0"/>
                </a:rPr>
                <a:t> = n</a:t>
              </a:r>
              <a:r>
                <a:rPr lang="vi-VN" sz="2000" baseline="30000" noProof="1">
                  <a:latin typeface="Tahoma" pitchFamily="34" charset="0"/>
                  <a:cs typeface="Tahoma" pitchFamily="34" charset="0"/>
                </a:rPr>
                <a:t>2</a:t>
              </a:r>
              <a:r>
                <a:rPr lang="vi-VN" sz="2000" noProof="1">
                  <a:latin typeface="Tahoma" pitchFamily="34" charset="0"/>
                  <a:cs typeface="Tahoma" pitchFamily="34" charset="0"/>
                </a:rPr>
                <a:t>.x</a:t>
              </a:r>
              <a:r>
                <a:rPr lang="vi-VN" sz="2000" baseline="-25000" noProof="1">
                  <a:latin typeface="Tahoma" pitchFamily="34" charset="0"/>
                  <a:cs typeface="Tahoma" pitchFamily="34" charset="0"/>
                </a:rPr>
                <a:t>0</a:t>
              </a:r>
              <a:r>
                <a:rPr lang="vi-VN" sz="2000" noProof="1">
                  <a:latin typeface="Tahoma" pitchFamily="34" charset="0"/>
                  <a:cs typeface="Tahoma" pitchFamily="34" charset="0"/>
                </a:rPr>
                <a:t> + (n-1)</a:t>
              </a:r>
              <a:r>
                <a:rPr lang="vi-VN" sz="2000" baseline="30000" noProof="1">
                  <a:latin typeface="Tahoma" pitchFamily="34" charset="0"/>
                  <a:cs typeface="Tahoma" pitchFamily="34" charset="0"/>
                </a:rPr>
                <a:t>2</a:t>
              </a:r>
              <a:r>
                <a:rPr lang="vi-VN" sz="2000" noProof="1">
                  <a:latin typeface="Tahoma" pitchFamily="34" charset="0"/>
                  <a:cs typeface="Tahoma" pitchFamily="34" charset="0"/>
                </a:rPr>
                <a:t>.x</a:t>
              </a:r>
              <a:r>
                <a:rPr lang="vi-VN" sz="2000" baseline="-25000" noProof="1">
                  <a:latin typeface="Tahoma" pitchFamily="34" charset="0"/>
                  <a:cs typeface="Tahoma" pitchFamily="34" charset="0"/>
                </a:rPr>
                <a:t>1</a:t>
              </a:r>
              <a:r>
                <a:rPr lang="vi-VN" sz="2000" noProof="1">
                  <a:latin typeface="Tahoma" pitchFamily="34" charset="0"/>
                  <a:cs typeface="Tahoma" pitchFamily="34" charset="0"/>
                </a:rPr>
                <a:t> + … + 2</a:t>
              </a:r>
              <a:r>
                <a:rPr lang="vi-VN" sz="2000" baseline="30000" noProof="1">
                  <a:latin typeface="Tahoma" pitchFamily="34" charset="0"/>
                  <a:cs typeface="Tahoma" pitchFamily="34" charset="0"/>
                </a:rPr>
                <a:t>2</a:t>
              </a:r>
              <a:r>
                <a:rPr lang="vi-VN" sz="2000" noProof="1">
                  <a:latin typeface="Tahoma" pitchFamily="34" charset="0"/>
                  <a:cs typeface="Tahoma" pitchFamily="34" charset="0"/>
                </a:rPr>
                <a:t>.x</a:t>
              </a:r>
              <a:r>
                <a:rPr lang="vi-VN" sz="2000" baseline="-25000" noProof="1">
                  <a:latin typeface="Tahoma" pitchFamily="34" charset="0"/>
                  <a:cs typeface="Tahoma" pitchFamily="34" charset="0"/>
                </a:rPr>
                <a:t>n–2</a:t>
              </a:r>
              <a:r>
                <a:rPr lang="vi-VN" sz="2000" noProof="1">
                  <a:latin typeface="Tahoma" pitchFamily="34" charset="0"/>
                  <a:cs typeface="Tahoma" pitchFamily="34" charset="0"/>
                </a:rPr>
                <a:t> + 1</a:t>
              </a:r>
              <a:r>
                <a:rPr lang="vi-VN" sz="2000" baseline="30000" noProof="1">
                  <a:latin typeface="Tahoma" pitchFamily="34" charset="0"/>
                  <a:cs typeface="Tahoma" pitchFamily="34" charset="0"/>
                </a:rPr>
                <a:t>2</a:t>
              </a:r>
              <a:r>
                <a:rPr lang="vi-VN" sz="2000" noProof="1">
                  <a:latin typeface="Tahoma" pitchFamily="34" charset="0"/>
                  <a:cs typeface="Tahoma" pitchFamily="34" charset="0"/>
                </a:rPr>
                <a:t>.x</a:t>
              </a:r>
              <a:r>
                <a:rPr lang="vi-VN" sz="2000" baseline="-25000" noProof="1">
                  <a:latin typeface="Tahoma" pitchFamily="34" charset="0"/>
                  <a:cs typeface="Tahoma" pitchFamily="34" charset="0"/>
                </a:rPr>
                <a:t>n–1</a:t>
              </a:r>
            </a:p>
            <a:p>
              <a:pPr>
                <a:defRPr/>
              </a:pPr>
              <a:endParaRPr lang="vi-VN" sz="1000" noProof="1">
                <a:latin typeface="Tahoma" pitchFamily="34" charset="0"/>
                <a:cs typeface="Tahoma" pitchFamily="34" charset="0"/>
              </a:endParaRPr>
            </a:p>
            <a:p>
              <a:pPr algn="ctr">
                <a:defRPr/>
              </a:pPr>
              <a:r>
                <a:rPr lang="vi-VN" sz="2000" b="1" noProof="1">
                  <a:latin typeface="Tahoma" pitchFamily="34" charset="0"/>
                  <a:cs typeface="Tahoma" pitchFamily="34" charset="0"/>
                </a:rPr>
                <a:t>.: Chương trình :.</a:t>
              </a:r>
            </a:p>
            <a:p>
              <a:pPr>
                <a:defRPr/>
              </a:pPr>
              <a:endParaRPr lang="vi-VN" sz="1000" noProof="1">
                <a:latin typeface="Tahoma" pitchFamily="34" charset="0"/>
                <a:cs typeface="Tahoma" pitchFamily="34" charset="0"/>
              </a:endParaRPr>
            </a:p>
            <a:p>
              <a:r>
                <a:rPr lang="vi-VN" sz="2000" b="1" noProof="1">
                  <a:solidFill>
                    <a:srgbClr val="0000FF"/>
                  </a:solidFill>
                  <a:latin typeface="Fira Code" panose="020B0509050000020004" pitchFamily="49" charset="0"/>
                </a:rPr>
                <a:t>long</a:t>
              </a:r>
              <a:r>
                <a:rPr lang="vi-VN" sz="2000" b="1" noProof="1">
                  <a:solidFill>
                    <a:srgbClr val="000000"/>
                  </a:solidFill>
                  <a:latin typeface="Fira Code" panose="020B0509050000020004" pitchFamily="49" charset="0"/>
                </a:rPr>
                <a:t> </a:t>
              </a:r>
              <a:r>
                <a:rPr lang="vi-VN" sz="2000" b="1" noProof="1">
                  <a:solidFill>
                    <a:srgbClr val="795E26"/>
                  </a:solidFill>
                  <a:latin typeface="Fira Code" panose="020B0509050000020004" pitchFamily="49" charset="0"/>
                </a:rPr>
                <a:t>xn</a:t>
              </a:r>
              <a:r>
                <a:rPr lang="vi-VN" sz="2000" b="1" noProof="1">
                  <a:solidFill>
                    <a:srgbClr val="000000"/>
                  </a:solidFill>
                  <a:latin typeface="Fira Code" panose="020B0509050000020004" pitchFamily="49" charset="0"/>
                </a:rPr>
                <a:t>(</a:t>
              </a:r>
              <a:r>
                <a:rPr lang="vi-VN" sz="2000" b="1" noProof="1">
                  <a:solidFill>
                    <a:srgbClr val="0000FF"/>
                  </a:solidFill>
                  <a:latin typeface="Fira Code" panose="020B0509050000020004" pitchFamily="49" charset="0"/>
                </a:rPr>
                <a:t>int</a:t>
              </a:r>
              <a:r>
                <a:rPr lang="vi-VN" sz="2000" b="1" noProof="1">
                  <a:solidFill>
                    <a:srgbClr val="000000"/>
                  </a:solidFill>
                  <a:latin typeface="Fira Code" panose="020B0509050000020004" pitchFamily="49" charset="0"/>
                </a:rPr>
                <a:t> n) {</a:t>
              </a:r>
            </a:p>
            <a:p>
              <a:pPr lvl="1"/>
              <a:r>
                <a:rPr lang="vi-VN" sz="2000" b="1" noProof="1">
                  <a:solidFill>
                    <a:srgbClr val="AF00DB"/>
                  </a:solidFill>
                  <a:latin typeface="Fira Code" panose="020B0509050000020004" pitchFamily="49" charset="0"/>
                </a:rPr>
                <a:t>if</a:t>
              </a:r>
              <a:r>
                <a:rPr lang="vi-VN" sz="2000" b="1" noProof="1">
                  <a:solidFill>
                    <a:srgbClr val="000000"/>
                  </a:solidFill>
                  <a:latin typeface="Fira Code" panose="020B0509050000020004" pitchFamily="49" charset="0"/>
                </a:rPr>
                <a:t> (n == </a:t>
              </a:r>
              <a:r>
                <a:rPr lang="vi-VN" sz="2000" b="1" noProof="1">
                  <a:solidFill>
                    <a:srgbClr val="09885A"/>
                  </a:solidFill>
                  <a:latin typeface="Fira Code" panose="020B0509050000020004" pitchFamily="49" charset="0"/>
                </a:rPr>
                <a:t>0</a:t>
              </a:r>
              <a:r>
                <a:rPr lang="vi-VN" sz="2000" b="1" noProof="1">
                  <a:solidFill>
                    <a:srgbClr val="000000"/>
                  </a:solidFill>
                  <a:latin typeface="Fira Code" panose="020B0509050000020004" pitchFamily="49" charset="0"/>
                </a:rPr>
                <a:t>) </a:t>
              </a:r>
              <a:r>
                <a:rPr lang="vi-VN" sz="2000" b="1" noProof="1">
                  <a:solidFill>
                    <a:srgbClr val="AF00DB"/>
                  </a:solidFill>
                  <a:latin typeface="Fira Code" panose="020B0509050000020004" pitchFamily="49" charset="0"/>
                </a:rPr>
                <a:t>return</a:t>
              </a:r>
              <a:r>
                <a:rPr lang="vi-VN" sz="2000" b="1" noProof="1">
                  <a:solidFill>
                    <a:srgbClr val="000000"/>
                  </a:solidFill>
                  <a:latin typeface="Fira Code" panose="020B0509050000020004" pitchFamily="49" charset="0"/>
                </a:rPr>
                <a:t> </a:t>
              </a:r>
              <a:r>
                <a:rPr lang="vi-VN" sz="2000" b="1" noProof="1">
                  <a:solidFill>
                    <a:srgbClr val="09885A"/>
                  </a:solidFill>
                  <a:latin typeface="Fira Code" panose="020B0509050000020004" pitchFamily="49" charset="0"/>
                </a:rPr>
                <a:t>1</a:t>
              </a:r>
              <a:r>
                <a:rPr lang="vi-VN" sz="2000" b="1" noProof="1">
                  <a:solidFill>
                    <a:srgbClr val="000000"/>
                  </a:solidFill>
                  <a:latin typeface="Fira Code" panose="020B0509050000020004" pitchFamily="49" charset="0"/>
                </a:rPr>
                <a:t>;</a:t>
              </a:r>
            </a:p>
            <a:p>
              <a:pPr lvl="1"/>
              <a:r>
                <a:rPr lang="vi-VN" sz="2000" b="1" noProof="1">
                  <a:solidFill>
                    <a:srgbClr val="0000FF"/>
                  </a:solidFill>
                  <a:latin typeface="Fira Code" panose="020B0509050000020004" pitchFamily="49" charset="0"/>
                </a:rPr>
                <a:t>long</a:t>
              </a:r>
              <a:r>
                <a:rPr lang="vi-VN" sz="2000" b="1" noProof="1">
                  <a:solidFill>
                    <a:srgbClr val="000000"/>
                  </a:solidFill>
                  <a:latin typeface="Fira Code" panose="020B0509050000020004" pitchFamily="49" charset="0"/>
                </a:rPr>
                <a:t> s = </a:t>
              </a:r>
              <a:r>
                <a:rPr lang="vi-VN" sz="2000" b="1" noProof="1">
                  <a:solidFill>
                    <a:srgbClr val="09885A"/>
                  </a:solidFill>
                  <a:latin typeface="Fira Code" panose="020B0509050000020004" pitchFamily="49" charset="0"/>
                </a:rPr>
                <a:t>0</a:t>
              </a:r>
              <a:r>
                <a:rPr lang="vi-VN" sz="2000" b="1" noProof="1">
                  <a:solidFill>
                    <a:srgbClr val="000000"/>
                  </a:solidFill>
                  <a:latin typeface="Fira Code" panose="020B0509050000020004" pitchFamily="49" charset="0"/>
                </a:rPr>
                <a:t>;</a:t>
              </a:r>
              <a:endParaRPr lang="vi-VN" sz="2000" b="1" noProof="1">
                <a:solidFill>
                  <a:srgbClr val="AF00DB"/>
                </a:solidFill>
                <a:latin typeface="Fira Code" panose="020B0509050000020004" pitchFamily="49" charset="0"/>
              </a:endParaRPr>
            </a:p>
            <a:p>
              <a:pPr lvl="1"/>
              <a:r>
                <a:rPr lang="vi-VN" sz="2000" b="1" noProof="1">
                  <a:solidFill>
                    <a:srgbClr val="AF00DB"/>
                  </a:solidFill>
                  <a:latin typeface="Fira Code" panose="020B0509050000020004" pitchFamily="49" charset="0"/>
                </a:rPr>
                <a:t>for</a:t>
              </a:r>
              <a:r>
                <a:rPr lang="vi-VN" sz="2000" b="1" noProof="1">
                  <a:solidFill>
                    <a:srgbClr val="000000"/>
                  </a:solidFill>
                  <a:latin typeface="Fira Code" panose="020B0509050000020004" pitchFamily="49" charset="0"/>
                </a:rPr>
                <a:t> (</a:t>
              </a:r>
              <a:r>
                <a:rPr lang="vi-VN" sz="2000" b="1" noProof="1">
                  <a:solidFill>
                    <a:srgbClr val="0000FF"/>
                  </a:solidFill>
                  <a:latin typeface="Fira Code" panose="020B0509050000020004" pitchFamily="49" charset="0"/>
                </a:rPr>
                <a:t>int</a:t>
              </a:r>
              <a:r>
                <a:rPr lang="vi-VN" sz="2000" b="1" noProof="1">
                  <a:solidFill>
                    <a:srgbClr val="000000"/>
                  </a:solidFill>
                  <a:latin typeface="Fira Code" panose="020B0509050000020004" pitchFamily="49" charset="0"/>
                </a:rPr>
                <a:t> i=</a:t>
              </a:r>
              <a:r>
                <a:rPr lang="vi-VN" sz="2000" b="1" noProof="1">
                  <a:solidFill>
                    <a:srgbClr val="09885A"/>
                  </a:solidFill>
                  <a:latin typeface="Fira Code" panose="020B0509050000020004" pitchFamily="49" charset="0"/>
                </a:rPr>
                <a:t>1</a:t>
              </a:r>
              <a:r>
                <a:rPr lang="vi-VN" sz="2000" b="1" noProof="1">
                  <a:solidFill>
                    <a:srgbClr val="000000"/>
                  </a:solidFill>
                  <a:latin typeface="Fira Code" panose="020B0509050000020004" pitchFamily="49" charset="0"/>
                </a:rPr>
                <a:t>; i&lt;=n; i++)</a:t>
              </a:r>
            </a:p>
            <a:p>
              <a:pPr lvl="1"/>
              <a:r>
                <a:rPr lang="vi-VN" sz="2000" b="1" noProof="1">
                  <a:solidFill>
                    <a:srgbClr val="000000"/>
                  </a:solidFill>
                  <a:latin typeface="Fira Code" panose="020B0509050000020004" pitchFamily="49" charset="0"/>
                </a:rPr>
                <a:t>	s = s + i*i*</a:t>
              </a:r>
              <a:r>
                <a:rPr lang="vi-VN" sz="2000" b="1" noProof="1">
                  <a:solidFill>
                    <a:srgbClr val="795E26"/>
                  </a:solidFill>
                  <a:latin typeface="Fira Code" panose="020B0509050000020004" pitchFamily="49" charset="0"/>
                </a:rPr>
                <a:t>xn</a:t>
              </a:r>
              <a:r>
                <a:rPr lang="vi-VN" sz="2000" b="1" noProof="1">
                  <a:solidFill>
                    <a:srgbClr val="000000"/>
                  </a:solidFill>
                  <a:latin typeface="Fira Code" panose="020B0509050000020004" pitchFamily="49" charset="0"/>
                </a:rPr>
                <a:t>(n–i);</a:t>
              </a:r>
            </a:p>
            <a:p>
              <a:pPr lvl="1"/>
              <a:r>
                <a:rPr lang="vi-VN" sz="2000" b="1" noProof="1">
                  <a:solidFill>
                    <a:srgbClr val="AF00DB"/>
                  </a:solidFill>
                  <a:latin typeface="Fira Code" panose="020B0509050000020004" pitchFamily="49" charset="0"/>
                </a:rPr>
                <a:t>return</a:t>
              </a:r>
              <a:r>
                <a:rPr lang="vi-VN" sz="2000" b="1" noProof="1">
                  <a:solidFill>
                    <a:srgbClr val="000000"/>
                  </a:solidFill>
                  <a:latin typeface="Fira Code" panose="020B0509050000020004" pitchFamily="49" charset="0"/>
                </a:rPr>
                <a:t> s;</a:t>
              </a:r>
            </a:p>
            <a:p>
              <a:r>
                <a:rPr lang="vi-VN" sz="2000" b="1" noProof="1">
                  <a:solidFill>
                    <a:srgbClr val="000000"/>
                  </a:solidFill>
                  <a:latin typeface="Fira Code" panose="020B0509050000020004" pitchFamily="49" charset="0"/>
                </a:rPr>
                <a:t>}</a:t>
              </a:r>
            </a:p>
            <a:p>
              <a:r>
                <a:rPr lang="vi-VN" noProof="1">
                  <a:solidFill>
                    <a:srgbClr val="000000"/>
                  </a:solidFill>
                  <a:latin typeface="Fira Code" panose="020B0509050000020004" pitchFamily="49" charset="0"/>
                </a:rPr>
                <a:t/>
              </a:r>
              <a:br>
                <a:rPr lang="vi-VN" noProof="1">
                  <a:solidFill>
                    <a:srgbClr val="000000"/>
                  </a:solidFill>
                  <a:latin typeface="Fira Code" panose="020B0509050000020004" pitchFamily="49" charset="0"/>
                </a:rPr>
              </a:br>
              <a:endParaRPr lang="vi-VN" noProof="1">
                <a:solidFill>
                  <a:srgbClr val="000000"/>
                </a:solidFill>
                <a:latin typeface="Fira Code" panose="020B0509050000020004" pitchFamily="49" charset="0"/>
              </a:endParaRPr>
            </a:p>
            <a:p>
              <a:pPr algn="ctr" eaLnBrk="1" hangingPunct="1">
                <a:defRPr/>
              </a:pPr>
              <a:endParaRPr lang="vi-VN" noProof="1">
                <a:latin typeface="Tahoma" pitchFamily="34" charset="0"/>
                <a:cs typeface="Tahoma" pitchFamily="34" charset="0"/>
              </a:endParaRPr>
            </a:p>
          </p:txBody>
        </p:sp>
        <p:grpSp>
          <p:nvGrpSpPr>
            <p:cNvPr id="33819" name="Group 19"/>
            <p:cNvGrpSpPr>
              <a:grpSpLocks/>
            </p:cNvGrpSpPr>
            <p:nvPr/>
          </p:nvGrpSpPr>
          <p:grpSpPr bwMode="auto">
            <a:xfrm>
              <a:off x="4572000" y="1524000"/>
              <a:ext cx="3759416" cy="530225"/>
              <a:chOff x="560388" y="1143000"/>
              <a:chExt cx="3759416" cy="530225"/>
            </a:xfrm>
          </p:grpSpPr>
          <p:sp>
            <p:nvSpPr>
              <p:cNvPr id="31" name="Freeform 2"/>
              <p:cNvSpPr>
                <a:spLocks/>
              </p:cNvSpPr>
              <p:nvPr/>
            </p:nvSpPr>
            <p:spPr bwMode="gray">
              <a:xfrm>
                <a:off x="560388" y="1143000"/>
                <a:ext cx="3759416"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defRPr/>
                </a:pPr>
                <a:endParaRPr lang="vi-VN" kern="0" noProof="1">
                  <a:solidFill>
                    <a:sysClr val="windowText" lastClr="000000"/>
                  </a:solidFill>
                  <a:latin typeface="Verdana"/>
                </a:endParaRPr>
              </a:p>
            </p:txBody>
          </p:sp>
          <p:sp>
            <p:nvSpPr>
              <p:cNvPr id="32" name="Rectangle 4"/>
              <p:cNvSpPr>
                <a:spLocks noChangeArrowheads="1"/>
              </p:cNvSpPr>
              <p:nvPr/>
            </p:nvSpPr>
            <p:spPr bwMode="gray">
              <a:xfrm>
                <a:off x="708026" y="1192213"/>
                <a:ext cx="3559535" cy="402495"/>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wrap="square">
                <a:spAutoFit/>
              </a:bodyPr>
              <a:lstStyle/>
              <a:p>
                <a:pPr algn="ctr">
                  <a:defRPr/>
                </a:pPr>
                <a:r>
                  <a:rPr lang="vi-VN" sz="2400" kern="0" noProof="1">
                    <a:solidFill>
                      <a:srgbClr val="FFFFFF"/>
                    </a:solidFill>
                    <a:latin typeface="Arial" charset="0"/>
                  </a:rPr>
                  <a:t>Ví dụ</a:t>
                </a:r>
              </a:p>
            </p:txBody>
          </p:sp>
        </p:grpSp>
      </p:grpSp>
      <p:cxnSp>
        <p:nvCxnSpPr>
          <p:cNvPr id="20" name="Straight Arrow Connector 19"/>
          <p:cNvCxnSpPr>
            <a:cxnSpLocks noChangeShapeType="1"/>
          </p:cNvCxnSpPr>
          <p:nvPr/>
        </p:nvCxnSpPr>
        <p:spPr bwMode="auto">
          <a:xfrm rot="10800000" flipV="1">
            <a:off x="3136900" y="1528642"/>
            <a:ext cx="457200" cy="3810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rot="5400000">
            <a:off x="3404394" y="1337348"/>
            <a:ext cx="381000"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4" name="Straight Arrow Connector 23"/>
          <p:cNvCxnSpPr>
            <a:cxnSpLocks noChangeShapeType="1"/>
          </p:cNvCxnSpPr>
          <p:nvPr/>
        </p:nvCxnSpPr>
        <p:spPr bwMode="auto">
          <a:xfrm>
            <a:off x="3594100" y="1528642"/>
            <a:ext cx="457200" cy="3810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5400000">
            <a:off x="2832100" y="1985842"/>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6" name="Straight Arrow Connector 25"/>
          <p:cNvCxnSpPr>
            <a:cxnSpLocks noChangeShapeType="1"/>
          </p:cNvCxnSpPr>
          <p:nvPr/>
        </p:nvCxnSpPr>
        <p:spPr bwMode="auto">
          <a:xfrm rot="5400000">
            <a:off x="3746500" y="1985842"/>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rot="16200000" flipH="1">
            <a:off x="3060700" y="1985842"/>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rot="16200000" flipH="1">
            <a:off x="3975100" y="1985842"/>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rot="5400000">
            <a:off x="2641600" y="2404942"/>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3" name="Straight Arrow Connector 32"/>
          <p:cNvCxnSpPr>
            <a:cxnSpLocks noChangeShapeType="1"/>
          </p:cNvCxnSpPr>
          <p:nvPr/>
        </p:nvCxnSpPr>
        <p:spPr bwMode="auto">
          <a:xfrm rot="16200000" flipH="1">
            <a:off x="2794001" y="2404943"/>
            <a:ext cx="379413" cy="150813"/>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3632201" y="2481143"/>
            <a:ext cx="381000" cy="3175"/>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rot="5400000">
            <a:off x="4013200" y="2404942"/>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6" name="Straight Arrow Connector 35"/>
          <p:cNvCxnSpPr>
            <a:cxnSpLocks noChangeShapeType="1"/>
          </p:cNvCxnSpPr>
          <p:nvPr/>
        </p:nvCxnSpPr>
        <p:spPr bwMode="auto">
          <a:xfrm rot="16200000" flipH="1">
            <a:off x="4165600" y="2404942"/>
            <a:ext cx="381000" cy="1524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37" name="Straight Arrow Connector 36"/>
          <p:cNvCxnSpPr>
            <a:cxnSpLocks noChangeShapeType="1"/>
          </p:cNvCxnSpPr>
          <p:nvPr/>
        </p:nvCxnSpPr>
        <p:spPr bwMode="auto">
          <a:xfrm rot="10800000" flipV="1">
            <a:off x="2374900" y="1528642"/>
            <a:ext cx="1219200" cy="3810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4" name="Straight Arrow Connector 43"/>
          <p:cNvCxnSpPr>
            <a:cxnSpLocks noChangeShapeType="1"/>
          </p:cNvCxnSpPr>
          <p:nvPr/>
        </p:nvCxnSpPr>
        <p:spPr bwMode="auto">
          <a:xfrm>
            <a:off x="3594100" y="1528642"/>
            <a:ext cx="1143000" cy="3048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rot="5400000">
            <a:off x="3404394" y="1718348"/>
            <a:ext cx="381000"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6" name="Straight Arrow Connector 45"/>
          <p:cNvCxnSpPr>
            <a:cxnSpLocks noChangeShapeType="1"/>
          </p:cNvCxnSpPr>
          <p:nvPr/>
        </p:nvCxnSpPr>
        <p:spPr bwMode="auto">
          <a:xfrm rot="5400000">
            <a:off x="2070100" y="1985842"/>
            <a:ext cx="3810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7" name="Straight Arrow Connector 46"/>
          <p:cNvCxnSpPr>
            <a:cxnSpLocks noChangeShapeType="1"/>
          </p:cNvCxnSpPr>
          <p:nvPr/>
        </p:nvCxnSpPr>
        <p:spPr bwMode="auto">
          <a:xfrm rot="5400000">
            <a:off x="1956594" y="2480348"/>
            <a:ext cx="381000"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8" name="Straight Arrow Connector 47"/>
          <p:cNvCxnSpPr>
            <a:cxnSpLocks noChangeShapeType="1"/>
          </p:cNvCxnSpPr>
          <p:nvPr/>
        </p:nvCxnSpPr>
        <p:spPr bwMode="auto">
          <a:xfrm rot="5400000">
            <a:off x="4090194" y="2480348"/>
            <a:ext cx="381000"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2" name="Chỗ dành sẵn cho Ngày tháng 1">
            <a:extLst>
              <a:ext uri="{FF2B5EF4-FFF2-40B4-BE49-F238E27FC236}">
                <a16:creationId xmlns:a16="http://schemas.microsoft.com/office/drawing/2014/main" id="{6D2A3112-F866-4ED9-92EA-8027747017C7}"/>
              </a:ext>
            </a:extLst>
          </p:cNvPr>
          <p:cNvSpPr>
            <a:spLocks noGrp="1"/>
          </p:cNvSpPr>
          <p:nvPr>
            <p:ph type="dt" sz="half" idx="10"/>
          </p:nvPr>
        </p:nvSpPr>
        <p:spPr/>
        <p:txBody>
          <a:bodyPr/>
          <a:lstStyle/>
          <a:p>
            <a:fld id="{92E7577A-5135-4723-90C4-B41439DCEE09}"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856FD2E-B5FB-42CF-B985-2A90ECC89622}"/>
              </a:ext>
            </a:extLst>
          </p:cNvPr>
          <p:cNvSpPr>
            <a:spLocks noGrp="1"/>
          </p:cNvSpPr>
          <p:nvPr>
            <p:ph type="sldNum" sz="quarter" idx="12"/>
          </p:nvPr>
        </p:nvSpPr>
        <p:spPr/>
        <p:txBody>
          <a:bodyPr/>
          <a:lstStyle/>
          <a:p>
            <a:fld id="{796B6B1B-CD97-412B-A8B6-A4AEE95B13DD}" type="slidenum">
              <a:rPr lang="vi-VN" noProof="1" smtClean="0"/>
              <a:t>154</a:t>
            </a:fld>
            <a:endParaRPr lang="vi-VN" noProof="1"/>
          </a:p>
        </p:txBody>
      </p:sp>
    </p:spTree>
    <p:extLst>
      <p:ext uri="{BB962C8B-B14F-4D97-AF65-F5344CB8AC3E}">
        <p14:creationId xmlns:p14="http://schemas.microsoft.com/office/powerpoint/2010/main" val="33030804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500"/>
                                        <p:tgtEl>
                                          <p:spTgt spid="45"/>
                                        </p:tgtEl>
                                      </p:cBhvr>
                                    </p:animEffect>
                                  </p:childTnLst>
                                </p:cTn>
                              </p:par>
                              <p:par>
                                <p:cTn id="22" presetID="22" presetClass="entr" presetSubtype="1"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1"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cTn>
                              </p:par>
                            </p:childTnLst>
                          </p:cTn>
                        </p:par>
                        <p:par>
                          <p:cTn id="28" fill="hold" nodeType="afterGroup">
                            <p:stCondLst>
                              <p:cond delay="1500"/>
                            </p:stCondLst>
                            <p:childTnLst>
                              <p:par>
                                <p:cTn id="29" presetID="22" presetClass="entr" presetSubtype="1"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up)">
                                      <p:cBhvr>
                                        <p:cTn id="31" dur="500"/>
                                        <p:tgtEl>
                                          <p:spTgt spid="46"/>
                                        </p:tgtEl>
                                      </p:cBhvr>
                                    </p:animEffect>
                                  </p:childTnLst>
                                </p:cTn>
                              </p:par>
                              <p:par>
                                <p:cTn id="32" presetID="22" presetClass="entr" presetSubtype="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par>
                                <p:cTn id="35" presetID="22" presetClass="entr" presetSubtype="1"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par>
                                <p:cTn id="38" presetID="22" presetClass="entr" presetSubtype="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par>
                          <p:cTn id="44" fill="hold" nodeType="afterGroup">
                            <p:stCondLst>
                              <p:cond delay="2000"/>
                            </p:stCondLst>
                            <p:childTnLst>
                              <p:par>
                                <p:cTn id="45" presetID="22" presetClass="entr" presetSubtype="1"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up)">
                                      <p:cBhvr>
                                        <p:cTn id="47" dur="500"/>
                                        <p:tgtEl>
                                          <p:spTgt spid="47"/>
                                        </p:tgtEl>
                                      </p:cBhvr>
                                    </p:animEffect>
                                  </p:childTnLst>
                                </p:cTn>
                              </p:par>
                              <p:par>
                                <p:cTn id="48" presetID="22" presetClass="entr" presetSubtype="1"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par>
                                <p:cTn id="51" presetID="22" presetClass="entr" presetSubtype="1"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500"/>
                                        <p:tgtEl>
                                          <p:spTgt spid="33"/>
                                        </p:tgtEl>
                                      </p:cBhvr>
                                    </p:animEffect>
                                  </p:childTnLst>
                                </p:cTn>
                              </p:par>
                              <p:par>
                                <p:cTn id="54" presetID="22" presetClass="entr" presetSubtype="1"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up)">
                                      <p:cBhvr>
                                        <p:cTn id="56" dur="500"/>
                                        <p:tgtEl>
                                          <p:spTgt spid="34"/>
                                        </p:tgtEl>
                                      </p:cBhvr>
                                    </p:animEffect>
                                  </p:childTnLst>
                                </p:cTn>
                              </p:par>
                              <p:par>
                                <p:cTn id="57" presetID="22" presetClass="entr" presetSubtype="1"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up)">
                                      <p:cBhvr>
                                        <p:cTn id="59" dur="500"/>
                                        <p:tgtEl>
                                          <p:spTgt spid="3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par>
                                <p:cTn id="63" presetID="22" presetClass="entr" presetSubtype="1"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up)">
                                      <p:cBhvr>
                                        <p:cTn id="65" dur="500"/>
                                        <p:tgtEl>
                                          <p:spTgt spid="3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0"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800" decel="100000"/>
                                        <p:tgtEl>
                                          <p:spTgt spid="6"/>
                                        </p:tgtEl>
                                      </p:cBhvr>
                                    </p:animEffect>
                                    <p:anim calcmode="lin" valueType="num">
                                      <p:cBhvr>
                                        <p:cTn id="71" dur="800" decel="100000" fill="hold"/>
                                        <p:tgtEl>
                                          <p:spTgt spid="6"/>
                                        </p:tgtEl>
                                        <p:attrNameLst>
                                          <p:attrName>style.rotation</p:attrName>
                                        </p:attrNameLst>
                                      </p:cBhvr>
                                      <p:tavLst>
                                        <p:tav tm="0">
                                          <p:val>
                                            <p:fltVal val="-90"/>
                                          </p:val>
                                        </p:tav>
                                        <p:tav tm="100000">
                                          <p:val>
                                            <p:fltVal val="0"/>
                                          </p:val>
                                        </p:tav>
                                      </p:tavLst>
                                    </p:anim>
                                    <p:anim calcmode="lin" valueType="num">
                                      <p:cBhvr>
                                        <p:cTn id="72" dur="800" decel="100000" fill="hold"/>
                                        <p:tgtEl>
                                          <p:spTgt spid="6"/>
                                        </p:tgtEl>
                                        <p:attrNameLst>
                                          <p:attrName>ppt_x</p:attrName>
                                        </p:attrNameLst>
                                      </p:cBhvr>
                                      <p:tavLst>
                                        <p:tav tm="0">
                                          <p:val>
                                            <p:strVal val="#ppt_x+0.4"/>
                                          </p:val>
                                        </p:tav>
                                        <p:tav tm="100000">
                                          <p:val>
                                            <p:strVal val="#ppt_x-0.05"/>
                                          </p:val>
                                        </p:tav>
                                      </p:tavLst>
                                    </p:anim>
                                    <p:anim calcmode="lin" valueType="num">
                                      <p:cBhvr>
                                        <p:cTn id="73" dur="800" decel="100000" fill="hold"/>
                                        <p:tgtEl>
                                          <p:spTgt spid="6"/>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p:txBody>
          <a:bodyPr/>
          <a:lstStyle/>
          <a:p>
            <a:r>
              <a:rPr lang="vi-VN" b="1" noProof="1"/>
              <a:t>Định nghĩa</a:t>
            </a:r>
            <a:r>
              <a:rPr lang="en-US" b="1" noProof="1"/>
              <a:t>: </a:t>
            </a:r>
            <a:r>
              <a:rPr lang="vi-VN" noProof="1"/>
              <a:t>Một hàm được gọi là Hàm Đệ quy trực tiếp nếu hàm đó có lời gọi đến chính nó một cách rõ ràng</a:t>
            </a:r>
            <a:r>
              <a:rPr lang="en-US" noProof="1"/>
              <a:t>.</a:t>
            </a:r>
            <a:endParaRPr lang="vi-VN" noProof="1"/>
          </a:p>
          <a:p>
            <a:endParaRPr lang="vi-VN" noProof="1"/>
          </a:p>
          <a:p>
            <a:r>
              <a:rPr lang="vi-VN" b="1" noProof="1"/>
              <a:t>Ví dụ:</a:t>
            </a:r>
          </a:p>
          <a:p>
            <a:endParaRPr lang="vi-VN" noProof="1"/>
          </a:p>
        </p:txBody>
      </p:sp>
      <p:sp>
        <p:nvSpPr>
          <p:cNvPr id="28674" name="Rectangle 2"/>
          <p:cNvSpPr>
            <a:spLocks noGrp="1" noChangeArrowheads="1"/>
          </p:cNvSpPr>
          <p:nvPr>
            <p:ph type="title"/>
          </p:nvPr>
        </p:nvSpPr>
        <p:spPr/>
        <p:txBody>
          <a:bodyPr/>
          <a:lstStyle/>
          <a:p>
            <a:r>
              <a:rPr lang="vi-VN" noProof="1"/>
              <a:t>Đệ quy trực tiếp</a:t>
            </a:r>
          </a:p>
        </p:txBody>
      </p:sp>
      <p:sp>
        <p:nvSpPr>
          <p:cNvPr id="28676" name="Text Box 5"/>
          <p:cNvSpPr txBox="1">
            <a:spLocks noChangeArrowheads="1"/>
          </p:cNvSpPr>
          <p:nvPr/>
        </p:nvSpPr>
        <p:spPr bwMode="auto">
          <a:xfrm>
            <a:off x="4138612" y="3667125"/>
            <a:ext cx="3914775" cy="23083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a:r>
              <a:rPr lang="vi-VN" sz="2400" noProof="1">
                <a:solidFill>
                  <a:srgbClr val="0000FF"/>
                </a:solidFill>
                <a:latin typeface="Consolas" panose="020B0609020204030204" pitchFamily="49" charset="0"/>
              </a:rPr>
              <a:t>int</a:t>
            </a:r>
            <a:r>
              <a:rPr lang="vi-VN" sz="2400" noProof="1">
                <a:solidFill>
                  <a:schemeClr val="tx1"/>
                </a:solidFill>
                <a:latin typeface="Consolas" panose="020B0609020204030204" pitchFamily="49" charset="0"/>
              </a:rPr>
              <a:t> Foo (int x)</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if</a:t>
            </a:r>
            <a:r>
              <a:rPr lang="vi-VN" sz="2400" noProof="1">
                <a:solidFill>
                  <a:schemeClr val="tx1"/>
                </a:solidFill>
                <a:latin typeface="Consolas" panose="020B0609020204030204" pitchFamily="49" charset="0"/>
              </a:rPr>
              <a:t> (x &lt;= 0)</a:t>
            </a:r>
            <a:endParaRPr lang="en-US" sz="2400" noProof="1">
              <a:solidFill>
                <a:schemeClr val="tx1"/>
              </a:solidFill>
              <a:latin typeface="Consolas" panose="020B0609020204030204" pitchFamily="49" charset="0"/>
            </a:endParaRPr>
          </a:p>
          <a:p>
            <a:pPr algn="l"/>
            <a:r>
              <a:rPr lang="en-US"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return</a:t>
            </a:r>
            <a:r>
              <a:rPr lang="vi-VN" sz="2400" noProof="1">
                <a:solidFill>
                  <a:schemeClr val="tx1"/>
                </a:solidFill>
                <a:latin typeface="Consolas" panose="020B0609020204030204" pitchFamily="49" charset="0"/>
              </a:rPr>
              <a:t> x;</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return</a:t>
            </a:r>
            <a:r>
              <a:rPr lang="vi-VN" sz="2400" noProof="1">
                <a:solidFill>
                  <a:schemeClr val="tx1"/>
                </a:solidFill>
                <a:latin typeface="Consolas" panose="020B0609020204030204" pitchFamily="49" charset="0"/>
              </a:rPr>
              <a:t> Foo(x – 1);</a:t>
            </a:r>
          </a:p>
          <a:p>
            <a:pPr algn="l"/>
            <a:r>
              <a:rPr lang="vi-VN" sz="2400" noProof="1">
                <a:solidFill>
                  <a:schemeClr val="tx1"/>
                </a:solidFill>
                <a:latin typeface="Consolas" panose="020B0609020204030204" pitchFamily="49" charset="0"/>
              </a:rPr>
              <a:t>}</a:t>
            </a:r>
          </a:p>
        </p:txBody>
      </p:sp>
      <p:sp>
        <p:nvSpPr>
          <p:cNvPr id="2" name="Chỗ dành sẵn cho Ngày tháng 1">
            <a:extLst>
              <a:ext uri="{FF2B5EF4-FFF2-40B4-BE49-F238E27FC236}">
                <a16:creationId xmlns:a16="http://schemas.microsoft.com/office/drawing/2014/main" id="{97452703-B01A-47A5-8AD8-45F824405BCF}"/>
              </a:ext>
            </a:extLst>
          </p:cNvPr>
          <p:cNvSpPr>
            <a:spLocks noGrp="1"/>
          </p:cNvSpPr>
          <p:nvPr>
            <p:ph type="dt" sz="half" idx="10"/>
          </p:nvPr>
        </p:nvSpPr>
        <p:spPr/>
        <p:txBody>
          <a:bodyPr/>
          <a:lstStyle/>
          <a:p>
            <a:fld id="{EFF01001-A513-4ACD-8690-5AFEFB8D5F22}"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FF839BDF-5E99-4924-9649-6C8D39129685}"/>
              </a:ext>
            </a:extLst>
          </p:cNvPr>
          <p:cNvSpPr>
            <a:spLocks noGrp="1"/>
          </p:cNvSpPr>
          <p:nvPr>
            <p:ph type="sldNum" sz="quarter" idx="12"/>
          </p:nvPr>
        </p:nvSpPr>
        <p:spPr/>
        <p:txBody>
          <a:bodyPr/>
          <a:lstStyle/>
          <a:p>
            <a:fld id="{796B6B1B-CD97-412B-A8B6-A4AEE95B13DD}" type="slidenum">
              <a:rPr lang="vi-VN" noProof="1" dirty="0" smtClean="0"/>
              <a:t>155</a:t>
            </a:fld>
            <a:endParaRPr lang="vi-VN" noProof="1"/>
          </a:p>
        </p:txBody>
      </p:sp>
    </p:spTree>
    <p:extLst>
      <p:ext uri="{BB962C8B-B14F-4D97-AF65-F5344CB8AC3E}">
        <p14:creationId xmlns:p14="http://schemas.microsoft.com/office/powerpoint/2010/main" val="2458885022"/>
      </p:ext>
    </p:extLst>
  </p:cSld>
  <p:clrMapOvr>
    <a:masterClrMapping/>
  </p:clrMapOvr>
  <p:transition spd="slow">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p:txBody>
          <a:bodyPr/>
          <a:lstStyle/>
          <a:p>
            <a:r>
              <a:rPr lang="vi-VN" b="1" noProof="1"/>
              <a:t>Định nghĩa: </a:t>
            </a:r>
            <a:r>
              <a:rPr lang="vi-VN" noProof="1"/>
              <a:t>Một hàm được gọi là Hàm Đệ quy gián tiếp nếu hàm đó gọi đến nó thông qua những lời gọi hàm khác.</a:t>
            </a:r>
          </a:p>
          <a:p>
            <a:endParaRPr lang="vi-VN" noProof="1"/>
          </a:p>
          <a:p>
            <a:r>
              <a:rPr lang="vi-VN" b="1" noProof="1"/>
              <a:t>Sơ đồ</a:t>
            </a:r>
            <a:r>
              <a:rPr lang="en-US" b="1" noProof="1"/>
              <a:t>:	</a:t>
            </a:r>
            <a:r>
              <a:rPr lang="vi-VN" sz="2600" b="1" noProof="1">
                <a:latin typeface="Consolas" panose="020B0609020204030204" pitchFamily="49" charset="0"/>
              </a:rPr>
              <a:t>f() </a:t>
            </a:r>
            <a:r>
              <a:rPr lang="vi-VN" sz="2600" b="1" noProof="1">
                <a:latin typeface="Consolas" panose="020B0609020204030204" pitchFamily="49" charset="0"/>
                <a:sym typeface="Wingdings" pitchFamily="2" charset="2"/>
              </a:rPr>
              <a:t> g1()  g2()  …  gn()  f()</a:t>
            </a:r>
          </a:p>
        </p:txBody>
      </p:sp>
      <p:sp>
        <p:nvSpPr>
          <p:cNvPr id="29698" name="Rectangle 2"/>
          <p:cNvSpPr>
            <a:spLocks noGrp="1" noChangeArrowheads="1"/>
          </p:cNvSpPr>
          <p:nvPr>
            <p:ph type="title"/>
          </p:nvPr>
        </p:nvSpPr>
        <p:spPr/>
        <p:txBody>
          <a:bodyPr/>
          <a:lstStyle/>
          <a:p>
            <a:r>
              <a:rPr lang="vi-VN" noProof="1"/>
              <a:t>Đệ quy gián tiếp</a:t>
            </a:r>
          </a:p>
        </p:txBody>
      </p:sp>
      <p:sp>
        <p:nvSpPr>
          <p:cNvPr id="4" name="TextBox 3"/>
          <p:cNvSpPr txBox="1"/>
          <p:nvPr/>
        </p:nvSpPr>
        <p:spPr>
          <a:xfrm>
            <a:off x="2347333" y="4327031"/>
            <a:ext cx="1595309" cy="1631216"/>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vi-VN" sz="2000" b="1" noProof="1">
                <a:latin typeface="Consolas" panose="020B0609020204030204" pitchFamily="49" charset="0"/>
              </a:rPr>
              <a:t>Hàm_1() {</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   Hàm_2()</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a:t>
            </a:r>
          </a:p>
        </p:txBody>
      </p:sp>
      <p:cxnSp>
        <p:nvCxnSpPr>
          <p:cNvPr id="5" name="Elbow Connector 4"/>
          <p:cNvCxnSpPr/>
          <p:nvPr/>
        </p:nvCxnSpPr>
        <p:spPr>
          <a:xfrm flipV="1">
            <a:off x="3943236" y="4504285"/>
            <a:ext cx="696912" cy="638175"/>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4659888" y="4327031"/>
            <a:ext cx="1595309" cy="1631216"/>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vi-VN" sz="2000" b="1" noProof="1">
                <a:latin typeface="Consolas" panose="020B0609020204030204" pitchFamily="49" charset="0"/>
              </a:rPr>
              <a:t>Hàm_2() {</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 Hàm_...()</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a:t>
            </a:r>
          </a:p>
        </p:txBody>
      </p:sp>
      <p:sp>
        <p:nvSpPr>
          <p:cNvPr id="7" name="TextBox 6"/>
          <p:cNvSpPr txBox="1"/>
          <p:nvPr/>
        </p:nvSpPr>
        <p:spPr>
          <a:xfrm>
            <a:off x="7850506" y="4319709"/>
            <a:ext cx="1736373" cy="1631216"/>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vi-VN" sz="2000" b="1" noProof="1">
                <a:latin typeface="Consolas" panose="020B0609020204030204" pitchFamily="49" charset="0"/>
              </a:rPr>
              <a:t>Hàm_...() {</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   Hàm_1()</a:t>
            </a:r>
          </a:p>
          <a:p>
            <a:pPr>
              <a:defRPr/>
            </a:pPr>
            <a:r>
              <a:rPr lang="vi-VN" sz="2000" b="1" noProof="1">
                <a:latin typeface="Consolas" panose="020B0609020204030204" pitchFamily="49" charset="0"/>
              </a:rPr>
              <a:t>   …</a:t>
            </a:r>
          </a:p>
          <a:p>
            <a:pPr>
              <a:defRPr/>
            </a:pPr>
            <a:r>
              <a:rPr lang="vi-VN" sz="2000" b="1" noProof="1">
                <a:latin typeface="Consolas" panose="020B0609020204030204" pitchFamily="49" charset="0"/>
              </a:rPr>
              <a:t>}</a:t>
            </a:r>
          </a:p>
        </p:txBody>
      </p:sp>
      <p:cxnSp>
        <p:nvCxnSpPr>
          <p:cNvPr id="8" name="Elbow Connector 7"/>
          <p:cNvCxnSpPr/>
          <p:nvPr/>
        </p:nvCxnSpPr>
        <p:spPr>
          <a:xfrm flipV="1">
            <a:off x="6254636" y="4493173"/>
            <a:ext cx="717550" cy="649287"/>
          </a:xfrm>
          <a:prstGeom prst="bentConnector3">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7519873" y="4504284"/>
            <a:ext cx="3302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flipV="1">
            <a:off x="9586799" y="4039147"/>
            <a:ext cx="576263" cy="1096962"/>
          </a:xfrm>
          <a:prstGeom prst="bentConnector2">
            <a:avLst/>
          </a:prstGeom>
          <a:ln w="28575"/>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0800000" flipV="1">
            <a:off x="3144723" y="4039148"/>
            <a:ext cx="7018338" cy="28733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flipV="1">
            <a:off x="6856298" y="4493172"/>
            <a:ext cx="636588" cy="1111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Chỗ dành sẵn cho Ngày tháng 1">
            <a:extLst>
              <a:ext uri="{FF2B5EF4-FFF2-40B4-BE49-F238E27FC236}">
                <a16:creationId xmlns:a16="http://schemas.microsoft.com/office/drawing/2014/main" id="{AD20C6F4-ACA4-4F7F-B105-67ADF15AB4B8}"/>
              </a:ext>
            </a:extLst>
          </p:cNvPr>
          <p:cNvSpPr>
            <a:spLocks noGrp="1"/>
          </p:cNvSpPr>
          <p:nvPr>
            <p:ph type="dt" sz="half" idx="10"/>
          </p:nvPr>
        </p:nvSpPr>
        <p:spPr/>
        <p:txBody>
          <a:bodyPr/>
          <a:lstStyle/>
          <a:p>
            <a:fld id="{513C6B7D-DAD0-44E1-9624-46BDCD95C89D}" type="datetime1">
              <a:rPr lang="vi-VN" noProof="1" smtClean="0"/>
              <a:t>04/01/2021</a:t>
            </a:fld>
            <a:endParaRPr lang="vi-VN" noProof="1"/>
          </a:p>
        </p:txBody>
      </p:sp>
      <p:sp>
        <p:nvSpPr>
          <p:cNvPr id="13" name="Chỗ dành sẵn cho Số hiệu Bản chiếu 12">
            <a:extLst>
              <a:ext uri="{FF2B5EF4-FFF2-40B4-BE49-F238E27FC236}">
                <a16:creationId xmlns:a16="http://schemas.microsoft.com/office/drawing/2014/main" id="{13603553-1D27-4AFF-9D23-695412B34102}"/>
              </a:ext>
            </a:extLst>
          </p:cNvPr>
          <p:cNvSpPr>
            <a:spLocks noGrp="1"/>
          </p:cNvSpPr>
          <p:nvPr>
            <p:ph type="sldNum" sz="quarter" idx="12"/>
          </p:nvPr>
        </p:nvSpPr>
        <p:spPr/>
        <p:txBody>
          <a:bodyPr/>
          <a:lstStyle/>
          <a:p>
            <a:fld id="{796B6B1B-CD97-412B-A8B6-A4AEE95B13DD}" type="slidenum">
              <a:rPr lang="vi-VN" noProof="1" smtClean="0"/>
              <a:t>156</a:t>
            </a:fld>
            <a:endParaRPr lang="vi-VN" noProof="1"/>
          </a:p>
        </p:txBody>
      </p:sp>
    </p:spTree>
    <p:extLst>
      <p:ext uri="{BB962C8B-B14F-4D97-AF65-F5344CB8AC3E}">
        <p14:creationId xmlns:p14="http://schemas.microsoft.com/office/powerpoint/2010/main" val="36300737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anim calcmode="lin" valueType="num">
                                      <p:cBhvr>
                                        <p:cTn id="8"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96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699">
                                            <p:txEl>
                                              <p:pRg st="2" end="2"/>
                                            </p:txEl>
                                          </p:spTgt>
                                        </p:tgtEl>
                                        <p:attrNameLst>
                                          <p:attrName>style.visibility</p:attrName>
                                        </p:attrNameLst>
                                      </p:cBhvr>
                                      <p:to>
                                        <p:strVal val="visible"/>
                                      </p:to>
                                    </p:set>
                                    <p:animEffect transition="in" filter="fade">
                                      <p:cBhvr>
                                        <p:cTn id="12" dur="500"/>
                                        <p:tgtEl>
                                          <p:spTgt spid="29699">
                                            <p:txEl>
                                              <p:pRg st="2" end="2"/>
                                            </p:txEl>
                                          </p:spTgt>
                                        </p:tgtEl>
                                      </p:cBhvr>
                                    </p:animEffect>
                                    <p:anim calcmode="lin" valueType="num">
                                      <p:cBhvr>
                                        <p:cTn id="13"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arn(outVertical)">
                                      <p:cBhvr>
                                        <p:cTn id="19" dur="500"/>
                                        <p:tgtEl>
                                          <p:spTgt spid="4">
                                            <p:bg/>
                                          </p:spTgt>
                                        </p:tgtEl>
                                      </p:cBhvr>
                                    </p:animEffect>
                                  </p:childTnLst>
                                </p:cTn>
                              </p:par>
                            </p:childTnLst>
                          </p:cTn>
                        </p:par>
                        <p:par>
                          <p:cTn id="20" fill="hold">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arn(outVertical)">
                                      <p:cBhvr>
                                        <p:cTn id="23" dur="500"/>
                                        <p:tgtEl>
                                          <p:spTgt spid="4">
                                            <p:txEl>
                                              <p:pRg st="0" end="0"/>
                                            </p:txEl>
                                          </p:spTgt>
                                        </p:tgtEl>
                                      </p:cBhvr>
                                    </p:animEffect>
                                  </p:childTnLst>
                                </p:cTn>
                              </p:par>
                            </p:childTnLst>
                          </p:cTn>
                        </p:par>
                        <p:par>
                          <p:cTn id="24" fill="hold">
                            <p:stCondLst>
                              <p:cond delay="1000"/>
                            </p:stCondLst>
                            <p:childTnLst>
                              <p:par>
                                <p:cTn id="25" presetID="16" presetClass="entr" presetSubtype="37" fill="hold" grpId="0"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arn(outVertical)">
                                      <p:cBhvr>
                                        <p:cTn id="27" dur="500"/>
                                        <p:tgtEl>
                                          <p:spTgt spid="4">
                                            <p:txEl>
                                              <p:pRg st="1" end="1"/>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barn(outVertical)">
                                      <p:cBhvr>
                                        <p:cTn id="31" dur="500"/>
                                        <p:tgtEl>
                                          <p:spTgt spid="4">
                                            <p:txEl>
                                              <p:pRg st="2" end="2"/>
                                            </p:txEl>
                                          </p:spTgt>
                                        </p:tgtEl>
                                      </p:cBhvr>
                                    </p:animEffect>
                                  </p:childTnLst>
                                </p:cTn>
                              </p:par>
                            </p:childTnLst>
                          </p:cTn>
                        </p:par>
                        <p:par>
                          <p:cTn id="32" fill="hold">
                            <p:stCondLst>
                              <p:cond delay="2000"/>
                            </p:stCondLst>
                            <p:childTnLst>
                              <p:par>
                                <p:cTn id="33" presetID="16" presetClass="entr" presetSubtype="37" fill="hold" grpId="0"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barn(outVertical)">
                                      <p:cBhvr>
                                        <p:cTn id="35" dur="500"/>
                                        <p:tgtEl>
                                          <p:spTgt spid="4">
                                            <p:txEl>
                                              <p:pRg st="3" end="3"/>
                                            </p:txEl>
                                          </p:spTgt>
                                        </p:tgtEl>
                                      </p:cBhvr>
                                    </p:animEffect>
                                  </p:childTnLst>
                                </p:cTn>
                              </p:par>
                            </p:childTnLst>
                          </p:cTn>
                        </p:par>
                        <p:par>
                          <p:cTn id="36" fill="hold">
                            <p:stCondLst>
                              <p:cond delay="2500"/>
                            </p:stCondLst>
                            <p:childTnLst>
                              <p:par>
                                <p:cTn id="37" presetID="16" presetClass="entr" presetSubtype="37" fill="hold" grpId="0" nodeType="after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barn(outVertical)">
                                      <p:cBhvr>
                                        <p:cTn id="39" dur="500"/>
                                        <p:tgtEl>
                                          <p:spTgt spid="4">
                                            <p:txEl>
                                              <p:pRg st="4" end="4"/>
                                            </p:txEl>
                                          </p:spTgt>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3500"/>
                            </p:stCondLst>
                            <p:childTnLst>
                              <p:par>
                                <p:cTn id="45" presetID="16" presetClass="entr" presetSubtype="37" fill="hold" grpId="0" nodeType="afterEffect">
                                  <p:stCondLst>
                                    <p:cond delay="0"/>
                                  </p:stCondLst>
                                  <p:childTnLst>
                                    <p:set>
                                      <p:cBhvr>
                                        <p:cTn id="46" dur="1" fill="hold">
                                          <p:stCondLst>
                                            <p:cond delay="0"/>
                                          </p:stCondLst>
                                        </p:cTn>
                                        <p:tgtEl>
                                          <p:spTgt spid="6">
                                            <p:bg/>
                                          </p:spTgt>
                                        </p:tgtEl>
                                        <p:attrNameLst>
                                          <p:attrName>style.visibility</p:attrName>
                                        </p:attrNameLst>
                                      </p:cBhvr>
                                      <p:to>
                                        <p:strVal val="visible"/>
                                      </p:to>
                                    </p:set>
                                    <p:animEffect transition="in" filter="barn(outVertical)">
                                      <p:cBhvr>
                                        <p:cTn id="47" dur="500"/>
                                        <p:tgtEl>
                                          <p:spTgt spid="6">
                                            <p:bg/>
                                          </p:spTgt>
                                        </p:tgtEl>
                                      </p:cBhvr>
                                    </p:animEffect>
                                  </p:childTnLst>
                                </p:cTn>
                              </p:par>
                            </p:childTnLst>
                          </p:cTn>
                        </p:par>
                        <p:par>
                          <p:cTn id="48" fill="hold">
                            <p:stCondLst>
                              <p:cond delay="4000"/>
                            </p:stCondLst>
                            <p:childTnLst>
                              <p:par>
                                <p:cTn id="49" presetID="16" presetClass="entr" presetSubtype="37" fill="hold" grpId="0" nodeType="after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Effect transition="in" filter="barn(outVertical)">
                                      <p:cBhvr>
                                        <p:cTn id="51" dur="500"/>
                                        <p:tgtEl>
                                          <p:spTgt spid="6">
                                            <p:txEl>
                                              <p:pRg st="0" end="0"/>
                                            </p:txEl>
                                          </p:spTgt>
                                        </p:tgtEl>
                                      </p:cBhvr>
                                    </p:animEffect>
                                  </p:childTnLst>
                                </p:cTn>
                              </p:par>
                            </p:childTnLst>
                          </p:cTn>
                        </p:par>
                        <p:par>
                          <p:cTn id="52" fill="hold">
                            <p:stCondLst>
                              <p:cond delay="4500"/>
                            </p:stCondLst>
                            <p:childTnLst>
                              <p:par>
                                <p:cTn id="53" presetID="16" presetClass="entr" presetSubtype="37" fill="hold" grpId="0" nodeType="after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barn(outVertical)">
                                      <p:cBhvr>
                                        <p:cTn id="55" dur="500"/>
                                        <p:tgtEl>
                                          <p:spTgt spid="6">
                                            <p:txEl>
                                              <p:pRg st="1" end="1"/>
                                            </p:txEl>
                                          </p:spTgt>
                                        </p:tgtEl>
                                      </p:cBhvr>
                                    </p:animEffect>
                                  </p:childTnLst>
                                </p:cTn>
                              </p:par>
                            </p:childTnLst>
                          </p:cTn>
                        </p:par>
                        <p:par>
                          <p:cTn id="56" fill="hold">
                            <p:stCondLst>
                              <p:cond delay="5000"/>
                            </p:stCondLst>
                            <p:childTnLst>
                              <p:par>
                                <p:cTn id="57" presetID="16" presetClass="entr" presetSubtype="37" fill="hold" grpId="0" nodeType="after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barn(outVertical)">
                                      <p:cBhvr>
                                        <p:cTn id="59" dur="500"/>
                                        <p:tgtEl>
                                          <p:spTgt spid="6">
                                            <p:txEl>
                                              <p:pRg st="2" end="2"/>
                                            </p:txEl>
                                          </p:spTgt>
                                        </p:tgtEl>
                                      </p:cBhvr>
                                    </p:animEffect>
                                  </p:childTnLst>
                                </p:cTn>
                              </p:par>
                            </p:childTnLst>
                          </p:cTn>
                        </p:par>
                        <p:par>
                          <p:cTn id="60" fill="hold">
                            <p:stCondLst>
                              <p:cond delay="5500"/>
                            </p:stCondLst>
                            <p:childTnLst>
                              <p:par>
                                <p:cTn id="61" presetID="16" presetClass="entr" presetSubtype="37" fill="hold" grpId="0" nodeType="after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barn(outVertical)">
                                      <p:cBhvr>
                                        <p:cTn id="63" dur="500"/>
                                        <p:tgtEl>
                                          <p:spTgt spid="6">
                                            <p:txEl>
                                              <p:pRg st="3" end="3"/>
                                            </p:txEl>
                                          </p:spTgt>
                                        </p:tgtEl>
                                      </p:cBhvr>
                                    </p:animEffect>
                                  </p:childTnLst>
                                </p:cTn>
                              </p:par>
                            </p:childTnLst>
                          </p:cTn>
                        </p:par>
                        <p:par>
                          <p:cTn id="64" fill="hold">
                            <p:stCondLst>
                              <p:cond delay="6000"/>
                            </p:stCondLst>
                            <p:childTnLst>
                              <p:par>
                                <p:cTn id="65" presetID="16" presetClass="entr" presetSubtype="37" fill="hold" grpId="0" nodeType="after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barn(outVertical)">
                                      <p:cBhvr>
                                        <p:cTn id="67" dur="500"/>
                                        <p:tgtEl>
                                          <p:spTgt spid="6">
                                            <p:txEl>
                                              <p:pRg st="4" end="4"/>
                                            </p:txEl>
                                          </p:spTgt>
                                        </p:tgtEl>
                                      </p:cBhvr>
                                    </p:animEffect>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500"/>
                                        <p:tgtEl>
                                          <p:spTgt spid="8"/>
                                        </p:tgtEl>
                                      </p:cBhvr>
                                    </p:animEffect>
                                  </p:childTnLst>
                                </p:cTn>
                              </p:par>
                            </p:childTnLst>
                          </p:cTn>
                        </p:par>
                        <p:par>
                          <p:cTn id="72" fill="hold">
                            <p:stCondLst>
                              <p:cond delay="7000"/>
                            </p:stCondLst>
                            <p:childTnLst>
                              <p:par>
                                <p:cTn id="73" presetID="22" presetClass="entr" presetSubtype="8"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left)">
                                      <p:cBhvr>
                                        <p:cTn id="75" dur="500"/>
                                        <p:tgtEl>
                                          <p:spTgt spid="12"/>
                                        </p:tgtEl>
                                      </p:cBhvr>
                                    </p:animEffect>
                                  </p:childTnLst>
                                </p:cTn>
                              </p:par>
                            </p:childTnLst>
                          </p:cTn>
                        </p:par>
                        <p:par>
                          <p:cTn id="76" fill="hold">
                            <p:stCondLst>
                              <p:cond delay="7500"/>
                            </p:stCondLst>
                            <p:childTnLst>
                              <p:par>
                                <p:cTn id="77" presetID="22" presetClass="entr" presetSubtype="8"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left)">
                                      <p:cBhvr>
                                        <p:cTn id="79" dur="500"/>
                                        <p:tgtEl>
                                          <p:spTgt spid="9"/>
                                        </p:tgtEl>
                                      </p:cBhvr>
                                    </p:animEffect>
                                  </p:childTnLst>
                                </p:cTn>
                              </p:par>
                            </p:childTnLst>
                          </p:cTn>
                        </p:par>
                        <p:par>
                          <p:cTn id="80" fill="hold">
                            <p:stCondLst>
                              <p:cond delay="8000"/>
                            </p:stCondLst>
                            <p:childTnLst>
                              <p:par>
                                <p:cTn id="81" presetID="16" presetClass="entr" presetSubtype="37" fill="hold" grpId="0" nodeType="afterEffect">
                                  <p:stCondLst>
                                    <p:cond delay="0"/>
                                  </p:stCondLst>
                                  <p:childTnLst>
                                    <p:set>
                                      <p:cBhvr>
                                        <p:cTn id="82" dur="1" fill="hold">
                                          <p:stCondLst>
                                            <p:cond delay="0"/>
                                          </p:stCondLst>
                                        </p:cTn>
                                        <p:tgtEl>
                                          <p:spTgt spid="7">
                                            <p:bg/>
                                          </p:spTgt>
                                        </p:tgtEl>
                                        <p:attrNameLst>
                                          <p:attrName>style.visibility</p:attrName>
                                        </p:attrNameLst>
                                      </p:cBhvr>
                                      <p:to>
                                        <p:strVal val="visible"/>
                                      </p:to>
                                    </p:set>
                                    <p:animEffect transition="in" filter="barn(outVertical)">
                                      <p:cBhvr>
                                        <p:cTn id="83" dur="500"/>
                                        <p:tgtEl>
                                          <p:spTgt spid="7">
                                            <p:bg/>
                                          </p:spTgt>
                                        </p:tgtEl>
                                      </p:cBhvr>
                                    </p:animEffect>
                                  </p:childTnLst>
                                </p:cTn>
                              </p:par>
                            </p:childTnLst>
                          </p:cTn>
                        </p:par>
                        <p:par>
                          <p:cTn id="84" fill="hold">
                            <p:stCondLst>
                              <p:cond delay="8500"/>
                            </p:stCondLst>
                            <p:childTnLst>
                              <p:par>
                                <p:cTn id="85" presetID="16" presetClass="entr" presetSubtype="37" fill="hold" grpId="0" nodeType="afterEffect">
                                  <p:stCondLst>
                                    <p:cond delay="0"/>
                                  </p:stCondLst>
                                  <p:childTnLst>
                                    <p:set>
                                      <p:cBhvr>
                                        <p:cTn id="86" dur="1" fill="hold">
                                          <p:stCondLst>
                                            <p:cond delay="0"/>
                                          </p:stCondLst>
                                        </p:cTn>
                                        <p:tgtEl>
                                          <p:spTgt spid="7">
                                            <p:txEl>
                                              <p:pRg st="0" end="0"/>
                                            </p:txEl>
                                          </p:spTgt>
                                        </p:tgtEl>
                                        <p:attrNameLst>
                                          <p:attrName>style.visibility</p:attrName>
                                        </p:attrNameLst>
                                      </p:cBhvr>
                                      <p:to>
                                        <p:strVal val="visible"/>
                                      </p:to>
                                    </p:set>
                                    <p:animEffect transition="in" filter="barn(outVertical)">
                                      <p:cBhvr>
                                        <p:cTn id="87" dur="500"/>
                                        <p:tgtEl>
                                          <p:spTgt spid="7">
                                            <p:txEl>
                                              <p:pRg st="0" end="0"/>
                                            </p:txEl>
                                          </p:spTgt>
                                        </p:tgtEl>
                                      </p:cBhvr>
                                    </p:animEffect>
                                  </p:childTnLst>
                                </p:cTn>
                              </p:par>
                            </p:childTnLst>
                          </p:cTn>
                        </p:par>
                        <p:par>
                          <p:cTn id="88" fill="hold">
                            <p:stCondLst>
                              <p:cond delay="9000"/>
                            </p:stCondLst>
                            <p:childTnLst>
                              <p:par>
                                <p:cTn id="89" presetID="16" presetClass="entr" presetSubtype="37" fill="hold" grpId="0" nodeType="afterEffect">
                                  <p:stCondLst>
                                    <p:cond delay="0"/>
                                  </p:stCondLst>
                                  <p:childTnLst>
                                    <p:set>
                                      <p:cBhvr>
                                        <p:cTn id="90" dur="1" fill="hold">
                                          <p:stCondLst>
                                            <p:cond delay="0"/>
                                          </p:stCondLst>
                                        </p:cTn>
                                        <p:tgtEl>
                                          <p:spTgt spid="7">
                                            <p:txEl>
                                              <p:pRg st="1" end="1"/>
                                            </p:txEl>
                                          </p:spTgt>
                                        </p:tgtEl>
                                        <p:attrNameLst>
                                          <p:attrName>style.visibility</p:attrName>
                                        </p:attrNameLst>
                                      </p:cBhvr>
                                      <p:to>
                                        <p:strVal val="visible"/>
                                      </p:to>
                                    </p:set>
                                    <p:animEffect transition="in" filter="barn(outVertical)">
                                      <p:cBhvr>
                                        <p:cTn id="91" dur="500"/>
                                        <p:tgtEl>
                                          <p:spTgt spid="7">
                                            <p:txEl>
                                              <p:pRg st="1" end="1"/>
                                            </p:txEl>
                                          </p:spTgt>
                                        </p:tgtEl>
                                      </p:cBhvr>
                                    </p:animEffect>
                                  </p:childTnLst>
                                </p:cTn>
                              </p:par>
                            </p:childTnLst>
                          </p:cTn>
                        </p:par>
                        <p:par>
                          <p:cTn id="92" fill="hold">
                            <p:stCondLst>
                              <p:cond delay="9500"/>
                            </p:stCondLst>
                            <p:childTnLst>
                              <p:par>
                                <p:cTn id="93" presetID="16" presetClass="entr" presetSubtype="37" fill="hold" grpId="0" nodeType="afterEffect">
                                  <p:stCondLst>
                                    <p:cond delay="0"/>
                                  </p:stCondLst>
                                  <p:childTnLst>
                                    <p:set>
                                      <p:cBhvr>
                                        <p:cTn id="94" dur="1" fill="hold">
                                          <p:stCondLst>
                                            <p:cond delay="0"/>
                                          </p:stCondLst>
                                        </p:cTn>
                                        <p:tgtEl>
                                          <p:spTgt spid="7">
                                            <p:txEl>
                                              <p:pRg st="2" end="2"/>
                                            </p:txEl>
                                          </p:spTgt>
                                        </p:tgtEl>
                                        <p:attrNameLst>
                                          <p:attrName>style.visibility</p:attrName>
                                        </p:attrNameLst>
                                      </p:cBhvr>
                                      <p:to>
                                        <p:strVal val="visible"/>
                                      </p:to>
                                    </p:set>
                                    <p:animEffect transition="in" filter="barn(outVertical)">
                                      <p:cBhvr>
                                        <p:cTn id="95" dur="500"/>
                                        <p:tgtEl>
                                          <p:spTgt spid="7">
                                            <p:txEl>
                                              <p:pRg st="2" end="2"/>
                                            </p:txEl>
                                          </p:spTgt>
                                        </p:tgtEl>
                                      </p:cBhvr>
                                    </p:animEffect>
                                  </p:childTnLst>
                                </p:cTn>
                              </p:par>
                            </p:childTnLst>
                          </p:cTn>
                        </p:par>
                        <p:par>
                          <p:cTn id="96" fill="hold">
                            <p:stCondLst>
                              <p:cond delay="10000"/>
                            </p:stCondLst>
                            <p:childTnLst>
                              <p:par>
                                <p:cTn id="97" presetID="16" presetClass="entr" presetSubtype="37" fill="hold" grpId="0" nodeType="afterEffect">
                                  <p:stCondLst>
                                    <p:cond delay="0"/>
                                  </p:stCondLst>
                                  <p:childTnLst>
                                    <p:set>
                                      <p:cBhvr>
                                        <p:cTn id="98" dur="1" fill="hold">
                                          <p:stCondLst>
                                            <p:cond delay="0"/>
                                          </p:stCondLst>
                                        </p:cTn>
                                        <p:tgtEl>
                                          <p:spTgt spid="7">
                                            <p:txEl>
                                              <p:pRg st="3" end="3"/>
                                            </p:txEl>
                                          </p:spTgt>
                                        </p:tgtEl>
                                        <p:attrNameLst>
                                          <p:attrName>style.visibility</p:attrName>
                                        </p:attrNameLst>
                                      </p:cBhvr>
                                      <p:to>
                                        <p:strVal val="visible"/>
                                      </p:to>
                                    </p:set>
                                    <p:animEffect transition="in" filter="barn(outVertical)">
                                      <p:cBhvr>
                                        <p:cTn id="99" dur="500"/>
                                        <p:tgtEl>
                                          <p:spTgt spid="7">
                                            <p:txEl>
                                              <p:pRg st="3" end="3"/>
                                            </p:txEl>
                                          </p:spTgt>
                                        </p:tgtEl>
                                      </p:cBhvr>
                                    </p:animEffect>
                                  </p:childTnLst>
                                </p:cTn>
                              </p:par>
                            </p:childTnLst>
                          </p:cTn>
                        </p:par>
                        <p:par>
                          <p:cTn id="100" fill="hold">
                            <p:stCondLst>
                              <p:cond delay="10500"/>
                            </p:stCondLst>
                            <p:childTnLst>
                              <p:par>
                                <p:cTn id="101" presetID="16" presetClass="entr" presetSubtype="37" fill="hold" grpId="0" nodeType="afterEffect">
                                  <p:stCondLst>
                                    <p:cond delay="0"/>
                                  </p:stCondLst>
                                  <p:childTnLst>
                                    <p:set>
                                      <p:cBhvr>
                                        <p:cTn id="102" dur="1" fill="hold">
                                          <p:stCondLst>
                                            <p:cond delay="0"/>
                                          </p:stCondLst>
                                        </p:cTn>
                                        <p:tgtEl>
                                          <p:spTgt spid="7">
                                            <p:txEl>
                                              <p:pRg st="4" end="4"/>
                                            </p:txEl>
                                          </p:spTgt>
                                        </p:tgtEl>
                                        <p:attrNameLst>
                                          <p:attrName>style.visibility</p:attrName>
                                        </p:attrNameLst>
                                      </p:cBhvr>
                                      <p:to>
                                        <p:strVal val="visible"/>
                                      </p:to>
                                    </p:set>
                                    <p:animEffect transition="in" filter="barn(outVertical)">
                                      <p:cBhvr>
                                        <p:cTn id="103" dur="500"/>
                                        <p:tgtEl>
                                          <p:spTgt spid="7">
                                            <p:txEl>
                                              <p:pRg st="4" end="4"/>
                                            </p:txEl>
                                          </p:spTgt>
                                        </p:tgtEl>
                                      </p:cBhvr>
                                    </p:animEffect>
                                  </p:childTnLst>
                                </p:cTn>
                              </p:par>
                            </p:childTnLst>
                          </p:cTn>
                        </p:par>
                        <p:par>
                          <p:cTn id="104" fill="hold">
                            <p:stCondLst>
                              <p:cond delay="11000"/>
                            </p:stCondLst>
                            <p:childTnLst>
                              <p:par>
                                <p:cTn id="105" presetID="22" presetClass="entr" presetSubtype="4" fill="hold" nodeType="after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wipe(down)">
                                      <p:cBhvr>
                                        <p:cTn id="107" dur="500"/>
                                        <p:tgtEl>
                                          <p:spTgt spid="10"/>
                                        </p:tgtEl>
                                      </p:cBhvr>
                                    </p:animEffect>
                                  </p:childTnLst>
                                </p:cTn>
                              </p:par>
                            </p:childTnLst>
                          </p:cTn>
                        </p:par>
                        <p:par>
                          <p:cTn id="108" fill="hold">
                            <p:stCondLst>
                              <p:cond delay="11500"/>
                            </p:stCondLst>
                            <p:childTnLst>
                              <p:par>
                                <p:cTn id="109" presetID="22" presetClass="entr" presetSubtype="2" fill="hold" nodeType="after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wipe(right)">
                                      <p:cBhvr>
                                        <p:cTn id="1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P spid="7" grpId="0" build="p"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a:grpSpLocks/>
          </p:cNvGrpSpPr>
          <p:nvPr/>
        </p:nvGrpSpPr>
        <p:grpSpPr bwMode="auto">
          <a:xfrm>
            <a:off x="1721428" y="2628902"/>
            <a:ext cx="3617913" cy="3848099"/>
            <a:chOff x="2514600" y="1600200"/>
            <a:chExt cx="3617912" cy="3352800"/>
          </a:xfrm>
        </p:grpSpPr>
        <p:sp>
          <p:nvSpPr>
            <p:cNvPr id="19" name="AutoShape 6"/>
            <p:cNvSpPr>
              <a:spLocks noChangeArrowheads="1"/>
            </p:cNvSpPr>
            <p:nvPr/>
          </p:nvSpPr>
          <p:spPr bwMode="gray">
            <a:xfrm>
              <a:off x="2590800" y="2133600"/>
              <a:ext cx="3505200" cy="2819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pPr algn="just"/>
              <a:r>
                <a:rPr lang="vi-VN" noProof="1">
                  <a:solidFill>
                    <a:srgbClr val="000000"/>
                  </a:solidFill>
                  <a:latin typeface="Consolas" panose="020B0609020204030204" pitchFamily="49" charset="0"/>
                </a:rPr>
                <a:t>&lt;Kiểu&gt; TênHà</a:t>
              </a:r>
              <a:r>
                <a:rPr lang="vi-VN" noProof="1">
                  <a:solidFill>
                    <a:srgbClr val="795E26"/>
                  </a:solidFill>
                  <a:latin typeface="Consolas" panose="020B0609020204030204" pitchFamily="49" charset="0"/>
                </a:rPr>
                <a:t>m1</a:t>
              </a:r>
              <a:r>
                <a:rPr lang="vi-VN" noProof="1">
                  <a:solidFill>
                    <a:srgbClr val="000000"/>
                  </a:solidFill>
                  <a:latin typeface="Consolas" panose="020B0609020204030204" pitchFamily="49" charset="0"/>
                </a:rPr>
                <a:t>(&lt;TS&gt;) {</a:t>
              </a:r>
            </a:p>
            <a:p>
              <a:pPr lvl="1" algn="just"/>
              <a:r>
                <a:rPr lang="vi-VN" noProof="1">
                  <a:solidFill>
                    <a:srgbClr val="AF00DB"/>
                  </a:solidFill>
                  <a:latin typeface="Consolas" panose="020B0609020204030204" pitchFamily="49" charset="0"/>
                </a:rPr>
                <a:t>if</a:t>
              </a:r>
              <a:r>
                <a:rPr lang="vi-VN" noProof="1">
                  <a:solidFill>
                    <a:srgbClr val="000000"/>
                  </a:solidFill>
                  <a:latin typeface="Consolas" panose="020B0609020204030204" pitchFamily="49" charset="0"/>
                </a:rPr>
                <a:t> (&lt;ĐK dừng&gt;)</a:t>
              </a:r>
            </a:p>
            <a:p>
              <a:pPr lvl="1" algn="just"/>
              <a:r>
                <a:rPr lang="vi-VN" noProof="1">
                  <a:solidFill>
                    <a:srgbClr val="AF00DB"/>
                  </a:solidFill>
                  <a:latin typeface="Consolas" panose="020B0609020204030204" pitchFamily="49" charset="0"/>
                </a:rPr>
                <a:t>	return</a:t>
              </a:r>
              <a:r>
                <a:rPr lang="vi-VN" noProof="1">
                  <a:solidFill>
                    <a:srgbClr val="000000"/>
                  </a:solidFill>
                  <a:latin typeface="Consolas" panose="020B0609020204030204" pitchFamily="49" charset="0"/>
                </a:rPr>
                <a:t> &lt;Giá trị&gt;;</a:t>
              </a:r>
            </a:p>
            <a:p>
              <a:pPr lvl="1" algn="just"/>
              <a:r>
                <a:rPr lang="vi-VN" noProof="1">
                  <a:solidFill>
                    <a:srgbClr val="000000"/>
                  </a:solidFill>
                  <a:latin typeface="Consolas" panose="020B0609020204030204" pitchFamily="49" charset="0"/>
                </a:rPr>
                <a:t>… TênHà</a:t>
              </a:r>
              <a:r>
                <a:rPr lang="vi-VN" noProof="1">
                  <a:solidFill>
                    <a:srgbClr val="795E26"/>
                  </a:solidFill>
                  <a:latin typeface="Consolas" panose="020B0609020204030204" pitchFamily="49" charset="0"/>
                </a:rPr>
                <a:t>m2</a:t>
              </a:r>
              <a:r>
                <a:rPr lang="vi-VN" noProof="1">
                  <a:solidFill>
                    <a:srgbClr val="000000"/>
                  </a:solidFill>
                  <a:latin typeface="Consolas" panose="020B0609020204030204" pitchFamily="49" charset="0"/>
                </a:rPr>
                <a:t>(&lt;TS&gt;); …</a:t>
              </a:r>
            </a:p>
            <a:p>
              <a:pPr algn="just"/>
              <a:r>
                <a:rPr lang="vi-VN" noProof="1">
                  <a:solidFill>
                    <a:srgbClr val="000000"/>
                  </a:solidFill>
                  <a:latin typeface="Consolas" panose="020B0609020204030204" pitchFamily="49" charset="0"/>
                </a:rPr>
                <a:t>}</a:t>
              </a:r>
            </a:p>
            <a:p>
              <a:pPr algn="just"/>
              <a:endParaRPr lang="vi-VN" noProof="1">
                <a:solidFill>
                  <a:srgbClr val="000000"/>
                </a:solidFill>
                <a:latin typeface="Consolas" panose="020B0609020204030204" pitchFamily="49" charset="0"/>
              </a:endParaRPr>
            </a:p>
            <a:p>
              <a:pPr algn="just"/>
              <a:r>
                <a:rPr lang="vi-VN" noProof="1">
                  <a:solidFill>
                    <a:srgbClr val="000000"/>
                  </a:solidFill>
                  <a:latin typeface="Consolas" panose="020B0609020204030204" pitchFamily="49" charset="0"/>
                </a:rPr>
                <a:t>&lt;Kiểu&gt; TênHà</a:t>
              </a:r>
              <a:r>
                <a:rPr lang="vi-VN" noProof="1">
                  <a:solidFill>
                    <a:srgbClr val="795E26"/>
                  </a:solidFill>
                  <a:latin typeface="Consolas" panose="020B0609020204030204" pitchFamily="49" charset="0"/>
                </a:rPr>
                <a:t>m2</a:t>
              </a:r>
              <a:r>
                <a:rPr lang="vi-VN" noProof="1">
                  <a:solidFill>
                    <a:srgbClr val="000000"/>
                  </a:solidFill>
                  <a:latin typeface="Consolas" panose="020B0609020204030204" pitchFamily="49" charset="0"/>
                </a:rPr>
                <a:t>(&lt;TS&gt;) {</a:t>
              </a:r>
            </a:p>
            <a:p>
              <a:pPr lvl="1" algn="just"/>
              <a:r>
                <a:rPr lang="vi-VN" noProof="1">
                  <a:solidFill>
                    <a:srgbClr val="AF00DB"/>
                  </a:solidFill>
                  <a:latin typeface="Consolas" panose="020B0609020204030204" pitchFamily="49" charset="0"/>
                </a:rPr>
                <a:t>if</a:t>
              </a:r>
              <a:r>
                <a:rPr lang="vi-VN" noProof="1">
                  <a:solidFill>
                    <a:srgbClr val="000000"/>
                  </a:solidFill>
                  <a:latin typeface="Consolas" panose="020B0609020204030204" pitchFamily="49" charset="0"/>
                </a:rPr>
                <a:t> (&lt;ĐK dừng&gt;)</a:t>
              </a:r>
            </a:p>
            <a:p>
              <a:pPr lvl="1" algn="just"/>
              <a:r>
                <a:rPr lang="vi-VN" noProof="1">
                  <a:solidFill>
                    <a:srgbClr val="AF00DB"/>
                  </a:solidFill>
                  <a:latin typeface="Consolas" panose="020B0609020204030204" pitchFamily="49" charset="0"/>
                </a:rPr>
                <a:t>	return</a:t>
              </a:r>
              <a:r>
                <a:rPr lang="vi-VN" noProof="1">
                  <a:solidFill>
                    <a:srgbClr val="000000"/>
                  </a:solidFill>
                  <a:latin typeface="Consolas" panose="020B0609020204030204" pitchFamily="49" charset="0"/>
                </a:rPr>
                <a:t> &lt;Giá trị&gt;;</a:t>
              </a:r>
            </a:p>
            <a:p>
              <a:pPr lvl="1" algn="just"/>
              <a:r>
                <a:rPr lang="vi-VN" noProof="1">
                  <a:solidFill>
                    <a:srgbClr val="000000"/>
                  </a:solidFill>
                  <a:latin typeface="Consolas" panose="020B0609020204030204" pitchFamily="49" charset="0"/>
                </a:rPr>
                <a:t>… TênHà</a:t>
              </a:r>
              <a:r>
                <a:rPr lang="vi-VN" noProof="1">
                  <a:solidFill>
                    <a:srgbClr val="795E26"/>
                  </a:solidFill>
                  <a:latin typeface="Consolas" panose="020B0609020204030204" pitchFamily="49" charset="0"/>
                </a:rPr>
                <a:t>m1</a:t>
              </a:r>
              <a:r>
                <a:rPr lang="vi-VN" noProof="1">
                  <a:solidFill>
                    <a:srgbClr val="000000"/>
                  </a:solidFill>
                  <a:latin typeface="Consolas" panose="020B0609020204030204" pitchFamily="49" charset="0"/>
                </a:rPr>
                <a:t>(&lt;TS&gt;); …</a:t>
              </a:r>
            </a:p>
            <a:p>
              <a:pPr algn="just"/>
              <a:r>
                <a:rPr lang="vi-VN" noProof="1">
                  <a:solidFill>
                    <a:srgbClr val="000000"/>
                  </a:solidFill>
                  <a:latin typeface="Consolas" panose="020B0609020204030204" pitchFamily="49" charset="0"/>
                </a:rPr>
                <a:t>}</a:t>
              </a:r>
              <a:endParaRPr lang="vi-VN" noProof="1">
                <a:latin typeface="Consolas" panose="020B0609020204030204" pitchFamily="49" charset="0"/>
                <a:cs typeface="Tahoma" pitchFamily="34" charset="0"/>
              </a:endParaRPr>
            </a:p>
          </p:txBody>
        </p:sp>
        <p:grpSp>
          <p:nvGrpSpPr>
            <p:cNvPr id="32793" name="Group 19"/>
            <p:cNvGrpSpPr>
              <a:grpSpLocks/>
            </p:cNvGrpSpPr>
            <p:nvPr/>
          </p:nvGrpSpPr>
          <p:grpSpPr bwMode="auto">
            <a:xfrm>
              <a:off x="2514600" y="1600200"/>
              <a:ext cx="3617912" cy="530225"/>
              <a:chOff x="560388" y="1143000"/>
              <a:chExt cx="3617912" cy="530225"/>
            </a:xfrm>
          </p:grpSpPr>
          <p:sp>
            <p:nvSpPr>
              <p:cNvPr id="22"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solidFill>
                    <a:sysClr val="windowText" lastClr="000000"/>
                  </a:solidFill>
                  <a:latin typeface="Verdana"/>
                </a:endParaRPr>
              </a:p>
            </p:txBody>
          </p:sp>
          <p:sp>
            <p:nvSpPr>
              <p:cNvPr id="23" name="Rectangle 4"/>
              <p:cNvSpPr>
                <a:spLocks noChangeArrowheads="1"/>
              </p:cNvSpPr>
              <p:nvPr/>
            </p:nvSpPr>
            <p:spPr bwMode="gray">
              <a:xfrm>
                <a:off x="604898" y="1192213"/>
                <a:ext cx="3573402" cy="402243"/>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wrap="square">
                <a:spAutoFit/>
              </a:bodyPr>
              <a:lstStyle/>
              <a:p>
                <a:pPr algn="ctr">
                  <a:defRPr/>
                </a:pPr>
                <a:r>
                  <a:rPr lang="vi-VN" sz="2400" kern="0" noProof="1">
                    <a:solidFill>
                      <a:srgbClr val="FFFFFF"/>
                    </a:solidFill>
                    <a:latin typeface="Arial" charset="0"/>
                  </a:rPr>
                  <a:t>Cấu trúc chương trình</a:t>
                </a:r>
              </a:p>
            </p:txBody>
          </p:sp>
        </p:grpSp>
      </p:grpSp>
      <p:sp>
        <p:nvSpPr>
          <p:cNvPr id="32771" name="Title 1"/>
          <p:cNvSpPr>
            <a:spLocks noGrp="1"/>
          </p:cNvSpPr>
          <p:nvPr>
            <p:ph type="title"/>
          </p:nvPr>
        </p:nvSpPr>
        <p:spPr/>
        <p:txBody>
          <a:bodyPr/>
          <a:lstStyle/>
          <a:p>
            <a:r>
              <a:rPr lang="vi-VN" altLang="en-US" noProof="1"/>
              <a:t>Đệ quy gián tiếp</a:t>
            </a:r>
          </a:p>
        </p:txBody>
      </p:sp>
      <p:grpSp>
        <p:nvGrpSpPr>
          <p:cNvPr id="6" name="Group 34"/>
          <p:cNvGrpSpPr>
            <a:grpSpLocks/>
          </p:cNvGrpSpPr>
          <p:nvPr/>
        </p:nvGrpSpPr>
        <p:grpSpPr bwMode="auto">
          <a:xfrm>
            <a:off x="5607628" y="1409700"/>
            <a:ext cx="4742873" cy="5067300"/>
            <a:chOff x="4572000" y="1524000"/>
            <a:chExt cx="3617912" cy="4876800"/>
          </a:xfrm>
        </p:grpSpPr>
        <p:sp>
          <p:nvSpPr>
            <p:cNvPr id="29" name="AutoShape 6"/>
            <p:cNvSpPr>
              <a:spLocks noChangeArrowheads="1"/>
            </p:cNvSpPr>
            <p:nvPr/>
          </p:nvSpPr>
          <p:spPr bwMode="gray">
            <a:xfrm>
              <a:off x="4648200" y="2057400"/>
              <a:ext cx="3505200" cy="4343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algn="just">
                <a:defRPr/>
              </a:pPr>
              <a:r>
                <a:rPr lang="vi-VN" sz="2000" noProof="1">
                  <a:solidFill>
                    <a:srgbClr val="FF0000"/>
                  </a:solidFill>
                  <a:latin typeface="Tahoma" pitchFamily="34" charset="0"/>
                  <a:cs typeface="Tahoma" pitchFamily="34" charset="0"/>
                </a:rPr>
                <a:t>Tính số hạng thứ n của dãy</a:t>
              </a:r>
              <a:r>
                <a:rPr lang="vi-VN" sz="2000" noProof="1">
                  <a:latin typeface="Tahoma" pitchFamily="34" charset="0"/>
                  <a:cs typeface="Tahoma" pitchFamily="34" charset="0"/>
                </a:rPr>
                <a:t>:</a:t>
              </a:r>
            </a:p>
            <a:p>
              <a:pPr algn="just">
                <a:defRPr/>
              </a:pPr>
              <a:r>
                <a:rPr lang="vi-VN" sz="2000" noProof="1">
                  <a:latin typeface="Tahoma" pitchFamily="34" charset="0"/>
                  <a:cs typeface="Tahoma" pitchFamily="34" charset="0"/>
                </a:rPr>
                <a:t>x(0) = 1, y(0) = 0</a:t>
              </a:r>
            </a:p>
            <a:p>
              <a:pPr algn="just">
                <a:defRPr/>
              </a:pPr>
              <a:r>
                <a:rPr lang="vi-VN" sz="2000" noProof="1">
                  <a:latin typeface="Tahoma" pitchFamily="34" charset="0"/>
                  <a:cs typeface="Tahoma" pitchFamily="34" charset="0"/>
                </a:rPr>
                <a:t>x(n) = x(n – 1) + y(n – 1)</a:t>
              </a:r>
            </a:p>
            <a:p>
              <a:pPr algn="just">
                <a:defRPr/>
              </a:pPr>
              <a:r>
                <a:rPr lang="vi-VN" sz="2000" noProof="1">
                  <a:latin typeface="Tahoma" pitchFamily="34" charset="0"/>
                  <a:cs typeface="Tahoma" pitchFamily="34" charset="0"/>
                </a:rPr>
                <a:t>y(n) = 3*x(n – 1) + 2*y(n – 1)</a:t>
              </a:r>
            </a:p>
            <a:p>
              <a:pPr algn="just">
                <a:defRPr/>
              </a:pPr>
              <a:endParaRPr lang="vi-VN" sz="500" noProof="1">
                <a:latin typeface="Tahoma" pitchFamily="34" charset="0"/>
                <a:cs typeface="Tahoma" pitchFamily="34" charset="0"/>
              </a:endParaRPr>
            </a:p>
            <a:p>
              <a:pPr algn="ctr">
                <a:defRPr/>
              </a:pPr>
              <a:r>
                <a:rPr lang="vi-VN" sz="2000" b="1" noProof="1">
                  <a:latin typeface="Tahoma" pitchFamily="34" charset="0"/>
                  <a:cs typeface="Tahoma" pitchFamily="34" charset="0"/>
                </a:rPr>
                <a:t>.: Chương trình :.</a:t>
              </a:r>
            </a:p>
            <a:p>
              <a:pPr algn="ctr">
                <a:defRPr/>
              </a:pPr>
              <a:endParaRPr lang="vi-VN" sz="500" noProof="1">
                <a:latin typeface="Tahoma" pitchFamily="34" charset="0"/>
                <a:cs typeface="Tahoma" pitchFamily="34" charset="0"/>
              </a:endParaRPr>
            </a:p>
            <a:p>
              <a:pPr algn="just"/>
              <a:r>
                <a:rPr lang="vi-VN" sz="2000" noProof="1">
                  <a:solidFill>
                    <a:srgbClr val="0000FF"/>
                  </a:solidFill>
                  <a:latin typeface="Consolas" panose="020B0609020204030204" pitchFamily="49" charset="0"/>
                </a:rPr>
                <a:t>long</a:t>
              </a:r>
              <a:r>
                <a:rPr lang="vi-VN" sz="2000" noProof="1">
                  <a:solidFill>
                    <a:srgbClr val="000000"/>
                  </a:solidFill>
                  <a:latin typeface="Consolas" panose="020B0609020204030204" pitchFamily="49" charset="0"/>
                </a:rPr>
                <a:t> </a:t>
              </a:r>
              <a:r>
                <a:rPr lang="vi-VN" sz="2000" noProof="1">
                  <a:solidFill>
                    <a:srgbClr val="795E26"/>
                  </a:solidFill>
                  <a:latin typeface="Consolas" panose="020B0609020204030204" pitchFamily="49" charset="0"/>
                </a:rPr>
                <a:t>yn</a:t>
              </a:r>
              <a:r>
                <a:rPr lang="vi-VN" sz="2000" noProof="1">
                  <a:solidFill>
                    <a:srgbClr val="000000"/>
                  </a:solidFill>
                  <a:latin typeface="Consolas" panose="020B0609020204030204" pitchFamily="49" charset="0"/>
                </a:rPr>
                <a:t>(</a:t>
              </a:r>
              <a:r>
                <a:rPr lang="vi-VN" sz="2000" noProof="1">
                  <a:solidFill>
                    <a:srgbClr val="0000FF"/>
                  </a:solidFill>
                  <a:latin typeface="Consolas" panose="020B0609020204030204" pitchFamily="49" charset="0"/>
                </a:rPr>
                <a:t>int</a:t>
              </a:r>
              <a:r>
                <a:rPr lang="vi-VN" sz="2000" noProof="1">
                  <a:solidFill>
                    <a:srgbClr val="000000"/>
                  </a:solidFill>
                  <a:latin typeface="Consolas" panose="020B0609020204030204" pitchFamily="49" charset="0"/>
                </a:rPr>
                <a:t> n);</a:t>
              </a:r>
            </a:p>
            <a:p>
              <a:pPr algn="just"/>
              <a:r>
                <a:rPr lang="vi-VN" sz="2000" noProof="1">
                  <a:solidFill>
                    <a:srgbClr val="0000FF"/>
                  </a:solidFill>
                  <a:latin typeface="Consolas" panose="020B0609020204030204" pitchFamily="49" charset="0"/>
                </a:rPr>
                <a:t>long</a:t>
              </a:r>
              <a:r>
                <a:rPr lang="vi-VN" sz="2000" noProof="1">
                  <a:solidFill>
                    <a:srgbClr val="000000"/>
                  </a:solidFill>
                  <a:latin typeface="Consolas" panose="020B0609020204030204" pitchFamily="49" charset="0"/>
                </a:rPr>
                <a:t> </a:t>
              </a:r>
              <a:r>
                <a:rPr lang="vi-VN" sz="2000" noProof="1">
                  <a:solidFill>
                    <a:srgbClr val="795E26"/>
                  </a:solidFill>
                  <a:latin typeface="Consolas" panose="020B0609020204030204" pitchFamily="49" charset="0"/>
                </a:rPr>
                <a:t>xn</a:t>
              </a:r>
              <a:r>
                <a:rPr lang="vi-VN" sz="2000" noProof="1">
                  <a:solidFill>
                    <a:srgbClr val="000000"/>
                  </a:solidFill>
                  <a:latin typeface="Consolas" panose="020B0609020204030204" pitchFamily="49" charset="0"/>
                </a:rPr>
                <a:t>(</a:t>
              </a:r>
              <a:r>
                <a:rPr lang="vi-VN" sz="2000" noProof="1">
                  <a:solidFill>
                    <a:srgbClr val="0000FF"/>
                  </a:solidFill>
                  <a:latin typeface="Consolas" panose="020B0609020204030204" pitchFamily="49" charset="0"/>
                </a:rPr>
                <a:t>int</a:t>
              </a:r>
              <a:r>
                <a:rPr lang="vi-VN" sz="2000" noProof="1">
                  <a:solidFill>
                    <a:srgbClr val="000000"/>
                  </a:solidFill>
                  <a:latin typeface="Consolas" panose="020B0609020204030204" pitchFamily="49" charset="0"/>
                </a:rPr>
                <a:t> n) {</a:t>
              </a:r>
            </a:p>
            <a:p>
              <a:pPr lvl="1" algn="just"/>
              <a:r>
                <a:rPr lang="vi-VN" sz="2000" noProof="1">
                  <a:solidFill>
                    <a:srgbClr val="AF00DB"/>
                  </a:solidFill>
                  <a:latin typeface="Consolas" panose="020B0609020204030204" pitchFamily="49" charset="0"/>
                </a:rPr>
                <a:t>if</a:t>
              </a:r>
              <a:r>
                <a:rPr lang="vi-VN" sz="2000" noProof="1">
                  <a:solidFill>
                    <a:srgbClr val="000000"/>
                  </a:solidFill>
                  <a:latin typeface="Consolas" panose="020B0609020204030204" pitchFamily="49" charset="0"/>
                </a:rPr>
                <a:t> (n == </a:t>
              </a:r>
              <a:r>
                <a:rPr lang="vi-VN" sz="2000" noProof="1">
                  <a:solidFill>
                    <a:srgbClr val="09885A"/>
                  </a:solidFill>
                  <a:latin typeface="Consolas" panose="020B0609020204030204" pitchFamily="49" charset="0"/>
                </a:rPr>
                <a:t>0</a:t>
              </a:r>
              <a:r>
                <a:rPr lang="vi-VN" sz="2000" noProof="1">
                  <a:solidFill>
                    <a:srgbClr val="000000"/>
                  </a:solidFill>
                  <a:latin typeface="Consolas" panose="020B0609020204030204" pitchFamily="49" charset="0"/>
                </a:rPr>
                <a:t>) </a:t>
              </a:r>
              <a:r>
                <a:rPr lang="vi-VN" sz="2000" noProof="1">
                  <a:solidFill>
                    <a:srgbClr val="AF00DB"/>
                  </a:solidFill>
                  <a:latin typeface="Consolas" panose="020B0609020204030204" pitchFamily="49" charset="0"/>
                </a:rPr>
                <a:t>return</a:t>
              </a:r>
              <a:r>
                <a:rPr lang="vi-VN" sz="2000" noProof="1">
                  <a:solidFill>
                    <a:srgbClr val="000000"/>
                  </a:solidFill>
                  <a:latin typeface="Consolas" panose="020B0609020204030204" pitchFamily="49" charset="0"/>
                </a:rPr>
                <a:t> </a:t>
              </a:r>
              <a:r>
                <a:rPr lang="vi-VN" sz="2000" noProof="1">
                  <a:solidFill>
                    <a:srgbClr val="09885A"/>
                  </a:solidFill>
                  <a:latin typeface="Consolas" panose="020B0609020204030204" pitchFamily="49" charset="0"/>
                </a:rPr>
                <a:t>1</a:t>
              </a:r>
              <a:r>
                <a:rPr lang="vi-VN" sz="2000" noProof="1">
                  <a:solidFill>
                    <a:srgbClr val="000000"/>
                  </a:solidFill>
                  <a:latin typeface="Consolas" panose="020B0609020204030204" pitchFamily="49" charset="0"/>
                </a:rPr>
                <a:t>;</a:t>
              </a:r>
            </a:p>
            <a:p>
              <a:pPr lvl="1" algn="just"/>
              <a:r>
                <a:rPr lang="vi-VN" sz="2000" noProof="1">
                  <a:solidFill>
                    <a:srgbClr val="AF00DB"/>
                  </a:solidFill>
                  <a:latin typeface="Consolas" panose="020B0609020204030204" pitchFamily="49" charset="0"/>
                </a:rPr>
                <a:t>return</a:t>
              </a:r>
              <a:r>
                <a:rPr lang="vi-VN" sz="2000" noProof="1">
                  <a:solidFill>
                    <a:srgbClr val="000000"/>
                  </a:solidFill>
                  <a:latin typeface="Consolas" panose="020B0609020204030204" pitchFamily="49" charset="0"/>
                </a:rPr>
                <a:t> </a:t>
              </a:r>
              <a:r>
                <a:rPr lang="vi-VN" sz="2000" noProof="1">
                  <a:solidFill>
                    <a:srgbClr val="795E26"/>
                  </a:solidFill>
                  <a:latin typeface="Consolas" panose="020B0609020204030204" pitchFamily="49" charset="0"/>
                </a:rPr>
                <a:t>xn</a:t>
              </a:r>
              <a:r>
                <a:rPr lang="vi-VN" sz="2000" noProof="1">
                  <a:solidFill>
                    <a:srgbClr val="000000"/>
                  </a:solidFill>
                  <a:latin typeface="Consolas" panose="020B0609020204030204" pitchFamily="49" charset="0"/>
                </a:rPr>
                <a:t>(n-</a:t>
              </a:r>
              <a:r>
                <a:rPr lang="vi-VN" sz="2000" noProof="1">
                  <a:solidFill>
                    <a:srgbClr val="09885A"/>
                  </a:solidFill>
                  <a:latin typeface="Consolas" panose="020B0609020204030204" pitchFamily="49" charset="0"/>
                </a:rPr>
                <a:t>1</a:t>
              </a:r>
              <a:r>
                <a:rPr lang="vi-VN" sz="2000" noProof="1">
                  <a:solidFill>
                    <a:srgbClr val="000000"/>
                  </a:solidFill>
                  <a:latin typeface="Consolas" panose="020B0609020204030204" pitchFamily="49" charset="0"/>
                </a:rPr>
                <a:t>)+</a:t>
              </a:r>
              <a:r>
                <a:rPr lang="vi-VN" sz="2000" noProof="1">
                  <a:solidFill>
                    <a:srgbClr val="795E26"/>
                  </a:solidFill>
                  <a:latin typeface="Consolas" panose="020B0609020204030204" pitchFamily="49" charset="0"/>
                </a:rPr>
                <a:t>yn</a:t>
              </a:r>
              <a:r>
                <a:rPr lang="vi-VN" sz="2000" noProof="1">
                  <a:solidFill>
                    <a:srgbClr val="000000"/>
                  </a:solidFill>
                  <a:latin typeface="Consolas" panose="020B0609020204030204" pitchFamily="49" charset="0"/>
                </a:rPr>
                <a:t>(n-</a:t>
              </a:r>
              <a:r>
                <a:rPr lang="vi-VN" sz="2000" noProof="1">
                  <a:solidFill>
                    <a:srgbClr val="09885A"/>
                  </a:solidFill>
                  <a:latin typeface="Consolas" panose="020B0609020204030204" pitchFamily="49" charset="0"/>
                </a:rPr>
                <a:t>1</a:t>
              </a:r>
              <a:r>
                <a:rPr lang="vi-VN" sz="2000" noProof="1">
                  <a:solidFill>
                    <a:srgbClr val="000000"/>
                  </a:solidFill>
                  <a:latin typeface="Consolas" panose="020B0609020204030204" pitchFamily="49" charset="0"/>
                </a:rPr>
                <a:t>);</a:t>
              </a:r>
            </a:p>
            <a:p>
              <a:pPr algn="just"/>
              <a:r>
                <a:rPr lang="vi-VN" sz="2000" noProof="1">
                  <a:solidFill>
                    <a:srgbClr val="000000"/>
                  </a:solidFill>
                  <a:latin typeface="Consolas" panose="020B0609020204030204" pitchFamily="49" charset="0"/>
                </a:rPr>
                <a:t>}</a:t>
              </a:r>
            </a:p>
            <a:p>
              <a:pPr algn="just"/>
              <a:r>
                <a:rPr lang="vi-VN" sz="2000" noProof="1">
                  <a:solidFill>
                    <a:srgbClr val="0000FF"/>
                  </a:solidFill>
                  <a:latin typeface="Consolas" panose="020B0609020204030204" pitchFamily="49" charset="0"/>
                </a:rPr>
                <a:t>long</a:t>
              </a:r>
              <a:r>
                <a:rPr lang="vi-VN" sz="2000" noProof="1">
                  <a:solidFill>
                    <a:srgbClr val="000000"/>
                  </a:solidFill>
                  <a:latin typeface="Consolas" panose="020B0609020204030204" pitchFamily="49" charset="0"/>
                </a:rPr>
                <a:t> </a:t>
              </a:r>
              <a:r>
                <a:rPr lang="vi-VN" sz="2000" noProof="1">
                  <a:solidFill>
                    <a:srgbClr val="795E26"/>
                  </a:solidFill>
                  <a:latin typeface="Consolas" panose="020B0609020204030204" pitchFamily="49" charset="0"/>
                </a:rPr>
                <a:t>yn</a:t>
              </a:r>
              <a:r>
                <a:rPr lang="vi-VN" sz="2000" noProof="1">
                  <a:solidFill>
                    <a:srgbClr val="000000"/>
                  </a:solidFill>
                  <a:latin typeface="Consolas" panose="020B0609020204030204" pitchFamily="49" charset="0"/>
                </a:rPr>
                <a:t>(</a:t>
              </a:r>
              <a:r>
                <a:rPr lang="vi-VN" sz="2000" noProof="1">
                  <a:solidFill>
                    <a:srgbClr val="0000FF"/>
                  </a:solidFill>
                  <a:latin typeface="Consolas" panose="020B0609020204030204" pitchFamily="49" charset="0"/>
                </a:rPr>
                <a:t>int</a:t>
              </a:r>
              <a:r>
                <a:rPr lang="vi-VN" sz="2000" noProof="1">
                  <a:solidFill>
                    <a:srgbClr val="000000"/>
                  </a:solidFill>
                  <a:latin typeface="Consolas" panose="020B0609020204030204" pitchFamily="49" charset="0"/>
                </a:rPr>
                <a:t> n) {</a:t>
              </a:r>
            </a:p>
            <a:p>
              <a:pPr lvl="1" algn="just"/>
              <a:r>
                <a:rPr lang="vi-VN" sz="2000" noProof="1">
                  <a:solidFill>
                    <a:srgbClr val="AF00DB"/>
                  </a:solidFill>
                  <a:latin typeface="Consolas" panose="020B0609020204030204" pitchFamily="49" charset="0"/>
                </a:rPr>
                <a:t>if</a:t>
              </a:r>
              <a:r>
                <a:rPr lang="vi-VN" sz="2000" noProof="1">
                  <a:solidFill>
                    <a:srgbClr val="000000"/>
                  </a:solidFill>
                  <a:latin typeface="Consolas" panose="020B0609020204030204" pitchFamily="49" charset="0"/>
                </a:rPr>
                <a:t> (n == </a:t>
              </a:r>
              <a:r>
                <a:rPr lang="vi-VN" sz="2000" noProof="1">
                  <a:solidFill>
                    <a:srgbClr val="09885A"/>
                  </a:solidFill>
                  <a:latin typeface="Consolas" panose="020B0609020204030204" pitchFamily="49" charset="0"/>
                </a:rPr>
                <a:t>0</a:t>
              </a:r>
              <a:r>
                <a:rPr lang="vi-VN" sz="2000" noProof="1">
                  <a:solidFill>
                    <a:srgbClr val="000000"/>
                  </a:solidFill>
                  <a:latin typeface="Consolas" panose="020B0609020204030204" pitchFamily="49" charset="0"/>
                </a:rPr>
                <a:t>) </a:t>
              </a:r>
              <a:r>
                <a:rPr lang="vi-VN" sz="2000" noProof="1">
                  <a:solidFill>
                    <a:srgbClr val="AF00DB"/>
                  </a:solidFill>
                  <a:latin typeface="Consolas" panose="020B0609020204030204" pitchFamily="49" charset="0"/>
                </a:rPr>
                <a:t>return</a:t>
              </a:r>
              <a:r>
                <a:rPr lang="vi-VN" sz="2000" noProof="1">
                  <a:solidFill>
                    <a:srgbClr val="000000"/>
                  </a:solidFill>
                  <a:latin typeface="Consolas" panose="020B0609020204030204" pitchFamily="49" charset="0"/>
                </a:rPr>
                <a:t> </a:t>
              </a:r>
              <a:r>
                <a:rPr lang="vi-VN" sz="2000" noProof="1">
                  <a:solidFill>
                    <a:srgbClr val="09885A"/>
                  </a:solidFill>
                  <a:latin typeface="Consolas" panose="020B0609020204030204" pitchFamily="49" charset="0"/>
                </a:rPr>
                <a:t>0</a:t>
              </a:r>
              <a:r>
                <a:rPr lang="vi-VN" sz="2000" noProof="1">
                  <a:solidFill>
                    <a:srgbClr val="000000"/>
                  </a:solidFill>
                  <a:latin typeface="Consolas" panose="020B0609020204030204" pitchFamily="49" charset="0"/>
                </a:rPr>
                <a:t>;</a:t>
              </a:r>
            </a:p>
            <a:p>
              <a:pPr lvl="1" algn="just"/>
              <a:r>
                <a:rPr lang="vi-VN" sz="2000" noProof="1">
                  <a:solidFill>
                    <a:srgbClr val="AF00DB"/>
                  </a:solidFill>
                  <a:latin typeface="Consolas" panose="020B0609020204030204" pitchFamily="49" charset="0"/>
                </a:rPr>
                <a:t>return</a:t>
              </a:r>
              <a:r>
                <a:rPr lang="vi-VN" sz="2000" noProof="1">
                  <a:solidFill>
                    <a:srgbClr val="000000"/>
                  </a:solidFill>
                  <a:latin typeface="Consolas" panose="020B0609020204030204" pitchFamily="49" charset="0"/>
                </a:rPr>
                <a:t> </a:t>
              </a:r>
              <a:r>
                <a:rPr lang="vi-VN" sz="2000" noProof="1">
                  <a:solidFill>
                    <a:srgbClr val="09885A"/>
                  </a:solidFill>
                  <a:latin typeface="Consolas" panose="020B0609020204030204" pitchFamily="49" charset="0"/>
                </a:rPr>
                <a:t>3</a:t>
              </a:r>
              <a:r>
                <a:rPr lang="vi-VN" sz="2000" noProof="1">
                  <a:solidFill>
                    <a:srgbClr val="000000"/>
                  </a:solidFill>
                  <a:latin typeface="Consolas" panose="020B0609020204030204" pitchFamily="49" charset="0"/>
                </a:rPr>
                <a:t>*</a:t>
              </a:r>
              <a:r>
                <a:rPr lang="vi-VN" sz="2000" noProof="1">
                  <a:solidFill>
                    <a:srgbClr val="795E26"/>
                  </a:solidFill>
                  <a:latin typeface="Consolas" panose="020B0609020204030204" pitchFamily="49" charset="0"/>
                </a:rPr>
                <a:t>xn</a:t>
              </a:r>
              <a:r>
                <a:rPr lang="vi-VN" sz="2000" noProof="1">
                  <a:solidFill>
                    <a:srgbClr val="000000"/>
                  </a:solidFill>
                  <a:latin typeface="Consolas" panose="020B0609020204030204" pitchFamily="49" charset="0"/>
                </a:rPr>
                <a:t>(n-</a:t>
              </a:r>
              <a:r>
                <a:rPr lang="vi-VN" sz="2000" noProof="1">
                  <a:solidFill>
                    <a:srgbClr val="09885A"/>
                  </a:solidFill>
                  <a:latin typeface="Consolas" panose="020B0609020204030204" pitchFamily="49" charset="0"/>
                </a:rPr>
                <a:t>1</a:t>
              </a:r>
              <a:r>
                <a:rPr lang="vi-VN" sz="2000" noProof="1">
                  <a:solidFill>
                    <a:srgbClr val="000000"/>
                  </a:solidFill>
                  <a:latin typeface="Consolas" panose="020B0609020204030204" pitchFamily="49" charset="0"/>
                </a:rPr>
                <a:t>)+</a:t>
              </a:r>
              <a:r>
                <a:rPr lang="vi-VN" sz="2000" noProof="1">
                  <a:solidFill>
                    <a:srgbClr val="09885A"/>
                  </a:solidFill>
                  <a:latin typeface="Consolas" panose="020B0609020204030204" pitchFamily="49" charset="0"/>
                </a:rPr>
                <a:t>2</a:t>
              </a:r>
              <a:r>
                <a:rPr lang="vi-VN" sz="2000" noProof="1">
                  <a:solidFill>
                    <a:srgbClr val="000000"/>
                  </a:solidFill>
                  <a:latin typeface="Consolas" panose="020B0609020204030204" pitchFamily="49" charset="0"/>
                </a:rPr>
                <a:t>*</a:t>
              </a:r>
              <a:r>
                <a:rPr lang="vi-VN" sz="2000" noProof="1">
                  <a:solidFill>
                    <a:srgbClr val="795E26"/>
                  </a:solidFill>
                  <a:latin typeface="Consolas" panose="020B0609020204030204" pitchFamily="49" charset="0"/>
                </a:rPr>
                <a:t>yn</a:t>
              </a:r>
              <a:r>
                <a:rPr lang="vi-VN" sz="2000" noProof="1">
                  <a:solidFill>
                    <a:srgbClr val="000000"/>
                  </a:solidFill>
                  <a:latin typeface="Consolas" panose="020B0609020204030204" pitchFamily="49" charset="0"/>
                </a:rPr>
                <a:t>(n-</a:t>
              </a:r>
              <a:r>
                <a:rPr lang="vi-VN" sz="2000" noProof="1">
                  <a:solidFill>
                    <a:srgbClr val="09885A"/>
                  </a:solidFill>
                  <a:latin typeface="Consolas" panose="020B0609020204030204" pitchFamily="49" charset="0"/>
                </a:rPr>
                <a:t>1</a:t>
              </a:r>
              <a:r>
                <a:rPr lang="vi-VN" sz="2000" noProof="1">
                  <a:solidFill>
                    <a:srgbClr val="000000"/>
                  </a:solidFill>
                  <a:latin typeface="Consolas" panose="020B0609020204030204" pitchFamily="49" charset="0"/>
                </a:rPr>
                <a:t>);</a:t>
              </a:r>
            </a:p>
            <a:p>
              <a:pPr algn="just"/>
              <a:r>
                <a:rPr lang="vi-VN" sz="2000" noProof="1">
                  <a:solidFill>
                    <a:srgbClr val="000000"/>
                  </a:solidFill>
                  <a:latin typeface="Consolas" panose="020B0609020204030204" pitchFamily="49" charset="0"/>
                </a:rPr>
                <a:t>}</a:t>
              </a:r>
            </a:p>
            <a:p>
              <a:r>
                <a:rPr lang="vi-VN" sz="2000" noProof="1">
                  <a:solidFill>
                    <a:srgbClr val="000000"/>
                  </a:solidFill>
                  <a:latin typeface="Fira Code" panose="020B0509050000020004" pitchFamily="49" charset="0"/>
                </a:rPr>
                <a:t/>
              </a:r>
              <a:br>
                <a:rPr lang="vi-VN" sz="2000" noProof="1">
                  <a:solidFill>
                    <a:srgbClr val="000000"/>
                  </a:solidFill>
                  <a:latin typeface="Fira Code" panose="020B0509050000020004" pitchFamily="49" charset="0"/>
                </a:rPr>
              </a:br>
              <a:endParaRPr lang="vi-VN" sz="2000" noProof="1">
                <a:solidFill>
                  <a:srgbClr val="000000"/>
                </a:solidFill>
                <a:latin typeface="Fira Code" panose="020B0509050000020004" pitchFamily="49" charset="0"/>
              </a:endParaRPr>
            </a:p>
            <a:p>
              <a:pPr algn="ctr">
                <a:defRPr/>
              </a:pPr>
              <a:endParaRPr lang="vi-VN" sz="2000" noProof="1">
                <a:latin typeface="Tahoma" pitchFamily="34" charset="0"/>
                <a:cs typeface="Tahoma" pitchFamily="34" charset="0"/>
              </a:endParaRPr>
            </a:p>
          </p:txBody>
        </p:sp>
        <p:grpSp>
          <p:nvGrpSpPr>
            <p:cNvPr id="32783" name="Group 19"/>
            <p:cNvGrpSpPr>
              <a:grpSpLocks/>
            </p:cNvGrpSpPr>
            <p:nvPr/>
          </p:nvGrpSpPr>
          <p:grpSpPr bwMode="auto">
            <a:xfrm>
              <a:off x="4572000" y="1524000"/>
              <a:ext cx="3617912" cy="530225"/>
              <a:chOff x="560388" y="1143000"/>
              <a:chExt cx="3617912" cy="530225"/>
            </a:xfrm>
          </p:grpSpPr>
          <p:sp>
            <p:nvSpPr>
              <p:cNvPr id="3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defRPr/>
                </a:pPr>
                <a:endParaRPr lang="vi-VN" kern="0" noProof="1">
                  <a:solidFill>
                    <a:sysClr val="windowText" lastClr="000000"/>
                  </a:solidFill>
                  <a:latin typeface="Verdana"/>
                </a:endParaRPr>
              </a:p>
            </p:txBody>
          </p:sp>
          <p:sp>
            <p:nvSpPr>
              <p:cNvPr id="32" name="Rectangle 4"/>
              <p:cNvSpPr>
                <a:spLocks noChangeArrowheads="1"/>
              </p:cNvSpPr>
              <p:nvPr/>
            </p:nvSpPr>
            <p:spPr bwMode="gray">
              <a:xfrm>
                <a:off x="708025" y="1192213"/>
                <a:ext cx="3357563" cy="461665"/>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a:spAutoFit/>
              </a:bodyPr>
              <a:lstStyle/>
              <a:p>
                <a:pPr algn="ctr">
                  <a:defRPr/>
                </a:pPr>
                <a:r>
                  <a:rPr lang="vi-VN" sz="2400" kern="0" noProof="1">
                    <a:solidFill>
                      <a:srgbClr val="FFFFFF"/>
                    </a:solidFill>
                    <a:latin typeface="Arial" charset="0"/>
                  </a:rPr>
                  <a:t>Ví dụ</a:t>
                </a:r>
              </a:p>
            </p:txBody>
          </p:sp>
        </p:grpSp>
      </p:grpSp>
      <p:cxnSp>
        <p:nvCxnSpPr>
          <p:cNvPr id="38" name="Straight Arrow Connector 37"/>
          <p:cNvCxnSpPr>
            <a:cxnSpLocks noChangeShapeType="1"/>
          </p:cNvCxnSpPr>
          <p:nvPr/>
        </p:nvCxnSpPr>
        <p:spPr bwMode="auto">
          <a:xfrm>
            <a:off x="1765938" y="1353311"/>
            <a:ext cx="838200" cy="228600"/>
          </a:xfrm>
          <a:prstGeom prst="straightConnector1">
            <a:avLst/>
          </a:prstGeom>
          <a:noFill/>
          <a:ln w="25400">
            <a:solidFill>
              <a:srgbClr val="FF0000"/>
            </a:solidFill>
            <a:prstDash val="sysDot"/>
            <a:round/>
            <a:headEnd/>
            <a:tailEnd type="oval" w="med" len="med"/>
          </a:ln>
          <a:extLst>
            <a:ext uri="{909E8E84-426E-40DD-AFC4-6F175D3DCCD1}">
              <a14:hiddenFill xmlns:a14="http://schemas.microsoft.com/office/drawing/2010/main">
                <a:noFill/>
              </a14:hiddenFill>
            </a:ext>
          </a:extLst>
        </p:spPr>
      </p:cxnSp>
      <p:cxnSp>
        <p:nvCxnSpPr>
          <p:cNvPr id="39" name="Straight Arrow Connector 38"/>
          <p:cNvCxnSpPr>
            <a:cxnSpLocks noChangeShapeType="1"/>
          </p:cNvCxnSpPr>
          <p:nvPr/>
        </p:nvCxnSpPr>
        <p:spPr bwMode="auto">
          <a:xfrm rot="5400000">
            <a:off x="2375539" y="1810512"/>
            <a:ext cx="457200" cy="3175"/>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a:off x="2604138" y="2039111"/>
            <a:ext cx="533400" cy="228600"/>
          </a:xfrm>
          <a:prstGeom prst="straightConnector1">
            <a:avLst/>
          </a:prstGeom>
          <a:noFill/>
          <a:ln w="25400">
            <a:solidFill>
              <a:srgbClr val="FF0000"/>
            </a:solidFill>
            <a:prstDash val="sysDot"/>
            <a:round/>
            <a:headEnd/>
            <a:tailEnd type="oval" w="med" len="med"/>
          </a:ln>
          <a:extLst>
            <a:ext uri="{909E8E84-426E-40DD-AFC4-6F175D3DCCD1}">
              <a14:hiddenFill xmlns:a14="http://schemas.microsoft.com/office/drawing/2010/main">
                <a:noFill/>
              </a14:hiddenFill>
            </a:ext>
          </a:extLst>
        </p:spPr>
      </p:cxnSp>
      <p:cxnSp>
        <p:nvCxnSpPr>
          <p:cNvPr id="41" name="Straight Arrow Connector 40"/>
          <p:cNvCxnSpPr>
            <a:cxnSpLocks noChangeShapeType="1"/>
          </p:cNvCxnSpPr>
          <p:nvPr/>
        </p:nvCxnSpPr>
        <p:spPr bwMode="auto">
          <a:xfrm flipV="1">
            <a:off x="3137538" y="1962911"/>
            <a:ext cx="533400" cy="3048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2" name="Straight Arrow Connector 41"/>
          <p:cNvCxnSpPr>
            <a:cxnSpLocks noChangeShapeType="1"/>
          </p:cNvCxnSpPr>
          <p:nvPr/>
        </p:nvCxnSpPr>
        <p:spPr bwMode="auto">
          <a:xfrm rot="5400000">
            <a:off x="3366139" y="2267712"/>
            <a:ext cx="609600" cy="3175"/>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43" name="Straight Arrow Connector 42"/>
          <p:cNvCxnSpPr>
            <a:cxnSpLocks noChangeShapeType="1"/>
          </p:cNvCxnSpPr>
          <p:nvPr/>
        </p:nvCxnSpPr>
        <p:spPr bwMode="auto">
          <a:xfrm>
            <a:off x="3670938" y="2572511"/>
            <a:ext cx="1600200" cy="1588"/>
          </a:xfrm>
          <a:prstGeom prst="straightConnector1">
            <a:avLst/>
          </a:prstGeom>
          <a:noFill/>
          <a:ln w="25400">
            <a:solidFill>
              <a:srgbClr val="FF0000"/>
            </a:solidFill>
            <a:prstDash val="sysDot"/>
            <a:round/>
            <a:headEnd/>
            <a:tailEnd type="oval" w="med" len="med"/>
          </a:ln>
          <a:extLst>
            <a:ext uri="{909E8E84-426E-40DD-AFC4-6F175D3DCCD1}">
              <a14:hiddenFill xmlns:a14="http://schemas.microsoft.com/office/drawing/2010/main">
                <a:noFill/>
              </a14:hiddenFill>
            </a:ext>
          </a:extLst>
        </p:spPr>
      </p:cxnSp>
      <p:sp>
        <p:nvSpPr>
          <p:cNvPr id="2" name="Chỗ dành sẵn cho Ngày tháng 1">
            <a:extLst>
              <a:ext uri="{FF2B5EF4-FFF2-40B4-BE49-F238E27FC236}">
                <a16:creationId xmlns:a16="http://schemas.microsoft.com/office/drawing/2014/main" id="{017C11BC-B39A-4855-850A-2A45E656C9BB}"/>
              </a:ext>
            </a:extLst>
          </p:cNvPr>
          <p:cNvSpPr>
            <a:spLocks noGrp="1"/>
          </p:cNvSpPr>
          <p:nvPr>
            <p:ph type="dt" sz="half" idx="10"/>
          </p:nvPr>
        </p:nvSpPr>
        <p:spPr/>
        <p:txBody>
          <a:bodyPr/>
          <a:lstStyle/>
          <a:p>
            <a:fld id="{5AB082B7-2BFC-47AE-B75D-14AA8761A8AB}"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B4C3CBD8-1A1D-4C3E-8F1E-84BC1E97A7F6}"/>
              </a:ext>
            </a:extLst>
          </p:cNvPr>
          <p:cNvSpPr>
            <a:spLocks noGrp="1"/>
          </p:cNvSpPr>
          <p:nvPr>
            <p:ph type="sldNum" sz="quarter" idx="12"/>
          </p:nvPr>
        </p:nvSpPr>
        <p:spPr/>
        <p:txBody>
          <a:bodyPr/>
          <a:lstStyle/>
          <a:p>
            <a:fld id="{796B6B1B-CD97-412B-A8B6-A4AEE95B13DD}" type="slidenum">
              <a:rPr lang="vi-VN" noProof="1" smtClean="0"/>
              <a:t>157</a:t>
            </a:fld>
            <a:endParaRPr lang="vi-VN" noProof="1"/>
          </a:p>
        </p:txBody>
      </p:sp>
    </p:spTree>
    <p:extLst>
      <p:ext uri="{BB962C8B-B14F-4D97-AF65-F5344CB8AC3E}">
        <p14:creationId xmlns:p14="http://schemas.microsoft.com/office/powerpoint/2010/main" val="19063159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800" decel="100000"/>
                                        <p:tgtEl>
                                          <p:spTgt spid="6"/>
                                        </p:tgtEl>
                                      </p:cBhvr>
                                    </p:animEffect>
                                    <p:anim calcmode="lin" valueType="num">
                                      <p:cBhvr>
                                        <p:cTn id="37" dur="800" decel="100000" fill="hold"/>
                                        <p:tgtEl>
                                          <p:spTgt spid="6"/>
                                        </p:tgtEl>
                                        <p:attrNameLst>
                                          <p:attrName>style.rotation</p:attrName>
                                        </p:attrNameLst>
                                      </p:cBhvr>
                                      <p:tavLst>
                                        <p:tav tm="0">
                                          <p:val>
                                            <p:fltVal val="-90"/>
                                          </p:val>
                                        </p:tav>
                                        <p:tav tm="100000">
                                          <p:val>
                                            <p:fltVal val="0"/>
                                          </p:val>
                                        </p:tav>
                                      </p:tavLst>
                                    </p:anim>
                                    <p:anim calcmode="lin" valueType="num">
                                      <p:cBhvr>
                                        <p:cTn id="38" dur="800" decel="100000" fill="hold"/>
                                        <p:tgtEl>
                                          <p:spTgt spid="6"/>
                                        </p:tgtEl>
                                        <p:attrNameLst>
                                          <p:attrName>ppt_x</p:attrName>
                                        </p:attrNameLst>
                                      </p:cBhvr>
                                      <p:tavLst>
                                        <p:tav tm="0">
                                          <p:val>
                                            <p:strVal val="#ppt_x+0.4"/>
                                          </p:val>
                                        </p:tav>
                                        <p:tav tm="100000">
                                          <p:val>
                                            <p:strVal val="#ppt_x-0.05"/>
                                          </p:val>
                                        </p:tav>
                                      </p:tavLst>
                                    </p:anim>
                                    <p:anim calcmode="lin" valueType="num">
                                      <p:cBhvr>
                                        <p:cTn id="39" dur="800" decel="100000" fill="hold"/>
                                        <p:tgtEl>
                                          <p:spTgt spid="6"/>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p:txBody>
          <a:bodyPr/>
          <a:lstStyle/>
          <a:p>
            <a:r>
              <a:rPr lang="vi-VN" b="1" noProof="1"/>
              <a:t>Ví dụ:</a:t>
            </a:r>
          </a:p>
        </p:txBody>
      </p:sp>
      <p:sp>
        <p:nvSpPr>
          <p:cNvPr id="30722" name="Rectangle 2"/>
          <p:cNvSpPr>
            <a:spLocks noGrp="1" noChangeArrowheads="1"/>
          </p:cNvSpPr>
          <p:nvPr>
            <p:ph type="title"/>
          </p:nvPr>
        </p:nvSpPr>
        <p:spPr/>
        <p:txBody>
          <a:bodyPr/>
          <a:lstStyle/>
          <a:p>
            <a:r>
              <a:rPr lang="vi-VN" noProof="1"/>
              <a:t>Đệ quy gián tiếp</a:t>
            </a:r>
          </a:p>
        </p:txBody>
      </p:sp>
      <p:sp>
        <p:nvSpPr>
          <p:cNvPr id="30724" name="Text Box 4"/>
          <p:cNvSpPr txBox="1">
            <a:spLocks noChangeArrowheads="1"/>
          </p:cNvSpPr>
          <p:nvPr/>
        </p:nvSpPr>
        <p:spPr bwMode="auto">
          <a:xfrm>
            <a:off x="4338918" y="1981200"/>
            <a:ext cx="3976407" cy="23083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a:r>
              <a:rPr lang="vi-VN" sz="2400" noProof="1">
                <a:solidFill>
                  <a:srgbClr val="0000FF"/>
                </a:solidFill>
                <a:latin typeface="Consolas" panose="020B0609020204030204" pitchFamily="49" charset="0"/>
              </a:rPr>
              <a:t>int</a:t>
            </a:r>
            <a:r>
              <a:rPr lang="vi-VN" sz="2400" noProof="1">
                <a:solidFill>
                  <a:schemeClr val="tx1"/>
                </a:solidFill>
                <a:latin typeface="Consolas" panose="020B0609020204030204" pitchFamily="49" charset="0"/>
              </a:rPr>
              <a:t> Foo(</a:t>
            </a:r>
            <a:r>
              <a:rPr lang="vi-VN" sz="2400" noProof="1">
                <a:solidFill>
                  <a:srgbClr val="0000FF"/>
                </a:solidFill>
                <a:latin typeface="Consolas" panose="020B0609020204030204" pitchFamily="49" charset="0"/>
              </a:rPr>
              <a:t>int</a:t>
            </a:r>
            <a:r>
              <a:rPr lang="vi-VN" sz="2400" noProof="1">
                <a:solidFill>
                  <a:schemeClr val="tx1"/>
                </a:solidFill>
                <a:latin typeface="Consolas" panose="020B0609020204030204" pitchFamily="49" charset="0"/>
              </a:rPr>
              <a:t> x)</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if</a:t>
            </a:r>
            <a:r>
              <a:rPr lang="vi-VN" sz="2400" noProof="1">
                <a:solidFill>
                  <a:schemeClr val="tx1"/>
                </a:solidFill>
                <a:latin typeface="Consolas" panose="020B0609020204030204" pitchFamily="49" charset="0"/>
              </a:rPr>
              <a:t> (x &lt;= 0)	</a:t>
            </a:r>
          </a:p>
          <a:p>
            <a:pPr algn="l"/>
            <a:r>
              <a:rPr lang="vi-VN" sz="2400" noProof="1">
                <a:solidFill>
                  <a:srgbClr val="0000FF"/>
                </a:solidFill>
                <a:latin typeface="Consolas" panose="020B0609020204030204" pitchFamily="49" charset="0"/>
              </a:rPr>
              <a:t>		return</a:t>
            </a:r>
            <a:r>
              <a:rPr lang="vi-VN" sz="2400" noProof="1">
                <a:solidFill>
                  <a:schemeClr val="tx1"/>
                </a:solidFill>
                <a:latin typeface="Consolas" panose="020B0609020204030204" pitchFamily="49" charset="0"/>
              </a:rPr>
              <a:t> x;</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return</a:t>
            </a:r>
            <a:r>
              <a:rPr lang="vi-VN" sz="2400" noProof="1">
                <a:solidFill>
                  <a:schemeClr val="tx1"/>
                </a:solidFill>
                <a:latin typeface="Consolas" panose="020B0609020204030204" pitchFamily="49" charset="0"/>
              </a:rPr>
              <a:t> Bar(x);</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p>
        </p:txBody>
      </p:sp>
      <p:sp>
        <p:nvSpPr>
          <p:cNvPr id="30725" name="Text Box 5"/>
          <p:cNvSpPr txBox="1">
            <a:spLocks noChangeArrowheads="1"/>
          </p:cNvSpPr>
          <p:nvPr/>
        </p:nvSpPr>
        <p:spPr bwMode="auto">
          <a:xfrm>
            <a:off x="4338918" y="4629973"/>
            <a:ext cx="3976407" cy="156966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a:r>
              <a:rPr lang="vi-VN" sz="2400" noProof="1">
                <a:solidFill>
                  <a:srgbClr val="0000FF"/>
                </a:solidFill>
                <a:latin typeface="Consolas" panose="020B0609020204030204" pitchFamily="49" charset="0"/>
              </a:rPr>
              <a:t>int</a:t>
            </a:r>
            <a:r>
              <a:rPr lang="vi-VN" sz="2400" noProof="1">
                <a:solidFill>
                  <a:schemeClr val="tx1"/>
                </a:solidFill>
                <a:latin typeface="Consolas" panose="020B0609020204030204" pitchFamily="49" charset="0"/>
              </a:rPr>
              <a:t> Bar(</a:t>
            </a:r>
            <a:r>
              <a:rPr lang="vi-VN" sz="2400" noProof="1">
                <a:solidFill>
                  <a:srgbClr val="0000FF"/>
                </a:solidFill>
                <a:latin typeface="Consolas" panose="020B0609020204030204" pitchFamily="49" charset="0"/>
              </a:rPr>
              <a:t>int</a:t>
            </a:r>
            <a:r>
              <a:rPr lang="vi-VN" sz="2400" noProof="1">
                <a:solidFill>
                  <a:schemeClr val="tx1"/>
                </a:solidFill>
                <a:latin typeface="Consolas" panose="020B0609020204030204" pitchFamily="49" charset="0"/>
              </a:rPr>
              <a:t> y)</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return</a:t>
            </a:r>
            <a:r>
              <a:rPr lang="vi-VN" sz="2400" noProof="1">
                <a:solidFill>
                  <a:schemeClr val="tx1"/>
                </a:solidFill>
                <a:latin typeface="Consolas" panose="020B0609020204030204" pitchFamily="49" charset="0"/>
              </a:rPr>
              <a:t> </a:t>
            </a:r>
            <a:r>
              <a:rPr lang="vi-VN" sz="2400" noProof="1">
                <a:solidFill>
                  <a:schemeClr val="hlink"/>
                </a:solidFill>
                <a:latin typeface="Consolas" panose="020B0609020204030204" pitchFamily="49" charset="0"/>
              </a:rPr>
              <a:t>Foo</a:t>
            </a:r>
            <a:r>
              <a:rPr lang="vi-VN" sz="2400" noProof="1">
                <a:solidFill>
                  <a:schemeClr val="tx1"/>
                </a:solidFill>
                <a:latin typeface="Consolas" panose="020B0609020204030204" pitchFamily="49" charset="0"/>
              </a:rPr>
              <a:t>(y – 1);</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p>
        </p:txBody>
      </p:sp>
      <p:sp>
        <p:nvSpPr>
          <p:cNvPr id="2" name="Chỗ dành sẵn cho Ngày tháng 1">
            <a:extLst>
              <a:ext uri="{FF2B5EF4-FFF2-40B4-BE49-F238E27FC236}">
                <a16:creationId xmlns:a16="http://schemas.microsoft.com/office/drawing/2014/main" id="{8C4A10A9-86A2-4566-99BA-51B2164DFB54}"/>
              </a:ext>
            </a:extLst>
          </p:cNvPr>
          <p:cNvSpPr>
            <a:spLocks noGrp="1"/>
          </p:cNvSpPr>
          <p:nvPr>
            <p:ph type="dt" sz="half" idx="10"/>
          </p:nvPr>
        </p:nvSpPr>
        <p:spPr/>
        <p:txBody>
          <a:bodyPr/>
          <a:lstStyle/>
          <a:p>
            <a:fld id="{60BE59A1-A686-4006-8D1B-7021060F8131}"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79D7D1AF-2383-4910-9504-B6EEE0722D10}"/>
              </a:ext>
            </a:extLst>
          </p:cNvPr>
          <p:cNvSpPr>
            <a:spLocks noGrp="1"/>
          </p:cNvSpPr>
          <p:nvPr>
            <p:ph type="sldNum" sz="quarter" idx="12"/>
          </p:nvPr>
        </p:nvSpPr>
        <p:spPr/>
        <p:txBody>
          <a:bodyPr/>
          <a:lstStyle/>
          <a:p>
            <a:fld id="{796B6B1B-CD97-412B-A8B6-A4AEE95B13DD}" type="slidenum">
              <a:rPr lang="vi-VN" noProof="1" dirty="0" smtClean="0"/>
              <a:t>158</a:t>
            </a:fld>
            <a:endParaRPr lang="vi-VN" noProof="1"/>
          </a:p>
        </p:txBody>
      </p:sp>
    </p:spTree>
    <p:extLst>
      <p:ext uri="{BB962C8B-B14F-4D97-AF65-F5344CB8AC3E}">
        <p14:creationId xmlns:p14="http://schemas.microsoft.com/office/powerpoint/2010/main" val="3098472541"/>
      </p:ext>
    </p:extLst>
  </p:cSld>
  <p:clrMapOvr>
    <a:masterClrMapping/>
  </p:clrMapOvr>
  <p:transition spd="slow">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r>
              <a:rPr lang="vi-VN" b="1" noProof="1"/>
              <a:t>Định nghĩa: </a:t>
            </a:r>
            <a:r>
              <a:rPr lang="vi-VN" noProof="1"/>
              <a:t>Một hàm đệ quy được gọi là đệ quy tuyến tính nếu hàm đó không có toán tử phụ thuộc vào 2 lời gọi đệ quy trở lên</a:t>
            </a:r>
            <a:r>
              <a:rPr lang="en-US" noProof="1"/>
              <a:t>.</a:t>
            </a:r>
            <a:endParaRPr lang="vi-VN" noProof="1"/>
          </a:p>
          <a:p>
            <a:r>
              <a:rPr lang="vi-VN" b="1" noProof="1"/>
              <a:t>Ví dụ:</a:t>
            </a:r>
          </a:p>
        </p:txBody>
      </p:sp>
      <p:sp>
        <p:nvSpPr>
          <p:cNvPr id="31746" name="Rectangle 2"/>
          <p:cNvSpPr>
            <a:spLocks noGrp="1" noChangeArrowheads="1"/>
          </p:cNvSpPr>
          <p:nvPr>
            <p:ph type="title"/>
          </p:nvPr>
        </p:nvSpPr>
        <p:spPr/>
        <p:txBody>
          <a:bodyPr/>
          <a:lstStyle/>
          <a:p>
            <a:r>
              <a:rPr lang="vi-VN" noProof="1"/>
              <a:t>Đệ quy tuyến tính</a:t>
            </a:r>
          </a:p>
        </p:txBody>
      </p:sp>
      <p:sp>
        <p:nvSpPr>
          <p:cNvPr id="31748" name="Text Box 6"/>
          <p:cNvSpPr txBox="1">
            <a:spLocks noChangeArrowheads="1"/>
          </p:cNvSpPr>
          <p:nvPr/>
        </p:nvSpPr>
        <p:spPr bwMode="auto">
          <a:xfrm>
            <a:off x="3300412" y="3292849"/>
            <a:ext cx="5591175" cy="2308324"/>
          </a:xfrm>
          <a:prstGeom prst="rect">
            <a:avLst/>
          </a:prstGeom>
          <a:solidFill>
            <a:schemeClr val="bg1"/>
          </a:solidFill>
          <a:ln w="19050" algn="ctr">
            <a:solidFill>
              <a:schemeClr val="tx1"/>
            </a:solidFill>
            <a:miter lim="800000"/>
            <a:headEnd/>
            <a:tailEnd/>
          </a:ln>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a:r>
              <a:rPr lang="vi-VN" sz="2400" noProof="1">
                <a:solidFill>
                  <a:srgbClr val="0000FF"/>
                </a:solidFill>
                <a:latin typeface="Consolas" panose="020B0609020204030204" pitchFamily="49" charset="0"/>
                <a:cs typeface="Courier New" pitchFamily="49" charset="0"/>
              </a:rPr>
              <a:t>int</a:t>
            </a:r>
            <a:r>
              <a:rPr lang="vi-VN" sz="2400" noProof="1">
                <a:solidFill>
                  <a:schemeClr val="tx1"/>
                </a:solidFill>
                <a:latin typeface="Consolas" panose="020B0609020204030204" pitchFamily="49" charset="0"/>
                <a:cs typeface="Courier New" pitchFamily="49" charset="0"/>
              </a:rPr>
              <a:t> Factorial (int n)</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if</a:t>
            </a:r>
            <a:r>
              <a:rPr lang="vi-VN" sz="2400" noProof="1">
                <a:solidFill>
                  <a:schemeClr val="tx1"/>
                </a:solidFill>
                <a:latin typeface="Consolas" panose="020B0609020204030204" pitchFamily="49" charset="0"/>
                <a:cs typeface="Courier New" pitchFamily="49" charset="0"/>
              </a:rPr>
              <a:t> (n == 0)</a:t>
            </a:r>
            <a:endParaRPr lang="en-US" sz="2400" noProof="1">
              <a:solidFill>
                <a:schemeClr val="tx1"/>
              </a:solidFill>
              <a:latin typeface="Consolas" panose="020B0609020204030204" pitchFamily="49" charset="0"/>
              <a:cs typeface="Courier New" pitchFamily="49" charset="0"/>
            </a:endParaRPr>
          </a:p>
          <a:p>
            <a:pPr algn="l"/>
            <a:r>
              <a:rPr lang="en-US"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return</a:t>
            </a:r>
            <a:r>
              <a:rPr lang="vi-VN" sz="2400" noProof="1">
                <a:solidFill>
                  <a:schemeClr val="tx1"/>
                </a:solidFill>
                <a:latin typeface="Consolas" panose="020B0609020204030204" pitchFamily="49" charset="0"/>
                <a:cs typeface="Courier New" pitchFamily="49" charset="0"/>
              </a:rPr>
              <a:t> 1;</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return</a:t>
            </a:r>
            <a:r>
              <a:rPr lang="vi-VN" sz="2400" noProof="1">
                <a:solidFill>
                  <a:schemeClr val="tx1"/>
                </a:solidFill>
                <a:latin typeface="Consolas" panose="020B0609020204030204" pitchFamily="49" charset="0"/>
                <a:cs typeface="Courier New" pitchFamily="49" charset="0"/>
              </a:rPr>
              <a:t> n * Factorial(n – 1);</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a:t>
            </a:r>
          </a:p>
        </p:txBody>
      </p:sp>
      <p:sp>
        <p:nvSpPr>
          <p:cNvPr id="2" name="Chỗ dành sẵn cho Ngày tháng 1">
            <a:extLst>
              <a:ext uri="{FF2B5EF4-FFF2-40B4-BE49-F238E27FC236}">
                <a16:creationId xmlns:a16="http://schemas.microsoft.com/office/drawing/2014/main" id="{65858502-6E07-42F8-A119-4D5FD8F81C3B}"/>
              </a:ext>
            </a:extLst>
          </p:cNvPr>
          <p:cNvSpPr>
            <a:spLocks noGrp="1"/>
          </p:cNvSpPr>
          <p:nvPr>
            <p:ph type="dt" sz="half" idx="10"/>
          </p:nvPr>
        </p:nvSpPr>
        <p:spPr/>
        <p:txBody>
          <a:bodyPr/>
          <a:lstStyle/>
          <a:p>
            <a:fld id="{774B86D4-F19C-4ABD-A857-93309D381BB4}"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038E3EB9-40F3-493A-B1E9-77384DFCFB30}"/>
              </a:ext>
            </a:extLst>
          </p:cNvPr>
          <p:cNvSpPr>
            <a:spLocks noGrp="1"/>
          </p:cNvSpPr>
          <p:nvPr>
            <p:ph type="sldNum" sz="quarter" idx="12"/>
          </p:nvPr>
        </p:nvSpPr>
        <p:spPr/>
        <p:txBody>
          <a:bodyPr/>
          <a:lstStyle/>
          <a:p>
            <a:fld id="{796B6B1B-CD97-412B-A8B6-A4AEE95B13DD}" type="slidenum">
              <a:rPr lang="vi-VN" noProof="1" smtClean="0"/>
              <a:t>159</a:t>
            </a:fld>
            <a:endParaRPr lang="vi-VN" noProof="1"/>
          </a:p>
        </p:txBody>
      </p:sp>
    </p:spTree>
    <p:extLst>
      <p:ext uri="{BB962C8B-B14F-4D97-AF65-F5344CB8AC3E}">
        <p14:creationId xmlns:p14="http://schemas.microsoft.com/office/powerpoint/2010/main" val="213661088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BE2FA9C0-8F22-4B09-8BED-7D7E2E1A3F41}"/>
              </a:ext>
            </a:extLst>
          </p:cNvPr>
          <p:cNvSpPr>
            <a:spLocks noGrp="1"/>
          </p:cNvSpPr>
          <p:nvPr>
            <p:ph idx="1"/>
          </p:nvPr>
        </p:nvSpPr>
        <p:spPr/>
        <p:txBody>
          <a:bodyPr/>
          <a:lstStyle/>
          <a:p>
            <a:r>
              <a:rPr lang="vi-VN" noProof="1"/>
              <a:t>Yêu cầu về tính đúng đắn của thuật toán, thuật toán có cho lời giải đúng.</a:t>
            </a:r>
          </a:p>
          <a:p>
            <a:r>
              <a:rPr lang="vi-VN" noProof="1"/>
              <a:t>Tính đơn giản của thuật toán: Đơn giản, dễ hiểu, dễ lập trình ?</a:t>
            </a:r>
          </a:p>
          <a:p>
            <a:r>
              <a:rPr lang="vi-VN" noProof="1"/>
              <a:t>Yêu cầu về không gian: Thuật toán toán được xây dựng có phù hợp với bộ nhớ của máy ?</a:t>
            </a:r>
          </a:p>
          <a:p>
            <a:r>
              <a:rPr lang="vi-VN" noProof="1"/>
              <a:t>Yêu cầu về thời gian: Thời gian chạy của thuật toán có nhanh không, kích thước của dữ liệu nhập là bao nhiêu ?</a:t>
            </a:r>
          </a:p>
        </p:txBody>
      </p:sp>
      <p:sp>
        <p:nvSpPr>
          <p:cNvPr id="3" name="Chỗ dành sẵn cho Ngày tháng 2">
            <a:extLst>
              <a:ext uri="{FF2B5EF4-FFF2-40B4-BE49-F238E27FC236}">
                <a16:creationId xmlns:a16="http://schemas.microsoft.com/office/drawing/2014/main" id="{6F18DB5A-C07A-4A08-BF71-5355B8145901}"/>
              </a:ext>
            </a:extLst>
          </p:cNvPr>
          <p:cNvSpPr>
            <a:spLocks noGrp="1"/>
          </p:cNvSpPr>
          <p:nvPr>
            <p:ph type="dt" sz="half" idx="10"/>
          </p:nvPr>
        </p:nvSpPr>
        <p:spPr/>
        <p:txBody>
          <a:bodyPr/>
          <a:lstStyle/>
          <a:p>
            <a:fld id="{198F944A-7C2D-4235-AD85-17CFB8488438}"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7219A74D-515F-49D6-B85B-B9C6B80312D0}"/>
              </a:ext>
            </a:extLst>
          </p:cNvPr>
          <p:cNvSpPr>
            <a:spLocks noGrp="1"/>
          </p:cNvSpPr>
          <p:nvPr>
            <p:ph type="sldNum" sz="quarter" idx="12"/>
          </p:nvPr>
        </p:nvSpPr>
        <p:spPr/>
        <p:txBody>
          <a:bodyPr/>
          <a:lstStyle/>
          <a:p>
            <a:fld id="{796B6B1B-CD97-412B-A8B6-A4AEE95B13DD}" type="slidenum">
              <a:rPr lang="en-US" smtClean="0"/>
              <a:t>16</a:t>
            </a:fld>
            <a:endParaRPr lang="en-US"/>
          </a:p>
        </p:txBody>
      </p:sp>
      <p:sp>
        <p:nvSpPr>
          <p:cNvPr id="6" name="Tiêu đề 5">
            <a:extLst>
              <a:ext uri="{FF2B5EF4-FFF2-40B4-BE49-F238E27FC236}">
                <a16:creationId xmlns:a16="http://schemas.microsoft.com/office/drawing/2014/main" id="{A46DD6F7-3205-44DC-ABFB-0825D7DF7D37}"/>
              </a:ext>
            </a:extLst>
          </p:cNvPr>
          <p:cNvSpPr>
            <a:spLocks noGrp="1"/>
          </p:cNvSpPr>
          <p:nvPr>
            <p:ph type="title"/>
          </p:nvPr>
        </p:nvSpPr>
        <p:spPr/>
        <p:txBody>
          <a:bodyPr/>
          <a:lstStyle/>
          <a:p>
            <a:r>
              <a:rPr lang="vi-VN" noProof="1"/>
              <a:t>Các yêu cầu của thuật toán</a:t>
            </a:r>
          </a:p>
        </p:txBody>
      </p:sp>
    </p:spTree>
    <p:extLst>
      <p:ext uri="{BB962C8B-B14F-4D97-AF65-F5344CB8AC3E}">
        <p14:creationId xmlns:p14="http://schemas.microsoft.com/office/powerpoint/2010/main" val="161386111"/>
      </p:ext>
    </p:extLst>
  </p:cSld>
  <p:clrMapOvr>
    <a:masterClrMapping/>
  </p:clrMapOvr>
  <p:transition spd="slow">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
          <p:cNvGrpSpPr>
            <a:grpSpLocks/>
          </p:cNvGrpSpPr>
          <p:nvPr/>
        </p:nvGrpSpPr>
        <p:grpSpPr bwMode="auto">
          <a:xfrm>
            <a:off x="1721427" y="2938272"/>
            <a:ext cx="3306037" cy="3352800"/>
            <a:chOff x="2514599" y="1600200"/>
            <a:chExt cx="3617913" cy="3352800"/>
          </a:xfrm>
        </p:grpSpPr>
        <p:sp>
          <p:nvSpPr>
            <p:cNvPr id="19" name="AutoShape 6"/>
            <p:cNvSpPr>
              <a:spLocks noChangeArrowheads="1"/>
            </p:cNvSpPr>
            <p:nvPr/>
          </p:nvSpPr>
          <p:spPr bwMode="gray">
            <a:xfrm>
              <a:off x="2590800" y="2133600"/>
              <a:ext cx="3505200" cy="2819400"/>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wrap="none" anchor="ctr"/>
            <a:lstStyle/>
            <a:p>
              <a:pPr algn="l"/>
              <a:r>
                <a:rPr lang="vi-VN" noProof="1">
                  <a:solidFill>
                    <a:srgbClr val="000000"/>
                  </a:solidFill>
                  <a:latin typeface="Consolas" panose="020B0609020204030204" pitchFamily="49" charset="0"/>
                </a:rPr>
                <a:t>&lt;Kiểu&gt; TênHàm(&lt;TS&gt;) {</a:t>
              </a:r>
            </a:p>
            <a:p>
              <a:pPr lvl="1" algn="l"/>
              <a:r>
                <a:rPr lang="vi-VN" noProof="1">
                  <a:solidFill>
                    <a:srgbClr val="0000FF"/>
                  </a:solidFill>
                  <a:latin typeface="Consolas" panose="020B0609020204030204" pitchFamily="49" charset="0"/>
                </a:rPr>
                <a:t>if</a:t>
              </a:r>
              <a:r>
                <a:rPr lang="vi-VN" noProof="1">
                  <a:solidFill>
                    <a:srgbClr val="000000"/>
                  </a:solidFill>
                  <a:latin typeface="Consolas" panose="020B0609020204030204" pitchFamily="49" charset="0"/>
                </a:rPr>
                <a:t> (&lt;ĐK dừng&gt;) {</a:t>
              </a:r>
            </a:p>
            <a:p>
              <a:pPr lvl="2" algn="l"/>
              <a:r>
                <a:rPr lang="vi-VN" noProof="1">
                  <a:solidFill>
                    <a:srgbClr val="000000"/>
                  </a:solidFill>
                  <a:latin typeface="Consolas" panose="020B0609020204030204" pitchFamily="49" charset="0"/>
                </a:rPr>
                <a:t>…</a:t>
              </a:r>
            </a:p>
            <a:p>
              <a:pPr lvl="2" algn="l"/>
              <a:r>
                <a:rPr lang="vi-VN" noProof="1">
                  <a:solidFill>
                    <a:srgbClr val="0000FF"/>
                  </a:solidFill>
                  <a:latin typeface="Consolas" panose="020B0609020204030204" pitchFamily="49" charset="0"/>
                </a:rPr>
                <a:t>return</a:t>
              </a:r>
              <a:r>
                <a:rPr lang="vi-VN" noProof="1">
                  <a:solidFill>
                    <a:srgbClr val="000000"/>
                  </a:solidFill>
                  <a:latin typeface="Consolas" panose="020B0609020204030204" pitchFamily="49" charset="0"/>
                </a:rPr>
                <a:t> &lt;Giá Trị&gt;;</a:t>
              </a:r>
            </a:p>
            <a:p>
              <a:pPr lvl="1" algn="l"/>
              <a:r>
                <a:rPr lang="vi-VN" noProof="1">
                  <a:solidFill>
                    <a:srgbClr val="000000"/>
                  </a:solidFill>
                  <a:latin typeface="Consolas" panose="020B0609020204030204" pitchFamily="49" charset="0"/>
                </a:rPr>
                <a:t>}</a:t>
              </a:r>
            </a:p>
            <a:p>
              <a:pPr lvl="1" algn="l"/>
              <a:r>
                <a:rPr lang="vi-VN" noProof="1">
                  <a:solidFill>
                    <a:srgbClr val="000000"/>
                  </a:solidFill>
                  <a:latin typeface="Consolas" panose="020B0609020204030204" pitchFamily="49" charset="0"/>
                </a:rPr>
                <a:t>… TênHàm(&lt;TS&gt;); …</a:t>
              </a:r>
            </a:p>
            <a:p>
              <a:pPr algn="l"/>
              <a:r>
                <a:rPr lang="vi-VN" noProof="1">
                  <a:solidFill>
                    <a:srgbClr val="000000"/>
                  </a:solidFill>
                  <a:latin typeface="Consolas" panose="020B0609020204030204" pitchFamily="49" charset="0"/>
                </a:rPr>
                <a:t>}</a:t>
              </a:r>
            </a:p>
          </p:txBody>
        </p:sp>
        <p:grpSp>
          <p:nvGrpSpPr>
            <p:cNvPr id="30745" name="Group 19"/>
            <p:cNvGrpSpPr>
              <a:grpSpLocks/>
            </p:cNvGrpSpPr>
            <p:nvPr/>
          </p:nvGrpSpPr>
          <p:grpSpPr bwMode="auto">
            <a:xfrm>
              <a:off x="2514599" y="1600200"/>
              <a:ext cx="3617913" cy="530225"/>
              <a:chOff x="560387" y="1143000"/>
              <a:chExt cx="3617913" cy="530225"/>
            </a:xfrm>
          </p:grpSpPr>
          <p:sp>
            <p:nvSpPr>
              <p:cNvPr id="22"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solidFill>
                    <a:sysClr val="windowText" lastClr="000000"/>
                  </a:solidFill>
                  <a:latin typeface="Verdana"/>
                </a:endParaRPr>
              </a:p>
            </p:txBody>
          </p:sp>
          <p:sp>
            <p:nvSpPr>
              <p:cNvPr id="23" name="Rectangle 4"/>
              <p:cNvSpPr>
                <a:spLocks noChangeArrowheads="1"/>
              </p:cNvSpPr>
              <p:nvPr/>
            </p:nvSpPr>
            <p:spPr bwMode="gray">
              <a:xfrm>
                <a:off x="560387" y="1192213"/>
                <a:ext cx="3581400" cy="430887"/>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wrap="square">
                <a:spAutoFit/>
              </a:bodyPr>
              <a:lstStyle/>
              <a:p>
                <a:pPr algn="ctr">
                  <a:defRPr/>
                </a:pPr>
                <a:r>
                  <a:rPr lang="vi-VN" sz="2200" kern="0" noProof="1">
                    <a:solidFill>
                      <a:srgbClr val="FFFFFF"/>
                    </a:solidFill>
                    <a:latin typeface="Arial" charset="0"/>
                  </a:rPr>
                  <a:t>Cấu trúc chương trình</a:t>
                </a:r>
              </a:p>
            </p:txBody>
          </p:sp>
        </p:grpSp>
      </p:grpSp>
      <p:sp>
        <p:nvSpPr>
          <p:cNvPr id="30723" name="Title 1"/>
          <p:cNvSpPr>
            <a:spLocks noGrp="1"/>
          </p:cNvSpPr>
          <p:nvPr>
            <p:ph type="title"/>
          </p:nvPr>
        </p:nvSpPr>
        <p:spPr/>
        <p:txBody>
          <a:bodyPr/>
          <a:lstStyle/>
          <a:p>
            <a:r>
              <a:rPr lang="vi-VN" altLang="en-US" noProof="1"/>
              <a:t>Đệ quy tuyến tính</a:t>
            </a:r>
          </a:p>
        </p:txBody>
      </p:sp>
      <p:cxnSp>
        <p:nvCxnSpPr>
          <p:cNvPr id="50" name="Straight Arrow Connector 49"/>
          <p:cNvCxnSpPr>
            <a:cxnSpLocks noChangeShapeType="1"/>
          </p:cNvCxnSpPr>
          <p:nvPr/>
        </p:nvCxnSpPr>
        <p:spPr bwMode="auto">
          <a:xfrm>
            <a:off x="1955759" y="1612252"/>
            <a:ext cx="8382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rot="5400000">
            <a:off x="2565360" y="2069453"/>
            <a:ext cx="457200" cy="3175"/>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a:off x="2793959" y="2298052"/>
            <a:ext cx="533400" cy="2286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58" name="Straight Arrow Connector 57"/>
          <p:cNvCxnSpPr>
            <a:cxnSpLocks noChangeShapeType="1"/>
          </p:cNvCxnSpPr>
          <p:nvPr/>
        </p:nvCxnSpPr>
        <p:spPr bwMode="auto">
          <a:xfrm flipV="1">
            <a:off x="3327359" y="2221852"/>
            <a:ext cx="533400" cy="30480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60" name="Straight Arrow Connector 59"/>
          <p:cNvCxnSpPr>
            <a:cxnSpLocks noChangeShapeType="1"/>
          </p:cNvCxnSpPr>
          <p:nvPr/>
        </p:nvCxnSpPr>
        <p:spPr bwMode="auto">
          <a:xfrm rot="5400000">
            <a:off x="3555960" y="2526653"/>
            <a:ext cx="609600" cy="3175"/>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cxnSp>
        <p:nvCxnSpPr>
          <p:cNvPr id="62" name="Straight Arrow Connector 61"/>
          <p:cNvCxnSpPr>
            <a:cxnSpLocks noChangeShapeType="1"/>
          </p:cNvCxnSpPr>
          <p:nvPr/>
        </p:nvCxnSpPr>
        <p:spPr bwMode="auto">
          <a:xfrm>
            <a:off x="3860760" y="2831452"/>
            <a:ext cx="933105" cy="1588"/>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grpSp>
        <p:nvGrpSpPr>
          <p:cNvPr id="6" name="Group 34"/>
          <p:cNvGrpSpPr>
            <a:grpSpLocks/>
          </p:cNvGrpSpPr>
          <p:nvPr/>
        </p:nvGrpSpPr>
        <p:grpSpPr bwMode="auto">
          <a:xfrm>
            <a:off x="4968013" y="1533636"/>
            <a:ext cx="5589920" cy="4757437"/>
            <a:chOff x="4572000" y="1524000"/>
            <a:chExt cx="3617912" cy="5022549"/>
          </a:xfrm>
        </p:grpSpPr>
        <p:sp>
          <p:nvSpPr>
            <p:cNvPr id="29" name="AutoShape 6"/>
            <p:cNvSpPr>
              <a:spLocks noChangeArrowheads="1"/>
            </p:cNvSpPr>
            <p:nvPr/>
          </p:nvSpPr>
          <p:spPr bwMode="gray">
            <a:xfrm>
              <a:off x="4648200" y="2057400"/>
              <a:ext cx="3505200" cy="4489149"/>
            </a:xfrm>
            <a:prstGeom prst="roundRect">
              <a:avLst>
                <a:gd name="adj" fmla="val 0"/>
              </a:avLst>
            </a:prstGeom>
            <a:noFill/>
            <a:ln>
              <a:solidFill>
                <a:schemeClr val="tx2"/>
              </a:solidFill>
              <a:headEnd/>
              <a:tailEnd/>
            </a:ln>
            <a:effectLst>
              <a:glow rad="63500">
                <a:schemeClr val="tx1">
                  <a:lumMod val="60000"/>
                  <a:lumOff val="40000"/>
                  <a:alpha val="40000"/>
                </a:schemeClr>
              </a:glow>
            </a:effectLst>
          </p:spPr>
          <p:style>
            <a:lnRef idx="2">
              <a:schemeClr val="accent1"/>
            </a:lnRef>
            <a:fillRef idx="1">
              <a:schemeClr val="lt1"/>
            </a:fillRef>
            <a:effectRef idx="0">
              <a:schemeClr val="accent1"/>
            </a:effectRef>
            <a:fontRef idx="minor">
              <a:schemeClr val="dk1"/>
            </a:fontRef>
          </p:style>
          <p:txBody>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000000"/>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giai_thua</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n</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if</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n </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0</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return</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a:t>
              </a:r>
              <a:r>
                <a:rPr lang="vi-VN"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else</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return</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n </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000000"/>
                  </a:solidFill>
                  <a:effectLst>
                    <a:outerShdw blurRad="38100" dist="38100" dir="2700000" algn="tl">
                      <a:srgbClr val="000000">
                        <a:alpha val="43137"/>
                      </a:srgbClr>
                    </a:outerShdw>
                  </a:effectLst>
                  <a:latin typeface="Consolas" panose="020B0609020204030204" pitchFamily="49" charset="0"/>
                  <a:ea typeface="Times New Roman" panose="02020603050405020304" pitchFamily="18" charset="0"/>
                  <a:cs typeface="Courier New" panose="02070309020205020404" pitchFamily="49" charset="0"/>
                </a:rPr>
                <a:t>giai_thua</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n </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a:t>
              </a:r>
              <a:r>
                <a:rPr lang="vi-VN"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vi-VN"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	</a:t>
              </a:r>
            </a:p>
            <a:p>
              <a:pPr algn="l">
                <a:defRPr/>
              </a:pP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noProof="1">
                  <a:effectLst>
                    <a:outerShdw blurRad="38100" dist="38100" dir="2700000" algn="tl">
                      <a:srgbClr val="000000">
                        <a:alpha val="43137"/>
                      </a:srgbClr>
                    </a:outerShdw>
                  </a:effectLst>
                  <a:latin typeface="Consolas" panose="020B0609020204030204" pitchFamily="49" charset="0"/>
                  <a:ea typeface="Arial" panose="020B0604020202020204" pitchFamily="34" charset="0"/>
                  <a:cs typeface="Times New Roman" panose="02020603050405020304" pitchFamily="18" charset="0"/>
                </a:rPr>
                <a:t>uscln</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sz="2000" noProof="1">
                  <a:latin typeface="Consolas" panose="020B0609020204030204" pitchFamily="49" charset="0"/>
                  <a:ea typeface="Arial" panose="020B0604020202020204" pitchFamily="34" charset="0"/>
                  <a:cs typeface="Times New Roman" panose="02020603050405020304" pitchFamily="18" charset="0"/>
                </a:rPr>
                <a:t> a</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sz="2000" noProof="1">
                  <a:latin typeface="Consolas" panose="020B0609020204030204" pitchFamily="49" charset="0"/>
                  <a:ea typeface="Arial" panose="020B0604020202020204" pitchFamily="34" charset="0"/>
                  <a:cs typeface="Times New Roman" panose="02020603050405020304" pitchFamily="18" charset="0"/>
                </a:rPr>
                <a:t> b</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gn="l">
                <a:defRPr/>
              </a:pP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if</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a) || (!b</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sz="2000" noProof="1">
                  <a:latin typeface="Consolas" panose="020B0609020204030204" pitchFamily="49" charset="0"/>
                  <a:ea typeface="Arial" panose="020B0604020202020204" pitchFamily="34" charset="0"/>
                  <a:cs typeface="Times New Roman" panose="02020603050405020304" pitchFamily="18" charset="0"/>
                </a:rPr>
                <a:t> a+b</a:t>
              </a:r>
              <a:r>
                <a:rPr lang="vi-VN"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gn="l">
                <a:defRPr/>
              </a:pP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if</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a</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&gt;</a:t>
              </a:r>
              <a:r>
                <a:rPr lang="vi-VN" sz="2000" noProof="1">
                  <a:latin typeface="Consolas" panose="020B0609020204030204" pitchFamily="49" charset="0"/>
                  <a:ea typeface="Arial" panose="020B0604020202020204" pitchFamily="34" charset="0"/>
                  <a:cs typeface="Times New Roman" panose="02020603050405020304" pitchFamily="18" charset="0"/>
                </a:rPr>
                <a:t>b</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noProof="1">
                  <a:effectLst>
                    <a:outerShdw blurRad="38100" dist="38100" dir="2700000" algn="tl">
                      <a:srgbClr val="000000">
                        <a:alpha val="43137"/>
                      </a:srgbClr>
                    </a:outerShdw>
                  </a:effectLst>
                  <a:latin typeface="Consolas" panose="020B0609020204030204" pitchFamily="49" charset="0"/>
                  <a:ea typeface="Arial" panose="020B0604020202020204" pitchFamily="34" charset="0"/>
                  <a:cs typeface="Times New Roman" panose="02020603050405020304" pitchFamily="18" charset="0"/>
                </a:rPr>
                <a:t>uscln</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a </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b</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b</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gn="l">
                <a:defRPr/>
              </a:pP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sz="2000" noProof="1">
                  <a:latin typeface="Consolas" panose="020B0609020204030204" pitchFamily="49" charset="0"/>
                  <a:ea typeface="Arial" panose="020B0604020202020204" pitchFamily="34" charset="0"/>
                  <a:cs typeface="Times New Roman" panose="02020603050405020304" pitchFamily="18" charset="0"/>
                </a:rPr>
                <a:t> </a:t>
              </a:r>
              <a:r>
                <a:rPr lang="vi-VN" sz="2000" noProof="1">
                  <a:effectLst>
                    <a:outerShdw blurRad="38100" dist="38100" dir="2700000" algn="tl">
                      <a:srgbClr val="000000">
                        <a:alpha val="43137"/>
                      </a:srgbClr>
                    </a:outerShdw>
                  </a:effectLst>
                  <a:latin typeface="Consolas" panose="020B0609020204030204" pitchFamily="49" charset="0"/>
                  <a:ea typeface="Arial" panose="020B0604020202020204" pitchFamily="34" charset="0"/>
                  <a:cs typeface="Times New Roman" panose="02020603050405020304" pitchFamily="18" charset="0"/>
                </a:rPr>
                <a:t>uscln</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a</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b </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latin typeface="Consolas" panose="020B0609020204030204" pitchFamily="49" charset="0"/>
                  <a:ea typeface="Arial" panose="020B0604020202020204" pitchFamily="34" charset="0"/>
                  <a:cs typeface="Times New Roman" panose="02020603050405020304" pitchFamily="18" charset="0"/>
                </a:rPr>
                <a:t> a</a:t>
              </a:r>
              <a:r>
                <a:rPr lang="vi-VN"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a:p>
              <a:pPr algn="l">
                <a:defRPr/>
              </a:pPr>
              <a:r>
                <a:rPr lang="vi-VN"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sz="2000" noProof="1">
                <a:latin typeface="Arial" panose="020B0604020202020204" pitchFamily="34" charset="0"/>
                <a:ea typeface="Arial" panose="020B0604020202020204" pitchFamily="34" charset="0"/>
                <a:cs typeface="Times New Roman" panose="02020603050405020304" pitchFamily="18" charset="0"/>
              </a:endParaRPr>
            </a:p>
          </p:txBody>
        </p:sp>
        <p:grpSp>
          <p:nvGrpSpPr>
            <p:cNvPr id="30735" name="Group 19"/>
            <p:cNvGrpSpPr>
              <a:grpSpLocks/>
            </p:cNvGrpSpPr>
            <p:nvPr/>
          </p:nvGrpSpPr>
          <p:grpSpPr bwMode="auto">
            <a:xfrm>
              <a:off x="4572000" y="1524000"/>
              <a:ext cx="3617912" cy="536605"/>
              <a:chOff x="560388" y="1143000"/>
              <a:chExt cx="3617912" cy="536605"/>
            </a:xfrm>
          </p:grpSpPr>
          <p:sp>
            <p:nvSpPr>
              <p:cNvPr id="31" name="Freeform 2"/>
              <p:cNvSpPr>
                <a:spLocks/>
              </p:cNvSpPr>
              <p:nvPr/>
            </p:nvSpPr>
            <p:spPr bwMode="gray">
              <a:xfrm>
                <a:off x="560388" y="1143000"/>
                <a:ext cx="3617912" cy="530225"/>
              </a:xfrm>
              <a:custGeom>
                <a:avLst/>
                <a:gdLst/>
                <a:ahLst/>
                <a:cxnLst>
                  <a:cxn ang="0">
                    <a:pos x="26" y="121"/>
                  </a:cxn>
                  <a:cxn ang="0">
                    <a:pos x="26" y="291"/>
                  </a:cxn>
                  <a:cxn ang="0">
                    <a:pos x="2014" y="291"/>
                  </a:cxn>
                  <a:cxn ang="0">
                    <a:pos x="2014" y="114"/>
                  </a:cxn>
                  <a:cxn ang="0">
                    <a:pos x="1868" y="13"/>
                  </a:cxn>
                  <a:cxn ang="0">
                    <a:pos x="170" y="13"/>
                  </a:cxn>
                  <a:cxn ang="0">
                    <a:pos x="26" y="121"/>
                  </a:cxn>
                </a:cxnLst>
                <a:rect l="0" t="0" r="r" b="b"/>
                <a:pathLst>
                  <a:path w="2019" h="291">
                    <a:moveTo>
                      <a:pt x="26" y="121"/>
                    </a:moveTo>
                    <a:cubicBezTo>
                      <a:pt x="26" y="245"/>
                      <a:pt x="26" y="291"/>
                      <a:pt x="26" y="291"/>
                    </a:cubicBezTo>
                    <a:lnTo>
                      <a:pt x="2014" y="291"/>
                    </a:lnTo>
                    <a:lnTo>
                      <a:pt x="2014" y="114"/>
                    </a:lnTo>
                    <a:cubicBezTo>
                      <a:pt x="2009" y="76"/>
                      <a:pt x="2019" y="0"/>
                      <a:pt x="1868" y="13"/>
                    </a:cubicBezTo>
                    <a:cubicBezTo>
                      <a:pt x="1015" y="13"/>
                      <a:pt x="170" y="13"/>
                      <a:pt x="170" y="13"/>
                    </a:cubicBezTo>
                    <a:cubicBezTo>
                      <a:pt x="0" y="7"/>
                      <a:pt x="24" y="99"/>
                      <a:pt x="26" y="121"/>
                    </a:cubicBezTo>
                    <a:close/>
                  </a:path>
                </a:pathLst>
              </a:custGeom>
              <a:gradFill rotWithShape="1">
                <a:gsLst>
                  <a:gs pos="0">
                    <a:srgbClr val="738AC8">
                      <a:shade val="51000"/>
                      <a:satMod val="130000"/>
                    </a:srgbClr>
                  </a:gs>
                  <a:gs pos="80000">
                    <a:srgbClr val="738AC8">
                      <a:shade val="93000"/>
                      <a:satMod val="130000"/>
                    </a:srgbClr>
                  </a:gs>
                  <a:gs pos="100000">
                    <a:srgbClr val="738AC8">
                      <a:shade val="94000"/>
                      <a:satMod val="135000"/>
                    </a:srgbClr>
                  </a:gs>
                </a:gsLst>
                <a:lin ang="16200000" scaled="0"/>
              </a:gradFill>
              <a:ln w="9525" cap="flat" cmpd="sng" algn="ctr">
                <a:solidFill>
                  <a:srgbClr val="738AC8">
                    <a:shade val="95000"/>
                    <a:satMod val="105000"/>
                  </a:srgbClr>
                </a:solidFill>
                <a:prstDash val="solid"/>
                <a:headEnd/>
                <a:tailEnd/>
              </a:ln>
              <a:effectLst>
                <a:outerShdw blurRad="40000" dist="23000" dir="5400000" rotWithShape="0">
                  <a:srgbClr val="000000">
                    <a:alpha val="35000"/>
                  </a:srgbClr>
                </a:outerShdw>
              </a:effectLst>
              <a:scene3d>
                <a:camera prst="orthographicFront"/>
                <a:lightRig rig="threePt" dir="t"/>
              </a:scene3d>
              <a:sp3d>
                <a:bevelT/>
              </a:sp3d>
            </p:spPr>
            <p:txBody>
              <a:bodyPr wrap="none" anchor="ctr"/>
              <a:lstStyle/>
              <a:p>
                <a:pPr>
                  <a:defRPr/>
                </a:pPr>
                <a:endParaRPr lang="vi-VN" kern="0" noProof="1">
                  <a:solidFill>
                    <a:sysClr val="windowText" lastClr="000000"/>
                  </a:solidFill>
                  <a:latin typeface="Verdana"/>
                </a:endParaRPr>
              </a:p>
            </p:txBody>
          </p:sp>
          <p:sp>
            <p:nvSpPr>
              <p:cNvPr id="32" name="Rectangle 4"/>
              <p:cNvSpPr>
                <a:spLocks noChangeArrowheads="1"/>
              </p:cNvSpPr>
              <p:nvPr/>
            </p:nvSpPr>
            <p:spPr bwMode="gray">
              <a:xfrm>
                <a:off x="708025" y="1192213"/>
                <a:ext cx="3357563" cy="487392"/>
              </a:xfrm>
              <a:prstGeom prst="rect">
                <a:avLst/>
              </a:prstGeom>
              <a:noFill/>
              <a:ln w="9525" algn="ctr">
                <a:noFill/>
                <a:miter lim="800000"/>
                <a:headEnd/>
                <a:tailEnd/>
              </a:ln>
              <a:effectLst>
                <a:outerShdw dist="35921" dir="2700000" algn="ctr" rotWithShape="0">
                  <a:srgbClr val="003300"/>
                </a:outerShdw>
              </a:effectLst>
              <a:scene3d>
                <a:camera prst="orthographicFront"/>
                <a:lightRig rig="threePt" dir="t"/>
              </a:scene3d>
              <a:sp3d>
                <a:bevelT/>
              </a:sp3d>
            </p:spPr>
            <p:txBody>
              <a:bodyPr>
                <a:spAutoFit/>
              </a:bodyPr>
              <a:lstStyle/>
              <a:p>
                <a:pPr algn="ctr">
                  <a:defRPr/>
                </a:pPr>
                <a:r>
                  <a:rPr lang="vi-VN" sz="2400" kern="0" noProof="1">
                    <a:solidFill>
                      <a:srgbClr val="FFFFFF"/>
                    </a:solidFill>
                    <a:latin typeface="Arial" charset="0"/>
                  </a:rPr>
                  <a:t>Ví dụ</a:t>
                </a:r>
              </a:p>
            </p:txBody>
          </p:sp>
        </p:grpSp>
      </p:grpSp>
      <p:sp>
        <p:nvSpPr>
          <p:cNvPr id="2" name="Chỗ dành sẵn cho Ngày tháng 1">
            <a:extLst>
              <a:ext uri="{FF2B5EF4-FFF2-40B4-BE49-F238E27FC236}">
                <a16:creationId xmlns:a16="http://schemas.microsoft.com/office/drawing/2014/main" id="{2BDB9D7C-1482-45D0-B338-E5A38B0DF03D}"/>
              </a:ext>
            </a:extLst>
          </p:cNvPr>
          <p:cNvSpPr>
            <a:spLocks noGrp="1"/>
          </p:cNvSpPr>
          <p:nvPr>
            <p:ph type="dt" sz="half" idx="10"/>
          </p:nvPr>
        </p:nvSpPr>
        <p:spPr/>
        <p:txBody>
          <a:bodyPr/>
          <a:lstStyle/>
          <a:p>
            <a:fld id="{24CA56C2-C2C9-4FBC-BFFB-9B238ED8A5F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674377E8-0E60-4735-985D-CB619F7633D5}"/>
              </a:ext>
            </a:extLst>
          </p:cNvPr>
          <p:cNvSpPr>
            <a:spLocks noGrp="1"/>
          </p:cNvSpPr>
          <p:nvPr>
            <p:ph type="sldNum" sz="quarter" idx="12"/>
          </p:nvPr>
        </p:nvSpPr>
        <p:spPr/>
        <p:txBody>
          <a:bodyPr/>
          <a:lstStyle/>
          <a:p>
            <a:fld id="{796B6B1B-CD97-412B-A8B6-A4AEE95B13DD}" type="slidenum">
              <a:rPr lang="vi-VN" noProof="1" smtClean="0"/>
              <a:t>160</a:t>
            </a:fld>
            <a:endParaRPr lang="vi-VN" noProof="1"/>
          </a:p>
        </p:txBody>
      </p:sp>
    </p:spTree>
    <p:extLst>
      <p:ext uri="{BB962C8B-B14F-4D97-AF65-F5344CB8AC3E}">
        <p14:creationId xmlns:p14="http://schemas.microsoft.com/office/powerpoint/2010/main" val="42263931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up)">
                                      <p:cBhvr>
                                        <p:cTn id="15" dur="500"/>
                                        <p:tgtEl>
                                          <p:spTgt spid="55"/>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00"/>
                                        <p:tgtEl>
                                          <p:spTgt spid="56"/>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up)">
                                      <p:cBhvr>
                                        <p:cTn id="27" dur="500"/>
                                        <p:tgtEl>
                                          <p:spTgt spid="60"/>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800" decel="100000"/>
                                        <p:tgtEl>
                                          <p:spTgt spid="6"/>
                                        </p:tgtEl>
                                      </p:cBhvr>
                                    </p:animEffect>
                                    <p:anim calcmode="lin" valueType="num">
                                      <p:cBhvr>
                                        <p:cTn id="37" dur="800" decel="100000" fill="hold"/>
                                        <p:tgtEl>
                                          <p:spTgt spid="6"/>
                                        </p:tgtEl>
                                        <p:attrNameLst>
                                          <p:attrName>style.rotation</p:attrName>
                                        </p:attrNameLst>
                                      </p:cBhvr>
                                      <p:tavLst>
                                        <p:tav tm="0">
                                          <p:val>
                                            <p:fltVal val="-90"/>
                                          </p:val>
                                        </p:tav>
                                        <p:tav tm="100000">
                                          <p:val>
                                            <p:fltVal val="0"/>
                                          </p:val>
                                        </p:tav>
                                      </p:tavLst>
                                    </p:anim>
                                    <p:anim calcmode="lin" valueType="num">
                                      <p:cBhvr>
                                        <p:cTn id="38" dur="800" decel="100000" fill="hold"/>
                                        <p:tgtEl>
                                          <p:spTgt spid="6"/>
                                        </p:tgtEl>
                                        <p:attrNameLst>
                                          <p:attrName>ppt_x</p:attrName>
                                        </p:attrNameLst>
                                      </p:cBhvr>
                                      <p:tavLst>
                                        <p:tav tm="0">
                                          <p:val>
                                            <p:strVal val="#ppt_x+0.4"/>
                                          </p:val>
                                        </p:tav>
                                        <p:tav tm="100000">
                                          <p:val>
                                            <p:strVal val="#ppt_x-0.05"/>
                                          </p:val>
                                        </p:tav>
                                      </p:tavLst>
                                    </p:anim>
                                    <p:anim calcmode="lin" valueType="num">
                                      <p:cBhvr>
                                        <p:cTn id="39" dur="800" decel="100000" fill="hold"/>
                                        <p:tgtEl>
                                          <p:spTgt spid="6"/>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altLang="en-US" noProof="1"/>
              <a:t>Đệ quy tuyến tính rất dễ chuyển sang vòng lặp có chức năng tương đương </a:t>
            </a:r>
            <a:r>
              <a:rPr lang="vi-VN" altLang="en-US" noProof="1">
                <a:sym typeface="Wingdings" panose="05000000000000000000" pitchFamily="2" charset="2"/>
              </a:rPr>
              <a:t> Khử đệ quy</a:t>
            </a:r>
            <a:endParaRPr lang="vi-VN" altLang="en-US" noProof="1"/>
          </a:p>
        </p:txBody>
      </p:sp>
      <p:sp>
        <p:nvSpPr>
          <p:cNvPr id="6" name="Slide Number Placeholder 5"/>
          <p:cNvSpPr>
            <a:spLocks noGrp="1"/>
          </p:cNvSpPr>
          <p:nvPr>
            <p:ph type="sldNum" sz="quarter" idx="12"/>
          </p:nvPr>
        </p:nvSpPr>
        <p:spPr/>
        <p:txBody>
          <a:bodyPr/>
          <a:lstStyle/>
          <a:p>
            <a:fld id="{911E73EA-86F5-468B-9B45-B5D7D819D999}" type="slidenum">
              <a:rPr lang="vi-VN" noProof="1" dirty="0" smtClean="0"/>
              <a:pPr/>
              <a:t>161</a:t>
            </a:fld>
            <a:endParaRPr lang="vi-VN" noProof="1"/>
          </a:p>
        </p:txBody>
      </p:sp>
      <p:sp>
        <p:nvSpPr>
          <p:cNvPr id="2" name="Title 1"/>
          <p:cNvSpPr>
            <a:spLocks noGrp="1"/>
          </p:cNvSpPr>
          <p:nvPr>
            <p:ph type="title"/>
          </p:nvPr>
        </p:nvSpPr>
        <p:spPr/>
        <p:txBody>
          <a:bodyPr/>
          <a:lstStyle/>
          <a:p>
            <a:r>
              <a:rPr lang="vi-VN" altLang="en-US" noProof="1"/>
              <a:t>Đệ quy tuyến tính</a:t>
            </a:r>
            <a:endParaRPr lang="vi-VN" noProof="1"/>
          </a:p>
        </p:txBody>
      </p:sp>
      <p:sp>
        <p:nvSpPr>
          <p:cNvPr id="7" name="Content Placeholder 2"/>
          <p:cNvSpPr txBox="1">
            <a:spLocks/>
          </p:cNvSpPr>
          <p:nvPr/>
        </p:nvSpPr>
        <p:spPr>
          <a:xfrm>
            <a:off x="2200275" y="973138"/>
            <a:ext cx="8153400" cy="1060450"/>
          </a:xfrm>
          <a:prstGeom prst="rect">
            <a:avLst/>
          </a:prstGeom>
        </p:spPr>
        <p:txBody>
          <a:bodyPr vert="horz" lIns="91440" tIns="45720" rIns="91440" bIns="45720" rtlCol="0">
            <a:normAutofit/>
          </a:bodyPr>
          <a:lstStyle>
            <a:lvl1pPr marL="154305" indent="-128588" algn="l" defTabSz="514350" rtl="0" eaLnBrk="1" latinLnBrk="0" hangingPunct="1">
              <a:lnSpc>
                <a:spcPct val="90000"/>
              </a:lnSpc>
              <a:spcBef>
                <a:spcPts val="1013"/>
              </a:spcBef>
              <a:buSzPct val="80000"/>
              <a:buFont typeface="Arial" pitchFamily="34" charset="0"/>
              <a:buChar char="•"/>
              <a:defRPr sz="2400" kern="1200">
                <a:solidFill>
                  <a:schemeClr val="tx1"/>
                </a:solidFill>
                <a:latin typeface="+mn-lt"/>
                <a:ea typeface="+mn-ea"/>
                <a:cs typeface="+mn-cs"/>
              </a:defRPr>
            </a:lvl1pPr>
            <a:lvl2pPr marL="334328" indent="-128588" algn="l" defTabSz="514350" rtl="0" eaLnBrk="1" latinLnBrk="0" hangingPunct="1">
              <a:lnSpc>
                <a:spcPct val="90000"/>
              </a:lnSpc>
              <a:spcBef>
                <a:spcPts val="563"/>
              </a:spcBef>
              <a:buSzPct val="80000"/>
              <a:buFont typeface="Arial" pitchFamily="34" charset="0"/>
              <a:buChar char="•"/>
              <a:defRPr sz="2200" kern="1200">
                <a:solidFill>
                  <a:schemeClr val="tx1"/>
                </a:solidFill>
                <a:latin typeface="+mn-lt"/>
                <a:ea typeface="+mn-ea"/>
                <a:cs typeface="+mn-cs"/>
              </a:defRPr>
            </a:lvl2pPr>
            <a:lvl3pPr marL="514350" indent="-128588" algn="l" defTabSz="514350" rtl="0" eaLnBrk="1" latinLnBrk="0" hangingPunct="1">
              <a:lnSpc>
                <a:spcPct val="90000"/>
              </a:lnSpc>
              <a:spcBef>
                <a:spcPts val="450"/>
              </a:spcBef>
              <a:buSzPct val="80000"/>
              <a:buFont typeface="Arial" pitchFamily="34" charset="0"/>
              <a:buChar char="•"/>
              <a:defRPr sz="2000" kern="1200">
                <a:solidFill>
                  <a:schemeClr val="tx1"/>
                </a:solidFill>
                <a:latin typeface="+mn-lt"/>
                <a:ea typeface="+mn-ea"/>
                <a:cs typeface="+mn-cs"/>
              </a:defRPr>
            </a:lvl3pPr>
            <a:lvl4pPr marL="694373" indent="-128588" algn="l" defTabSz="514350" rtl="0" eaLnBrk="1" latinLnBrk="0" hangingPunct="1">
              <a:lnSpc>
                <a:spcPct val="90000"/>
              </a:lnSpc>
              <a:spcBef>
                <a:spcPts val="450"/>
              </a:spcBef>
              <a:buSzPct val="80000"/>
              <a:buFont typeface="Arial" pitchFamily="34" charset="0"/>
              <a:buChar char="•"/>
              <a:defRPr sz="1800" kern="1200">
                <a:solidFill>
                  <a:schemeClr val="tx1"/>
                </a:solidFill>
                <a:latin typeface="+mn-lt"/>
                <a:ea typeface="+mn-ea"/>
                <a:cs typeface="+mn-cs"/>
              </a:defRPr>
            </a:lvl4pPr>
            <a:lvl5pPr marL="874395" indent="-128588" algn="l" defTabSz="514350" rtl="0" eaLnBrk="1" latinLnBrk="0" hangingPunct="1">
              <a:lnSpc>
                <a:spcPct val="90000"/>
              </a:lnSpc>
              <a:spcBef>
                <a:spcPts val="450"/>
              </a:spcBef>
              <a:buSzPct val="80000"/>
              <a:buFont typeface="Arial" pitchFamily="34" charset="0"/>
              <a:buChar char="•"/>
              <a:defRPr sz="1600" kern="1200">
                <a:solidFill>
                  <a:schemeClr val="tx1"/>
                </a:solidFill>
                <a:latin typeface="+mn-lt"/>
                <a:ea typeface="+mn-ea"/>
                <a:cs typeface="+mn-cs"/>
              </a:defRPr>
            </a:lvl5pPr>
            <a:lvl6pPr marL="1054418" indent="-128588" algn="l" defTabSz="514350" rtl="0" eaLnBrk="1" latinLnBrk="0" hangingPunct="1">
              <a:lnSpc>
                <a:spcPct val="90000"/>
              </a:lnSpc>
              <a:spcBef>
                <a:spcPts val="450"/>
              </a:spcBef>
              <a:buFont typeface="Arial" pitchFamily="34" charset="0"/>
              <a:buChar char="•"/>
              <a:defRPr sz="788" kern="1200">
                <a:solidFill>
                  <a:schemeClr val="tx1"/>
                </a:solidFill>
                <a:latin typeface="+mn-lt"/>
                <a:ea typeface="+mn-ea"/>
                <a:cs typeface="+mn-cs"/>
              </a:defRPr>
            </a:lvl6pPr>
            <a:lvl7pPr marL="1234440"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7pPr>
            <a:lvl8pPr marL="1414463"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8pPr>
            <a:lvl9pPr marL="1594485" indent="-128588" algn="l" defTabSz="514350" rtl="0" eaLnBrk="1" latinLnBrk="0" hangingPunct="1">
              <a:lnSpc>
                <a:spcPct val="90000"/>
              </a:lnSpc>
              <a:spcBef>
                <a:spcPts val="450"/>
              </a:spcBef>
              <a:buFont typeface="Arial" pitchFamily="34" charset="0"/>
              <a:buChar char="•"/>
              <a:defRPr sz="788" kern="1200" baseline="0">
                <a:solidFill>
                  <a:schemeClr val="tx1"/>
                </a:solidFill>
                <a:latin typeface="+mn-lt"/>
                <a:ea typeface="+mn-ea"/>
                <a:cs typeface="+mn-cs"/>
              </a:defRPr>
            </a:lvl9pPr>
          </a:lstStyle>
          <a:p>
            <a:endParaRPr lang="vi-VN" altLang="en-US" noProof="1"/>
          </a:p>
        </p:txBody>
      </p:sp>
      <p:grpSp>
        <p:nvGrpSpPr>
          <p:cNvPr id="8" name="Group 8"/>
          <p:cNvGrpSpPr>
            <a:grpSpLocks/>
          </p:cNvGrpSpPr>
          <p:nvPr/>
        </p:nvGrpSpPr>
        <p:grpSpPr bwMode="auto">
          <a:xfrm>
            <a:off x="198120" y="3526325"/>
            <a:ext cx="5813424" cy="2123658"/>
            <a:chOff x="1064076" y="2033516"/>
            <a:chExt cx="5813184" cy="2123093"/>
          </a:xfrm>
        </p:grpSpPr>
        <p:sp>
          <p:nvSpPr>
            <p:cNvPr id="9" name="TextBox 4"/>
            <p:cNvSpPr txBox="1">
              <a:spLocks noChangeArrowheads="1"/>
            </p:cNvSpPr>
            <p:nvPr/>
          </p:nvSpPr>
          <p:spPr bwMode="auto">
            <a:xfrm>
              <a:off x="1165676" y="2033516"/>
              <a:ext cx="5711584" cy="212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1pPr>
              <a:lvl2pPr marL="742950" indent="-28575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2pPr>
              <a:lvl3pPr marL="11430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3pPr>
              <a:lvl4pPr marL="16002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4pPr>
              <a:lvl5pPr marL="20574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9pPr>
            </a:lstStyle>
            <a:p>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giai_thua</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n</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if</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n </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0</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p>
            <a:p>
              <a:r>
                <a:rPr lang="vi-VN" altLang="en-US" sz="2200" b="1"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return</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a:t>
              </a:r>
              <a:r>
                <a:rPr lang="vi-VN" altLang="en-US" sz="22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else</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p>
            <a:p>
              <a:r>
                <a:rPr lang="vi-VN" altLang="en-US" sz="2200" b="1"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return</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n </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giai_thua</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n </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2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a:t>
              </a:r>
              <a:r>
                <a:rPr lang="vi-VN" altLang="en-US" sz="22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2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p:txBody>
        </p:sp>
        <p:sp>
          <p:nvSpPr>
            <p:cNvPr id="10" name="Down Arrow 9"/>
            <p:cNvSpPr/>
            <p:nvPr/>
          </p:nvSpPr>
          <p:spPr>
            <a:xfrm flipH="1">
              <a:off x="1064076" y="2127153"/>
              <a:ext cx="101600" cy="2029456"/>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vi-VN" sz="2200" noProof="1"/>
            </a:p>
          </p:txBody>
        </p:sp>
      </p:grpSp>
      <p:grpSp>
        <p:nvGrpSpPr>
          <p:cNvPr id="11" name="Group 9"/>
          <p:cNvGrpSpPr>
            <a:grpSpLocks/>
          </p:cNvGrpSpPr>
          <p:nvPr/>
        </p:nvGrpSpPr>
        <p:grpSpPr bwMode="auto">
          <a:xfrm>
            <a:off x="6586665" y="3619987"/>
            <a:ext cx="5576575" cy="2212117"/>
            <a:chOff x="1037230" y="4607727"/>
            <a:chExt cx="5576412" cy="2213111"/>
          </a:xfrm>
        </p:grpSpPr>
        <p:sp>
          <p:nvSpPr>
            <p:cNvPr id="12" name="TextBox 6"/>
            <p:cNvSpPr txBox="1">
              <a:spLocks noChangeArrowheads="1"/>
            </p:cNvSpPr>
            <p:nvPr/>
          </p:nvSpPr>
          <p:spPr bwMode="auto">
            <a:xfrm>
              <a:off x="1448381" y="4607727"/>
              <a:ext cx="5165261" cy="21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giai_thua</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n</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kq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for</a:t>
              </a:r>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i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i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&lt;=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n</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i</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latin typeface="Consolas" panose="020B0609020204030204" pitchFamily="49" charset="0"/>
                  <a:ea typeface="Arial" panose="020B0604020202020204" pitchFamily="34" charset="0"/>
                  <a:cs typeface="Times New Roman" panose="02020603050405020304" pitchFamily="18" charset="0"/>
                </a:rPr>
                <a:t>    </a:t>
              </a:r>
              <a:r>
                <a:rPr lang="en-US" altLang="en-US" sz="2200" noProof="1">
                  <a:latin typeface="Consolas" panose="020B0609020204030204" pitchFamily="49" charset="0"/>
                  <a:ea typeface="Arial" panose="020B0604020202020204" pitchFamily="34" charset="0"/>
                  <a:cs typeface="Times New Roman" panose="02020603050405020304" pitchFamily="18" charset="0"/>
                </a:rPr>
                <a:t>	   </a:t>
              </a:r>
              <a:r>
                <a:rPr lang="vi-VN" altLang="en-US" sz="2200" noProof="1">
                  <a:latin typeface="Consolas" panose="020B0609020204030204" pitchFamily="49" charset="0"/>
                  <a:ea typeface="Arial" panose="020B0604020202020204" pitchFamily="34" charset="0"/>
                  <a:cs typeface="Times New Roman" panose="02020603050405020304" pitchFamily="18" charset="0"/>
                </a:rPr>
                <a:t>kq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kq </a:t>
              </a:r>
              <a:r>
                <a:rPr lang="vi-VN" altLang="en-US" sz="22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200" noProof="1">
                  <a:latin typeface="Consolas" panose="020B0609020204030204" pitchFamily="49" charset="0"/>
                  <a:ea typeface="Arial" panose="020B0604020202020204" pitchFamily="34" charset="0"/>
                  <a:cs typeface="Times New Roman" panose="02020603050405020304" pitchFamily="18" charset="0"/>
                </a:rPr>
                <a:t> i</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sz="2200" noProof="1">
                  <a:latin typeface="Consolas" panose="020B0609020204030204" pitchFamily="49" charset="0"/>
                  <a:ea typeface="Arial" panose="020B0604020202020204" pitchFamily="34" charset="0"/>
                  <a:cs typeface="Times New Roman" panose="02020603050405020304" pitchFamily="18" charset="0"/>
                </a:rPr>
                <a:t> kq</a:t>
              </a:r>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a:p>
              <a:r>
                <a:rPr lang="vi-VN" altLang="en-US" sz="22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200" noProof="1">
                <a:latin typeface="Arial" panose="020B0604020202020204" pitchFamily="34" charset="0"/>
                <a:ea typeface="Arial" panose="020B0604020202020204" pitchFamily="34" charset="0"/>
                <a:cs typeface="Times New Roman" panose="02020603050405020304" pitchFamily="18" charset="0"/>
              </a:endParaRPr>
            </a:p>
          </p:txBody>
        </p:sp>
        <p:sp>
          <p:nvSpPr>
            <p:cNvPr id="13" name="Down Arrow 12"/>
            <p:cNvSpPr/>
            <p:nvPr/>
          </p:nvSpPr>
          <p:spPr>
            <a:xfrm>
              <a:off x="1037230" y="4728656"/>
              <a:ext cx="142297" cy="2092182"/>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vi-VN" sz="2200" noProof="1"/>
            </a:p>
          </p:txBody>
        </p:sp>
      </p:grpSp>
      <p:sp>
        <p:nvSpPr>
          <p:cNvPr id="14" name="Down Arrow 13"/>
          <p:cNvSpPr/>
          <p:nvPr/>
        </p:nvSpPr>
        <p:spPr>
          <a:xfrm rot="16200000">
            <a:off x="6135528" y="4201853"/>
            <a:ext cx="211138" cy="422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sz="2200" noProof="1"/>
          </a:p>
        </p:txBody>
      </p:sp>
      <p:sp>
        <p:nvSpPr>
          <p:cNvPr id="4" name="Chỗ dành sẵn cho Ngày tháng 3">
            <a:extLst>
              <a:ext uri="{FF2B5EF4-FFF2-40B4-BE49-F238E27FC236}">
                <a16:creationId xmlns:a16="http://schemas.microsoft.com/office/drawing/2014/main" id="{424F8EDE-6E76-482B-906F-FC644EDB1CC6}"/>
              </a:ext>
            </a:extLst>
          </p:cNvPr>
          <p:cNvSpPr>
            <a:spLocks noGrp="1"/>
          </p:cNvSpPr>
          <p:nvPr>
            <p:ph type="dt" sz="half" idx="10"/>
          </p:nvPr>
        </p:nvSpPr>
        <p:spPr/>
        <p:txBody>
          <a:bodyPr/>
          <a:lstStyle/>
          <a:p>
            <a:fld id="{8F36915C-FDB9-4DE6-BF99-DB8A5D874EA7}" type="datetime1">
              <a:rPr lang="vi-VN" noProof="1" smtClean="0"/>
              <a:t>04/01/2021</a:t>
            </a:fld>
            <a:endParaRPr lang="vi-VN" noProof="1"/>
          </a:p>
        </p:txBody>
      </p:sp>
    </p:spTree>
    <p:extLst>
      <p:ext uri="{BB962C8B-B14F-4D97-AF65-F5344CB8AC3E}">
        <p14:creationId xmlns:p14="http://schemas.microsoft.com/office/powerpoint/2010/main" val="4273178193"/>
      </p:ext>
    </p:extLst>
  </p:cSld>
  <p:clrMapOvr>
    <a:masterClrMapping/>
  </p:clrMapOvr>
  <p:transition spd="slow">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altLang="en-US" noProof="1"/>
              <a:t>Dạng vòng lặp thường chạy nhanh hơn đệ quy, dùng ít bộ nhớ hơn </a:t>
            </a:r>
            <a:r>
              <a:rPr lang="vi-VN" altLang="en-US" noProof="1">
                <a:sym typeface="Wingdings" panose="05000000000000000000" pitchFamily="2" charset="2"/>
              </a:rPr>
              <a:t> chạy được input lớn hơn</a:t>
            </a:r>
            <a:endParaRPr lang="vi-VN" altLang="en-US" noProof="1"/>
          </a:p>
          <a:p>
            <a:endParaRPr lang="vi-VN" noProof="1"/>
          </a:p>
        </p:txBody>
      </p:sp>
      <p:sp>
        <p:nvSpPr>
          <p:cNvPr id="6" name="Slide Number Placeholder 5"/>
          <p:cNvSpPr>
            <a:spLocks noGrp="1"/>
          </p:cNvSpPr>
          <p:nvPr>
            <p:ph type="sldNum" sz="quarter" idx="12"/>
          </p:nvPr>
        </p:nvSpPr>
        <p:spPr/>
        <p:txBody>
          <a:bodyPr/>
          <a:lstStyle/>
          <a:p>
            <a:fld id="{911E73EA-86F5-468B-9B45-B5D7D819D999}" type="slidenum">
              <a:rPr lang="vi-VN" noProof="1" dirty="0" smtClean="0"/>
              <a:pPr/>
              <a:t>162</a:t>
            </a:fld>
            <a:endParaRPr lang="vi-VN" noProof="1"/>
          </a:p>
        </p:txBody>
      </p:sp>
      <p:sp>
        <p:nvSpPr>
          <p:cNvPr id="2" name="Title 1"/>
          <p:cNvSpPr>
            <a:spLocks noGrp="1"/>
          </p:cNvSpPr>
          <p:nvPr>
            <p:ph type="title"/>
          </p:nvPr>
        </p:nvSpPr>
        <p:spPr/>
        <p:txBody>
          <a:bodyPr/>
          <a:lstStyle/>
          <a:p>
            <a:r>
              <a:rPr lang="vi-VN" noProof="1"/>
              <a:t>Đệ quy tuyến tính</a:t>
            </a:r>
          </a:p>
        </p:txBody>
      </p:sp>
      <p:grpSp>
        <p:nvGrpSpPr>
          <p:cNvPr id="7" name="Group 8"/>
          <p:cNvGrpSpPr>
            <a:grpSpLocks/>
          </p:cNvGrpSpPr>
          <p:nvPr/>
        </p:nvGrpSpPr>
        <p:grpSpPr bwMode="auto">
          <a:xfrm>
            <a:off x="1954276" y="2554178"/>
            <a:ext cx="4605338" cy="1774519"/>
            <a:chOff x="1064075" y="2033516"/>
            <a:chExt cx="4605822" cy="1775991"/>
          </a:xfrm>
        </p:grpSpPr>
        <p:sp>
          <p:nvSpPr>
            <p:cNvPr id="8" name="TextBox 4"/>
            <p:cNvSpPr txBox="1">
              <a:spLocks noChangeArrowheads="1"/>
            </p:cNvSpPr>
            <p:nvPr/>
          </p:nvSpPr>
          <p:spPr bwMode="auto">
            <a:xfrm>
              <a:off x="1262534" y="2033516"/>
              <a:ext cx="4407363" cy="163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sum</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n</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if</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n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&gt;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0</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p>
            <a:p>
              <a:pPr algn="just"/>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	return</a:t>
              </a:r>
              <a:r>
                <a:rPr lang="vi-VN" altLang="en-US" sz="2000" noProof="1">
                  <a:latin typeface="Consolas" panose="020B0609020204030204" pitchFamily="49" charset="0"/>
                  <a:ea typeface="Arial" panose="020B0604020202020204" pitchFamily="34" charset="0"/>
                  <a:cs typeface="Times New Roman" panose="02020603050405020304" pitchFamily="18" charset="0"/>
                </a:rPr>
                <a:t> n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tong</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n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else</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0</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p:txBody>
        </p:sp>
        <p:sp>
          <p:nvSpPr>
            <p:cNvPr id="9" name="Down Arrow 8"/>
            <p:cNvSpPr/>
            <p:nvPr/>
          </p:nvSpPr>
          <p:spPr>
            <a:xfrm flipH="1">
              <a:off x="1064075" y="2127257"/>
              <a:ext cx="198458" cy="1682250"/>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vi-VN" sz="2000" noProof="1"/>
            </a:p>
          </p:txBody>
        </p:sp>
      </p:grpSp>
      <p:grpSp>
        <p:nvGrpSpPr>
          <p:cNvPr id="10" name="Group 9"/>
          <p:cNvGrpSpPr>
            <a:grpSpLocks/>
          </p:cNvGrpSpPr>
          <p:nvPr/>
        </p:nvGrpSpPr>
        <p:grpSpPr bwMode="auto">
          <a:xfrm>
            <a:off x="6969647" y="2418780"/>
            <a:ext cx="4358865" cy="2338884"/>
            <a:chOff x="1104917" y="4516053"/>
            <a:chExt cx="4358894" cy="2339386"/>
          </a:xfrm>
        </p:grpSpPr>
        <p:sp>
          <p:nvSpPr>
            <p:cNvPr id="11" name="TextBox 6"/>
            <p:cNvSpPr txBox="1">
              <a:spLocks noChangeArrowheads="1"/>
            </p:cNvSpPr>
            <p:nvPr/>
          </p:nvSpPr>
          <p:spPr bwMode="auto">
            <a:xfrm>
              <a:off x="1188254" y="4516053"/>
              <a:ext cx="4275557" cy="224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sum_2</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n</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int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i, kq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0</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for</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i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008C00"/>
                  </a:solidFill>
                  <a:latin typeface="Consolas" panose="020B0609020204030204" pitchFamily="49" charset="0"/>
                  <a:ea typeface="Arial" panose="020B0604020202020204" pitchFamily="34" charset="0"/>
                  <a:cs typeface="Times New Roman" panose="02020603050405020304" pitchFamily="18" charset="0"/>
                </a:rPr>
                <a:t>1</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i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&lt;=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n</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i</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kq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kq </a:t>
              </a:r>
              <a:r>
                <a:rPr lang="vi-VN" altLang="en-US" sz="2000" noProof="1">
                  <a:solidFill>
                    <a:srgbClr val="808030"/>
                  </a:solidFill>
                  <a:latin typeface="Consolas" panose="020B0609020204030204" pitchFamily="49" charset="0"/>
                  <a:ea typeface="Arial" panose="020B0604020202020204" pitchFamily="34" charset="0"/>
                  <a:cs typeface="Times New Roman" panose="02020603050405020304" pitchFamily="18" charset="0"/>
                </a:rPr>
                <a:t>+</a:t>
              </a:r>
              <a:r>
                <a:rPr lang="vi-VN" altLang="en-US" sz="2000" noProof="1">
                  <a:latin typeface="Consolas" panose="020B0609020204030204" pitchFamily="49" charset="0"/>
                  <a:ea typeface="Arial" panose="020B0604020202020204" pitchFamily="34" charset="0"/>
                  <a:cs typeface="Times New Roman" panose="02020603050405020304" pitchFamily="18" charset="0"/>
                </a:rPr>
                <a:t> i</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r>
                <a:rPr lang="vi-VN" altLang="en-US" sz="2000" noProof="1">
                  <a:latin typeface="Consolas" panose="020B0609020204030204" pitchFamily="49" charset="0"/>
                  <a:ea typeface="Arial" panose="020B0604020202020204" pitchFamily="34" charset="0"/>
                  <a:cs typeface="Times New Roman" panose="02020603050405020304" pitchFamily="18" charset="0"/>
                </a:rPr>
                <a:t>    </a:t>
              </a:r>
              <a:r>
                <a:rPr lang="vi-VN" altLang="en-US" sz="2000" b="1" noProof="1">
                  <a:solidFill>
                    <a:srgbClr val="800000"/>
                  </a:solidFill>
                  <a:latin typeface="Consolas" panose="020B0609020204030204" pitchFamily="49" charset="0"/>
                  <a:ea typeface="Arial" panose="020B0604020202020204" pitchFamily="34" charset="0"/>
                  <a:cs typeface="Times New Roman" panose="02020603050405020304" pitchFamily="18" charset="0"/>
                </a:rPr>
                <a:t>return</a:t>
              </a:r>
              <a:r>
                <a:rPr lang="vi-VN" altLang="en-US" sz="2000" noProof="1">
                  <a:latin typeface="Consolas" panose="020B0609020204030204" pitchFamily="49" charset="0"/>
                  <a:ea typeface="Arial" panose="020B0604020202020204" pitchFamily="34" charset="0"/>
                  <a:cs typeface="Times New Roman" panose="02020603050405020304" pitchFamily="18" charset="0"/>
                </a:rPr>
                <a:t> kq</a:t>
              </a:r>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r>
                <a:rPr lang="vi-VN" altLang="en-US" sz="2000" noProof="1">
                  <a:solidFill>
                    <a:srgbClr val="800080"/>
                  </a:solidFill>
                  <a:latin typeface="Consolas" panose="020B0609020204030204" pitchFamily="49" charset="0"/>
                  <a:ea typeface="Arial" panose="020B0604020202020204" pitchFamily="34" charset="0"/>
                  <a:cs typeface="Times New Roman" panose="02020603050405020304" pitchFamily="18"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p:txBody>
        </p:sp>
        <p:sp>
          <p:nvSpPr>
            <p:cNvPr id="12" name="Down Arrow 11"/>
            <p:cNvSpPr/>
            <p:nvPr/>
          </p:nvSpPr>
          <p:spPr>
            <a:xfrm>
              <a:off x="1104917" y="4519229"/>
              <a:ext cx="158849" cy="2336210"/>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vi-VN" sz="2000" noProof="1"/>
            </a:p>
          </p:txBody>
        </p:sp>
      </p:grpSp>
      <p:sp>
        <p:nvSpPr>
          <p:cNvPr id="13" name="Right Arrow 12"/>
          <p:cNvSpPr/>
          <p:nvPr/>
        </p:nvSpPr>
        <p:spPr>
          <a:xfrm>
            <a:off x="7848601" y="5158835"/>
            <a:ext cx="600075" cy="2968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sz="2000" noProof="1"/>
          </a:p>
        </p:txBody>
      </p:sp>
      <p:sp>
        <p:nvSpPr>
          <p:cNvPr id="14" name="TextBox 12"/>
          <p:cNvSpPr txBox="1">
            <a:spLocks noChangeArrowheads="1"/>
          </p:cNvSpPr>
          <p:nvPr/>
        </p:nvSpPr>
        <p:spPr bwMode="auto">
          <a:xfrm>
            <a:off x="8669338" y="5098509"/>
            <a:ext cx="654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vi-VN" altLang="en-US" sz="2000" noProof="1">
                <a:latin typeface="Tahoma" panose="020B0604030504040204" pitchFamily="34" charset="0"/>
              </a:rPr>
              <a:t>0.5s</a:t>
            </a:r>
          </a:p>
        </p:txBody>
      </p:sp>
      <p:sp>
        <p:nvSpPr>
          <p:cNvPr id="15" name="Right Arrow 14"/>
          <p:cNvSpPr/>
          <p:nvPr/>
        </p:nvSpPr>
        <p:spPr>
          <a:xfrm>
            <a:off x="7848601" y="5430297"/>
            <a:ext cx="600075" cy="296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sz="2000" noProof="1"/>
          </a:p>
        </p:txBody>
      </p:sp>
      <p:sp>
        <p:nvSpPr>
          <p:cNvPr id="16" name="TextBox 14"/>
          <p:cNvSpPr txBox="1">
            <a:spLocks noChangeArrowheads="1"/>
          </p:cNvSpPr>
          <p:nvPr/>
        </p:nvSpPr>
        <p:spPr bwMode="auto">
          <a:xfrm>
            <a:off x="8669339" y="5369972"/>
            <a:ext cx="7938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vi-VN" altLang="en-US" sz="2000" noProof="1">
                <a:latin typeface="Tahoma" panose="020B0604030504040204" pitchFamily="34" charset="0"/>
              </a:rPr>
              <a:t>0.25s</a:t>
            </a:r>
          </a:p>
        </p:txBody>
      </p:sp>
      <p:grpSp>
        <p:nvGrpSpPr>
          <p:cNvPr id="17" name="Group 15"/>
          <p:cNvGrpSpPr>
            <a:grpSpLocks/>
          </p:cNvGrpSpPr>
          <p:nvPr/>
        </p:nvGrpSpPr>
        <p:grpSpPr bwMode="auto">
          <a:xfrm>
            <a:off x="1954276" y="4757664"/>
            <a:ext cx="5894324" cy="1974995"/>
            <a:chOff x="1064076" y="2033516"/>
            <a:chExt cx="5894645" cy="1975228"/>
          </a:xfrm>
        </p:grpSpPr>
        <p:sp>
          <p:nvSpPr>
            <p:cNvPr id="18" name="TextBox 16"/>
            <p:cNvSpPr txBox="1">
              <a:spLocks noChangeArrowheads="1"/>
            </p:cNvSpPr>
            <p:nvPr/>
          </p:nvSpPr>
          <p:spPr bwMode="auto">
            <a:xfrm>
              <a:off x="1260937" y="2033516"/>
              <a:ext cx="5697784" cy="193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1pPr>
              <a:lvl2pPr marL="742950" indent="-28575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2pPr>
              <a:lvl3pPr marL="11430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3pPr>
              <a:lvl4pPr marL="16002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4pPr>
              <a:lvl5pPr marL="2057400" indent="-228600">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tabLst>
                  <a:tab pos="581025" algn="l"/>
                  <a:tab pos="1162050" algn="l"/>
                  <a:tab pos="1744663" algn="l"/>
                  <a:tab pos="2325688" algn="l"/>
                  <a:tab pos="2908300" algn="l"/>
                  <a:tab pos="3489325" algn="l"/>
                  <a:tab pos="4070350" algn="l"/>
                  <a:tab pos="4652963" algn="l"/>
                  <a:tab pos="5233988" algn="l"/>
                  <a:tab pos="5816600" algn="l"/>
                  <a:tab pos="6397625" algn="l"/>
                  <a:tab pos="6978650" algn="l"/>
                  <a:tab pos="7561263" algn="l"/>
                  <a:tab pos="8142288" algn="l"/>
                  <a:tab pos="8724900" algn="l"/>
                  <a:tab pos="9305925" algn="l"/>
                </a:tabLst>
                <a:defRPr>
                  <a:solidFill>
                    <a:schemeClr val="tx1"/>
                  </a:solidFill>
                  <a:latin typeface="Calibri" panose="020F0502020204030204" pitchFamily="34" charset="0"/>
                </a:defRPr>
              </a:lvl9pPr>
            </a:lstStyle>
            <a:p>
              <a:pPr algn="just"/>
              <a:r>
                <a:rPr lang="vi-VN" altLang="en-US"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400000"/>
                  </a:solidFill>
                  <a:latin typeface="Consolas" panose="020B0609020204030204" pitchFamily="49" charset="0"/>
                  <a:ea typeface="Times New Roman" panose="02020603050405020304" pitchFamily="18" charset="0"/>
                  <a:cs typeface="Courier New" panose="02070309020205020404" pitchFamily="49" charset="0"/>
                </a:rPr>
                <a:t>main</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for</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b="1" noProof="1">
                  <a:solidFill>
                    <a:srgbClr val="800000"/>
                  </a:solidFill>
                  <a:latin typeface="Consolas" panose="020B0609020204030204" pitchFamily="49" charset="0"/>
                  <a:ea typeface="Times New Roman" panose="02020603050405020304" pitchFamily="18" charset="0"/>
                  <a:cs typeface="Courier New" panose="02070309020205020404" pitchFamily="49" charset="0"/>
                </a:rPr>
                <a:t>int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i </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0</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i </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&lt;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1000</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i</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3F5FBF"/>
                  </a:solidFill>
                  <a:latin typeface="Consolas" panose="020B0609020204030204" pitchFamily="49" charset="0"/>
                  <a:ea typeface="Times New Roman" panose="02020603050405020304" pitchFamily="18" charset="0"/>
                  <a:cs typeface="Courier New" panose="02070309020205020404" pitchFamily="49" charset="0"/>
                </a:rPr>
                <a:t>// cout &lt;&lt; sum(100000) &lt;&lt; endl;</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603000"/>
                  </a:solidFill>
                  <a:latin typeface="Consolas" panose="020B0609020204030204" pitchFamily="49" charset="0"/>
                  <a:ea typeface="Times New Roman" panose="02020603050405020304" pitchFamily="18" charset="0"/>
                  <a:cs typeface="Courier New" panose="02070309020205020404" pitchFamily="49" charset="0"/>
                </a:rPr>
                <a:t>cout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&lt;&lt;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sum_2</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008C00"/>
                  </a:solidFill>
                  <a:latin typeface="Consolas" panose="020B0609020204030204" pitchFamily="49" charset="0"/>
                  <a:ea typeface="Times New Roman" panose="02020603050405020304" pitchFamily="18" charset="0"/>
                  <a:cs typeface="Courier New" panose="02070309020205020404" pitchFamily="49" charset="0"/>
                </a:rPr>
                <a:t>100000</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808030"/>
                  </a:solidFill>
                  <a:latin typeface="Consolas" panose="020B0609020204030204" pitchFamily="49" charset="0"/>
                  <a:ea typeface="Times New Roman" panose="02020603050405020304" pitchFamily="18" charset="0"/>
                  <a:cs typeface="Courier New" panose="02070309020205020404" pitchFamily="49" charset="0"/>
                </a:rPr>
                <a:t>&lt;&lt;</a:t>
              </a:r>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603000"/>
                  </a:solidFill>
                  <a:latin typeface="Consolas" panose="020B0609020204030204" pitchFamily="49" charset="0"/>
                  <a:ea typeface="Times New Roman" panose="02020603050405020304" pitchFamily="18" charset="0"/>
                  <a:cs typeface="Courier New" panose="02070309020205020404" pitchFamily="49" charset="0"/>
                </a:rPr>
                <a:t>endl</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vi-VN" altLang="en-US" sz="2000" noProof="1">
                  <a:solidFill>
                    <a:srgbClr val="800080"/>
                  </a:solidFill>
                  <a:latin typeface="Consolas" panose="020B0609020204030204" pitchFamily="49" charset="0"/>
                  <a:ea typeface="Times New Roman" panose="02020603050405020304" pitchFamily="18" charset="0"/>
                  <a:cs typeface="Courier New" panose="02070309020205020404" pitchFamily="49" charset="0"/>
                </a:rPr>
                <a:t>}</a:t>
              </a:r>
              <a:endParaRPr lang="vi-VN" altLang="en-US" sz="2000" noProof="1">
                <a:latin typeface="Arial" panose="020B0604020202020204" pitchFamily="34" charset="0"/>
                <a:ea typeface="Arial" panose="020B0604020202020204" pitchFamily="34" charset="0"/>
                <a:cs typeface="Times New Roman" panose="02020603050405020304" pitchFamily="18" charset="0"/>
              </a:endParaRPr>
            </a:p>
            <a:p>
              <a:pPr algn="just"/>
              <a:r>
                <a:rPr lang="vi-VN" altLang="en-US" sz="2000" noProof="1">
                  <a:solidFill>
                    <a:srgbClr val="800080"/>
                  </a:solidFill>
                  <a:latin typeface="Consolas" panose="020B0609020204030204" pitchFamily="49" charset="0"/>
                  <a:cs typeface="Times New Roman" panose="02020603050405020304" pitchFamily="18" charset="0"/>
                </a:rPr>
                <a:t>}</a:t>
              </a:r>
              <a:endParaRPr lang="vi-VN" altLang="en-US" sz="2000" noProof="1">
                <a:latin typeface="Arial" panose="020B0604020202020204" pitchFamily="34" charset="0"/>
                <a:cs typeface="Arial" panose="020B0604020202020204" pitchFamily="34" charset="0"/>
              </a:endParaRPr>
            </a:p>
          </p:txBody>
        </p:sp>
        <p:sp>
          <p:nvSpPr>
            <p:cNvPr id="19" name="Down Arrow 18"/>
            <p:cNvSpPr/>
            <p:nvPr/>
          </p:nvSpPr>
          <p:spPr>
            <a:xfrm flipH="1">
              <a:off x="1064076" y="2127188"/>
              <a:ext cx="196861" cy="1881556"/>
            </a:xfrm>
            <a:prstGeom prst="downArrow">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vi-VN" sz="2000" noProof="1"/>
            </a:p>
          </p:txBody>
        </p:sp>
      </p:grpSp>
      <p:sp>
        <p:nvSpPr>
          <p:cNvPr id="4" name="Chỗ dành sẵn cho Ngày tháng 3">
            <a:extLst>
              <a:ext uri="{FF2B5EF4-FFF2-40B4-BE49-F238E27FC236}">
                <a16:creationId xmlns:a16="http://schemas.microsoft.com/office/drawing/2014/main" id="{0D46F04C-2383-4603-95E7-2179866192A1}"/>
              </a:ext>
            </a:extLst>
          </p:cNvPr>
          <p:cNvSpPr>
            <a:spLocks noGrp="1"/>
          </p:cNvSpPr>
          <p:nvPr>
            <p:ph type="dt" sz="half" idx="10"/>
          </p:nvPr>
        </p:nvSpPr>
        <p:spPr/>
        <p:txBody>
          <a:bodyPr/>
          <a:lstStyle/>
          <a:p>
            <a:fld id="{1DBFA490-F9D7-4559-AEEE-EEF10E2ED50C}" type="datetime1">
              <a:rPr lang="vi-VN" noProof="1" smtClean="0"/>
              <a:t>04/01/2021</a:t>
            </a:fld>
            <a:endParaRPr lang="vi-VN" noProof="1"/>
          </a:p>
        </p:txBody>
      </p:sp>
    </p:spTree>
    <p:extLst>
      <p:ext uri="{BB962C8B-B14F-4D97-AF65-F5344CB8AC3E}">
        <p14:creationId xmlns:p14="http://schemas.microsoft.com/office/powerpoint/2010/main" val="3973241594"/>
      </p:ext>
    </p:extLst>
  </p:cSld>
  <p:clrMapOvr>
    <a:masterClrMapping/>
  </p:clrMapOvr>
  <p:transition spd="slow">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p:txBody>
          <a:bodyPr/>
          <a:lstStyle/>
          <a:p>
            <a:r>
              <a:rPr lang="vi-VN" b="1" noProof="1"/>
              <a:t>Định nghĩa: </a:t>
            </a:r>
            <a:r>
              <a:rPr lang="vi-VN" noProof="1"/>
              <a:t>Một hàm đệ quy được gọi là đệ quy nhánh nếu hàm đó có toán tử phụ thuộc vào 2 lời gọi đệ quy trở lên.</a:t>
            </a:r>
          </a:p>
          <a:p>
            <a:r>
              <a:rPr lang="vi-VN" b="1" noProof="1"/>
              <a:t>Ví dụ:</a:t>
            </a:r>
          </a:p>
          <a:p>
            <a:endParaRPr lang="vi-VN" noProof="1"/>
          </a:p>
        </p:txBody>
      </p:sp>
      <p:sp>
        <p:nvSpPr>
          <p:cNvPr id="32770" name="Rectangle 2"/>
          <p:cNvSpPr>
            <a:spLocks noGrp="1" noChangeArrowheads="1"/>
          </p:cNvSpPr>
          <p:nvPr>
            <p:ph type="title"/>
          </p:nvPr>
        </p:nvSpPr>
        <p:spPr/>
        <p:txBody>
          <a:bodyPr/>
          <a:lstStyle/>
          <a:p>
            <a:r>
              <a:rPr lang="vi-VN" noProof="1"/>
              <a:t>Đệ quy nhánh</a:t>
            </a:r>
          </a:p>
        </p:txBody>
      </p:sp>
      <p:sp>
        <p:nvSpPr>
          <p:cNvPr id="32772" name="Text Box 5"/>
          <p:cNvSpPr txBox="1">
            <a:spLocks noChangeArrowheads="1"/>
          </p:cNvSpPr>
          <p:nvPr/>
        </p:nvSpPr>
        <p:spPr bwMode="auto">
          <a:xfrm>
            <a:off x="2205037" y="3209925"/>
            <a:ext cx="7781925" cy="2308324"/>
          </a:xfrm>
          <a:prstGeom prst="rect">
            <a:avLst/>
          </a:prstGeom>
          <a:solidFill>
            <a:schemeClr val="bg1"/>
          </a:solidFill>
          <a:ln w="19050" algn="ctr">
            <a:solidFill>
              <a:schemeClr val="tx1"/>
            </a:solidFill>
            <a:miter lim="800000"/>
            <a:headEnd/>
            <a:tailEnd/>
          </a:ln>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a:r>
              <a:rPr lang="vi-VN" sz="2400" noProof="1">
                <a:solidFill>
                  <a:srgbClr val="0000FF"/>
                </a:solidFill>
                <a:latin typeface="Consolas" panose="020B0609020204030204" pitchFamily="49" charset="0"/>
                <a:cs typeface="Courier New" pitchFamily="49" charset="0"/>
              </a:rPr>
              <a:t>int</a:t>
            </a:r>
            <a:r>
              <a:rPr lang="vi-VN" sz="2400" noProof="1">
                <a:solidFill>
                  <a:schemeClr val="tx1"/>
                </a:solidFill>
                <a:latin typeface="Consolas" panose="020B0609020204030204" pitchFamily="49" charset="0"/>
                <a:cs typeface="Courier New" pitchFamily="49" charset="0"/>
              </a:rPr>
              <a:t> Fibonacci (</a:t>
            </a:r>
            <a:r>
              <a:rPr lang="vi-VN" sz="2400" noProof="1">
                <a:solidFill>
                  <a:srgbClr val="0000FF"/>
                </a:solidFill>
                <a:latin typeface="Consolas" panose="020B0609020204030204" pitchFamily="49" charset="0"/>
                <a:cs typeface="Courier New" pitchFamily="49" charset="0"/>
              </a:rPr>
              <a:t>int</a:t>
            </a:r>
            <a:r>
              <a:rPr lang="vi-VN" sz="2400" noProof="1">
                <a:solidFill>
                  <a:schemeClr val="tx1"/>
                </a:solidFill>
                <a:latin typeface="Consolas" panose="020B0609020204030204" pitchFamily="49" charset="0"/>
                <a:cs typeface="Courier New" pitchFamily="49" charset="0"/>
              </a:rPr>
              <a:t> n)</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if</a:t>
            </a:r>
            <a:r>
              <a:rPr lang="vi-VN" sz="2400" noProof="1">
                <a:solidFill>
                  <a:schemeClr val="tx1"/>
                </a:solidFill>
                <a:latin typeface="Consolas" panose="020B0609020204030204" pitchFamily="49" charset="0"/>
                <a:cs typeface="Courier New" pitchFamily="49" charset="0"/>
              </a:rPr>
              <a:t> (n==1 || n==2) </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	</a:t>
            </a:r>
            <a:r>
              <a:rPr lang="en-US"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return</a:t>
            </a:r>
            <a:r>
              <a:rPr lang="vi-VN" sz="2400" noProof="1">
                <a:solidFill>
                  <a:schemeClr val="tx1"/>
                </a:solidFill>
                <a:latin typeface="Consolas" panose="020B0609020204030204" pitchFamily="49" charset="0"/>
                <a:cs typeface="Courier New" pitchFamily="49" charset="0"/>
              </a:rPr>
              <a:t> 1;</a:t>
            </a:r>
          </a:p>
          <a:p>
            <a:pPr algn="l"/>
            <a:r>
              <a:rPr lang="vi-VN" sz="2400" noProof="1">
                <a:solidFill>
                  <a:schemeClr val="tx1"/>
                </a:solidFill>
                <a:latin typeface="Consolas" panose="020B0609020204030204" pitchFamily="49" charset="0"/>
                <a:cs typeface="Courier New" pitchFamily="49" charset="0"/>
              </a:rPr>
              <a:t>    </a:t>
            </a:r>
            <a:r>
              <a:rPr lang="vi-VN" sz="2400" noProof="1">
                <a:solidFill>
                  <a:srgbClr val="0000FF"/>
                </a:solidFill>
                <a:latin typeface="Consolas" panose="020B0609020204030204" pitchFamily="49" charset="0"/>
                <a:cs typeface="Courier New" pitchFamily="49" charset="0"/>
              </a:rPr>
              <a:t>return</a:t>
            </a:r>
            <a:r>
              <a:rPr lang="vi-VN" sz="2400" noProof="1">
                <a:solidFill>
                  <a:schemeClr val="tx1"/>
                </a:solidFill>
                <a:latin typeface="Consolas" panose="020B0609020204030204" pitchFamily="49" charset="0"/>
                <a:cs typeface="Courier New" pitchFamily="49" charset="0"/>
              </a:rPr>
              <a:t> Fibonacci(n – 1) + Fibonacci(n-2);</a:t>
            </a:r>
            <a:br>
              <a:rPr lang="vi-VN" sz="2400" noProof="1">
                <a:solidFill>
                  <a:schemeClr val="tx1"/>
                </a:solidFill>
                <a:latin typeface="Consolas" panose="020B0609020204030204" pitchFamily="49" charset="0"/>
                <a:cs typeface="Courier New" pitchFamily="49" charset="0"/>
              </a:rPr>
            </a:br>
            <a:r>
              <a:rPr lang="vi-VN" sz="2400" noProof="1">
                <a:solidFill>
                  <a:schemeClr val="tx1"/>
                </a:solidFill>
                <a:latin typeface="Consolas" panose="020B0609020204030204" pitchFamily="49" charset="0"/>
                <a:cs typeface="Courier New" pitchFamily="49" charset="0"/>
              </a:rPr>
              <a:t>}</a:t>
            </a:r>
          </a:p>
        </p:txBody>
      </p:sp>
      <p:sp>
        <p:nvSpPr>
          <p:cNvPr id="2" name="Chỗ dành sẵn cho Ngày tháng 1">
            <a:extLst>
              <a:ext uri="{FF2B5EF4-FFF2-40B4-BE49-F238E27FC236}">
                <a16:creationId xmlns:a16="http://schemas.microsoft.com/office/drawing/2014/main" id="{7FCD80DF-3E2D-4841-B712-4D9E30C2F1B1}"/>
              </a:ext>
            </a:extLst>
          </p:cNvPr>
          <p:cNvSpPr>
            <a:spLocks noGrp="1"/>
          </p:cNvSpPr>
          <p:nvPr>
            <p:ph type="dt" sz="half" idx="10"/>
          </p:nvPr>
        </p:nvSpPr>
        <p:spPr/>
        <p:txBody>
          <a:bodyPr/>
          <a:lstStyle/>
          <a:p>
            <a:fld id="{92E09E8E-F882-4CCA-AB97-490CCA5C75D9}"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41C06AE7-B56E-4A29-95A1-D023025B5322}"/>
              </a:ext>
            </a:extLst>
          </p:cNvPr>
          <p:cNvSpPr>
            <a:spLocks noGrp="1"/>
          </p:cNvSpPr>
          <p:nvPr>
            <p:ph type="sldNum" sz="quarter" idx="12"/>
          </p:nvPr>
        </p:nvSpPr>
        <p:spPr/>
        <p:txBody>
          <a:bodyPr/>
          <a:lstStyle/>
          <a:p>
            <a:fld id="{796B6B1B-CD97-412B-A8B6-A4AEE95B13DD}" type="slidenum">
              <a:rPr lang="vi-VN" noProof="1" smtClean="0"/>
              <a:t>163</a:t>
            </a:fld>
            <a:endParaRPr lang="vi-VN" noProof="1"/>
          </a:p>
        </p:txBody>
      </p:sp>
    </p:spTree>
    <p:extLst>
      <p:ext uri="{BB962C8B-B14F-4D97-AF65-F5344CB8AC3E}">
        <p14:creationId xmlns:p14="http://schemas.microsoft.com/office/powerpoint/2010/main" val="3354885127"/>
      </p:ext>
    </p:extLst>
  </p:cSld>
  <p:clrMapOvr>
    <a:masterClrMapping/>
  </p:clrMapOvr>
  <p:transition spd="slow">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p:txBody>
          <a:bodyPr/>
          <a:lstStyle/>
          <a:p>
            <a:r>
              <a:rPr lang="vi-VN" b="1" noProof="1"/>
              <a:t>Định nghĩa: </a:t>
            </a:r>
            <a:r>
              <a:rPr lang="vi-VN" noProof="1"/>
              <a:t>Hàm Đệ quy đuôi là một hàm đệ quy thỏa</a:t>
            </a:r>
          </a:p>
          <a:p>
            <a:pPr lvl="1"/>
            <a:r>
              <a:rPr lang="vi-VN" noProof="1"/>
              <a:t>Chứa duy nhất 1 lời gọi đệ quy</a:t>
            </a:r>
          </a:p>
          <a:p>
            <a:pPr lvl="1"/>
            <a:r>
              <a:rPr lang="vi-VN" noProof="1"/>
              <a:t>Lời gọi đệ quy nằm ở cuối hàm</a:t>
            </a:r>
          </a:p>
          <a:p>
            <a:pPr lvl="1"/>
            <a:r>
              <a:rPr lang="vi-VN" noProof="1"/>
              <a:t>Lời gọi đệ quy trước không phụ thuộc vào lời gọi đệ quy sau</a:t>
            </a:r>
          </a:p>
          <a:p>
            <a:r>
              <a:rPr lang="vi-VN" b="1" noProof="1"/>
              <a:t>Ví dụ:</a:t>
            </a:r>
          </a:p>
        </p:txBody>
      </p:sp>
      <p:sp>
        <p:nvSpPr>
          <p:cNvPr id="33794" name="Rectangle 2"/>
          <p:cNvSpPr>
            <a:spLocks noGrp="1" noChangeArrowheads="1"/>
          </p:cNvSpPr>
          <p:nvPr>
            <p:ph type="title"/>
          </p:nvPr>
        </p:nvSpPr>
        <p:spPr/>
        <p:txBody>
          <a:bodyPr/>
          <a:lstStyle/>
          <a:p>
            <a:r>
              <a:rPr lang="vi-VN" noProof="1"/>
              <a:t>Đệ quy đuôi</a:t>
            </a:r>
          </a:p>
        </p:txBody>
      </p:sp>
      <p:sp>
        <p:nvSpPr>
          <p:cNvPr id="33796" name="Text Box 4"/>
          <p:cNvSpPr txBox="1">
            <a:spLocks noChangeArrowheads="1"/>
          </p:cNvSpPr>
          <p:nvPr/>
        </p:nvSpPr>
        <p:spPr bwMode="auto">
          <a:xfrm>
            <a:off x="7699584" y="3619500"/>
            <a:ext cx="3710268" cy="3046988"/>
          </a:xfrm>
          <a:prstGeom prst="rect">
            <a:avLst/>
          </a:prstGeom>
          <a:solidFill>
            <a:schemeClr val="bg1"/>
          </a:solidFill>
          <a:ln w="19050" algn="ctr">
            <a:solidFill>
              <a:schemeClr val="tx1"/>
            </a:solidFill>
            <a:miter lim="800000"/>
            <a:headEnd/>
            <a:tailEnd/>
          </a:ln>
        </p:spPr>
        <p:txBody>
          <a:bodyPr wrap="squar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pPr algn="l" eaLnBrk="1" hangingPunct="1">
              <a:spcBef>
                <a:spcPct val="20000"/>
              </a:spcBef>
              <a:buClr>
                <a:schemeClr val="accent1"/>
              </a:buClr>
              <a:buSzPct val="130000"/>
              <a:buFont typeface="Wingdings" pitchFamily="2" charset="2"/>
              <a:buNone/>
            </a:pPr>
            <a:r>
              <a:rPr lang="vi-VN" sz="2400" noProof="1">
                <a:solidFill>
                  <a:srgbClr val="0000FF"/>
                </a:solidFill>
                <a:latin typeface="Consolas" panose="020B0609020204030204" pitchFamily="49" charset="0"/>
              </a:rPr>
              <a:t>void</a:t>
            </a:r>
            <a:r>
              <a:rPr lang="vi-VN" sz="2400" noProof="1">
                <a:solidFill>
                  <a:schemeClr val="tx1"/>
                </a:solidFill>
                <a:latin typeface="Consolas" panose="020B0609020204030204" pitchFamily="49" charset="0"/>
              </a:rPr>
              <a:t> InSo(int n)</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r>
              <a:rPr lang="vi-VN" sz="2400" noProof="1">
                <a:solidFill>
                  <a:srgbClr val="0000FF"/>
                </a:solidFill>
                <a:latin typeface="Consolas" panose="020B0609020204030204" pitchFamily="49" charset="0"/>
              </a:rPr>
              <a:t>if</a:t>
            </a:r>
            <a:r>
              <a:rPr lang="vi-VN" sz="2400" noProof="1">
                <a:solidFill>
                  <a:schemeClr val="tx1"/>
                </a:solidFill>
                <a:latin typeface="Consolas" panose="020B0609020204030204" pitchFamily="49" charset="0"/>
              </a:rPr>
              <a:t> (n&gt;0)</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cout &lt;&lt; n; </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InSo(n-1);</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	}</a:t>
            </a:r>
            <a:br>
              <a:rPr lang="vi-VN" sz="2400" noProof="1">
                <a:solidFill>
                  <a:schemeClr val="tx1"/>
                </a:solidFill>
                <a:latin typeface="Consolas" panose="020B0609020204030204" pitchFamily="49" charset="0"/>
              </a:rPr>
            </a:br>
            <a:r>
              <a:rPr lang="vi-VN" sz="2400" noProof="1">
                <a:solidFill>
                  <a:schemeClr val="tx1"/>
                </a:solidFill>
                <a:latin typeface="Consolas" panose="020B0609020204030204" pitchFamily="49" charset="0"/>
              </a:rPr>
              <a:t>}</a:t>
            </a:r>
          </a:p>
        </p:txBody>
      </p:sp>
      <p:sp>
        <p:nvSpPr>
          <p:cNvPr id="2" name="Chỗ dành sẵn cho Ngày tháng 1">
            <a:extLst>
              <a:ext uri="{FF2B5EF4-FFF2-40B4-BE49-F238E27FC236}">
                <a16:creationId xmlns:a16="http://schemas.microsoft.com/office/drawing/2014/main" id="{7755E388-C386-4E95-9303-9025F2AE7512}"/>
              </a:ext>
            </a:extLst>
          </p:cNvPr>
          <p:cNvSpPr>
            <a:spLocks noGrp="1"/>
          </p:cNvSpPr>
          <p:nvPr>
            <p:ph type="dt" sz="half" idx="10"/>
          </p:nvPr>
        </p:nvSpPr>
        <p:spPr/>
        <p:txBody>
          <a:bodyPr/>
          <a:lstStyle/>
          <a:p>
            <a:fld id="{77065AFB-AF79-426A-94E7-91432B20D6E4}"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C971F565-60FD-460C-8F22-B9ED55C5526C}"/>
              </a:ext>
            </a:extLst>
          </p:cNvPr>
          <p:cNvSpPr>
            <a:spLocks noGrp="1"/>
          </p:cNvSpPr>
          <p:nvPr>
            <p:ph type="sldNum" sz="quarter" idx="12"/>
          </p:nvPr>
        </p:nvSpPr>
        <p:spPr/>
        <p:txBody>
          <a:bodyPr/>
          <a:lstStyle/>
          <a:p>
            <a:fld id="{796B6B1B-CD97-412B-A8B6-A4AEE95B13DD}" type="slidenum">
              <a:rPr lang="vi-VN" noProof="1" smtClean="0"/>
              <a:t>164</a:t>
            </a:fld>
            <a:endParaRPr lang="vi-VN" noProof="1"/>
          </a:p>
        </p:txBody>
      </p:sp>
    </p:spTree>
    <p:extLst>
      <p:ext uri="{BB962C8B-B14F-4D97-AF65-F5344CB8AC3E}">
        <p14:creationId xmlns:p14="http://schemas.microsoft.com/office/powerpoint/2010/main" val="1594002325"/>
      </p:ext>
    </p:extLst>
  </p:cSld>
  <p:clrMapOvr>
    <a:masterClrMapping/>
  </p:clrMapOvr>
  <p:transition spd="slow">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819" name="Rectangle 3"/>
              <p:cNvSpPr>
                <a:spLocks noGrp="1" noChangeArrowheads="1"/>
              </p:cNvSpPr>
              <p:nvPr>
                <p:ph idx="1"/>
              </p:nvPr>
            </p:nvSpPr>
            <p:spPr/>
            <p:txBody>
              <a:bodyPr/>
              <a:lstStyle/>
              <a:p>
                <a:r>
                  <a:rPr lang="vi-VN" b="1" noProof="1"/>
                  <a:t>Định nghĩa:</a:t>
                </a:r>
                <a:r>
                  <a:rPr lang="vi-VN" noProof="1"/>
                  <a:t> Hàm Đệ quy lồng nhau là hàm gọi đến chính nó và sử dụng chính hàm đó như là tham số đầu vào của hàm</a:t>
                </a:r>
                <a:r>
                  <a:rPr lang="en-US" noProof="1"/>
                  <a:t>.</a:t>
                </a:r>
                <a:endParaRPr lang="vi-VN" noProof="1"/>
              </a:p>
              <a:p>
                <a:r>
                  <a:rPr lang="vi-VN" b="1" noProof="1"/>
                  <a:t>Ví dụ:</a:t>
                </a:r>
                <a:endParaRPr lang="en-US" b="1" noProof="1"/>
              </a:p>
              <a:p>
                <a:pPr marL="0" indent="0">
                  <a:buNone/>
                </a:pPr>
                <a14:m>
                  <m:oMathPara xmlns:m="http://schemas.openxmlformats.org/officeDocument/2006/math">
                    <m:oMathParaPr>
                      <m:jc m:val="centerGroup"/>
                    </m:oMathParaPr>
                    <m:oMath xmlns:m="http://schemas.openxmlformats.org/officeDocument/2006/math">
                      <m:r>
                        <a:rPr lang="en-US" i="1" smtClean="0">
                          <a:solidFill>
                            <a:srgbClr val="002060"/>
                          </a:solidFill>
                          <a:latin typeface="Cambria Math" panose="02040503050406030204" pitchFamily="18" charset="0"/>
                        </a:rPr>
                        <m:t>𝐴</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𝑚</m:t>
                          </m:r>
                        </m:e>
                      </m:d>
                      <m:r>
                        <a:rPr lang="en-US" i="0">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plcHide m:val="on"/>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𝑚</m:t>
                                </m:r>
                                <m:r>
                                  <a:rPr lang="en-US" i="0">
                                    <a:solidFill>
                                      <a:srgbClr val="002060"/>
                                    </a:solidFill>
                                    <a:latin typeface="Cambria Math" panose="02040503050406030204" pitchFamily="18" charset="0"/>
                                  </a:rPr>
                                  <m:t>+1,</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𝐴</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r>
                                      <m:rPr>
                                        <m:nor/>
                                      </m:rPr>
                                      <a:rPr lang="en-US" i="1">
                                        <a:solidFill>
                                          <a:srgbClr val="002060"/>
                                        </a:solidFill>
                                        <a:latin typeface="Cambria Math" panose="02040503050406030204" pitchFamily="18" charset="0"/>
                                      </a:rPr>
                                      <m:t> </m:t>
                                    </m:r>
                                    <m:r>
                                      <a:rPr lang="en-US" i="0">
                                        <a:solidFill>
                                          <a:srgbClr val="002060"/>
                                        </a:solidFill>
                                        <a:latin typeface="Cambria Math" panose="02040503050406030204" pitchFamily="18" charset="0"/>
                                      </a:rPr>
                                      <m:t>1</m:t>
                                    </m:r>
                                  </m:e>
                                </m:d>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&gt;0,</m:t>
                                </m:r>
                                <m:r>
                                  <a:rPr lang="en-US" i="1">
                                    <a:solidFill>
                                      <a:srgbClr val="002060"/>
                                    </a:solidFill>
                                    <a:latin typeface="Cambria Math" panose="02040503050406030204" pitchFamily="18" charset="0"/>
                                  </a:rPr>
                                  <m:t>𝑚</m:t>
                                </m:r>
                                <m:r>
                                  <a:rPr lang="en-US" i="0">
                                    <a:solidFill>
                                      <a:srgbClr val="002060"/>
                                    </a:solidFill>
                                    <a:latin typeface="Cambria Math" panose="02040503050406030204" pitchFamily="18" charset="0"/>
                                  </a:rPr>
                                  <m:t>=0</m:t>
                                </m:r>
                              </m:e>
                            </m:mr>
                            <m:mr>
                              <m:e>
                                <m:r>
                                  <a:rPr lang="en-US" i="1">
                                    <a:solidFill>
                                      <a:srgbClr val="002060"/>
                                    </a:solidFill>
                                    <a:latin typeface="Cambria Math" panose="02040503050406030204" pitchFamily="18" charset="0"/>
                                  </a:rPr>
                                  <m:t>𝐴</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−1,</m:t>
                                    </m:r>
                                    <m:r>
                                      <m:rPr>
                                        <m:nor/>
                                      </m:rPr>
                                      <a:rPr lang="en-US" i="1">
                                        <a:solidFill>
                                          <a:srgbClr val="002060"/>
                                        </a:solidFill>
                                        <a:latin typeface="Cambria Math" panose="02040503050406030204" pitchFamily="18" charset="0"/>
                                      </a:rPr>
                                      <m:t>  </m:t>
                                    </m:r>
                                    <m:r>
                                      <a:rPr lang="en-US" i="1">
                                        <a:solidFill>
                                          <a:srgbClr val="002060"/>
                                        </a:solidFill>
                                        <a:latin typeface="Cambria Math" panose="02040503050406030204" pitchFamily="18" charset="0"/>
                                      </a:rPr>
                                      <m:t>𝐴</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m:t>
                                        </m:r>
                                        <m:r>
                                          <m:rPr>
                                            <m:nor/>
                                          </m:rPr>
                                          <a:rPr lang="en-US" i="1">
                                            <a:solidFill>
                                              <a:srgbClr val="002060"/>
                                            </a:solidFill>
                                            <a:latin typeface="Cambria Math" panose="02040503050406030204" pitchFamily="18" charset="0"/>
                                          </a:rPr>
                                          <m:t> </m:t>
                                        </m:r>
                                        <m:r>
                                          <a:rPr lang="en-US" i="1">
                                            <a:solidFill>
                                              <a:srgbClr val="002060"/>
                                            </a:solidFill>
                                            <a:latin typeface="Cambria Math" panose="02040503050406030204" pitchFamily="18" charset="0"/>
                                          </a:rPr>
                                          <m:t>𝑚</m:t>
                                        </m:r>
                                        <m:r>
                                          <a:rPr lang="en-US" i="0">
                                            <a:solidFill>
                                              <a:srgbClr val="002060"/>
                                            </a:solidFill>
                                            <a:latin typeface="Cambria Math" panose="02040503050406030204" pitchFamily="18" charset="0"/>
                                          </a:rPr>
                                          <m:t>−1</m:t>
                                        </m:r>
                                      </m:e>
                                    </m:d>
                                  </m:e>
                                </m:d>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𝑛</m:t>
                                </m:r>
                                <m:r>
                                  <a:rPr lang="en-US" i="0">
                                    <a:solidFill>
                                      <a:srgbClr val="002060"/>
                                    </a:solidFill>
                                    <a:latin typeface="Cambria Math" panose="02040503050406030204" pitchFamily="18" charset="0"/>
                                  </a:rPr>
                                  <m:t>&gt;0,</m:t>
                                </m:r>
                                <m:r>
                                  <a:rPr lang="en-US" i="1">
                                    <a:solidFill>
                                      <a:srgbClr val="002060"/>
                                    </a:solidFill>
                                    <a:latin typeface="Cambria Math" panose="02040503050406030204" pitchFamily="18" charset="0"/>
                                  </a:rPr>
                                  <m:t>𝑚</m:t>
                                </m:r>
                                <m:r>
                                  <a:rPr lang="en-US" i="0">
                                    <a:solidFill>
                                      <a:srgbClr val="002060"/>
                                    </a:solidFill>
                                    <a:latin typeface="Cambria Math" panose="02040503050406030204" pitchFamily="18" charset="0"/>
                                  </a:rPr>
                                  <m:t>&gt;0</m:t>
                                </m:r>
                              </m:e>
                            </m:mr>
                          </m:m>
                        </m:e>
                      </m:d>
                    </m:oMath>
                  </m:oMathPara>
                </a14:m>
                <a:endParaRPr lang="en-US" dirty="0"/>
              </a:p>
              <a:p>
                <a:endParaRPr lang="vi-VN" noProof="1"/>
              </a:p>
            </p:txBody>
          </p:sp>
        </mc:Choice>
        <mc:Fallback xmlns="">
          <p:sp>
            <p:nvSpPr>
              <p:cNvPr id="34819"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34818" name="Rectangle 2"/>
          <p:cNvSpPr>
            <a:spLocks noGrp="1" noChangeArrowheads="1"/>
          </p:cNvSpPr>
          <p:nvPr>
            <p:ph type="title"/>
          </p:nvPr>
        </p:nvSpPr>
        <p:spPr/>
        <p:txBody>
          <a:bodyPr/>
          <a:lstStyle/>
          <a:p>
            <a:r>
              <a:rPr lang="vi-VN" noProof="1"/>
              <a:t>Đệ quy lồng nhau</a:t>
            </a:r>
          </a:p>
        </p:txBody>
      </p:sp>
      <p:sp>
        <p:nvSpPr>
          <p:cNvPr id="2" name="Chỗ dành sẵn cho Ngày tháng 1">
            <a:extLst>
              <a:ext uri="{FF2B5EF4-FFF2-40B4-BE49-F238E27FC236}">
                <a16:creationId xmlns:a16="http://schemas.microsoft.com/office/drawing/2014/main" id="{CC0D9ACE-5763-44FD-9608-ECD8C331BF9B}"/>
              </a:ext>
            </a:extLst>
          </p:cNvPr>
          <p:cNvSpPr>
            <a:spLocks noGrp="1"/>
          </p:cNvSpPr>
          <p:nvPr>
            <p:ph type="dt" sz="half" idx="10"/>
          </p:nvPr>
        </p:nvSpPr>
        <p:spPr/>
        <p:txBody>
          <a:bodyPr/>
          <a:lstStyle/>
          <a:p>
            <a:fld id="{402B4FAA-84BE-4FE0-A95C-DFDC99325C44}"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C1BEB4E6-930C-45E2-958B-F877A0F69B51}"/>
              </a:ext>
            </a:extLst>
          </p:cNvPr>
          <p:cNvSpPr>
            <a:spLocks noGrp="1"/>
          </p:cNvSpPr>
          <p:nvPr>
            <p:ph type="sldNum" sz="quarter" idx="12"/>
          </p:nvPr>
        </p:nvSpPr>
        <p:spPr/>
        <p:txBody>
          <a:bodyPr/>
          <a:lstStyle/>
          <a:p>
            <a:fld id="{796B6B1B-CD97-412B-A8B6-A4AEE95B13DD}" type="slidenum">
              <a:rPr lang="vi-VN" noProof="1" dirty="0" smtClean="0"/>
              <a:t>165</a:t>
            </a:fld>
            <a:endParaRPr lang="vi-VN" noProof="1"/>
          </a:p>
        </p:txBody>
      </p:sp>
    </p:spTree>
    <p:extLst>
      <p:ext uri="{BB962C8B-B14F-4D97-AF65-F5344CB8AC3E}">
        <p14:creationId xmlns:p14="http://schemas.microsoft.com/office/powerpoint/2010/main" val="145596106"/>
      </p:ext>
    </p:extLst>
  </p:cSld>
  <p:clrMapOvr>
    <a:masterClrMapping/>
  </p:clrMapOvr>
  <p:transition spd="slow">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p:txBody>
          <a:bodyPr/>
          <a:lstStyle/>
          <a:p>
            <a:r>
              <a:rPr lang="vi-VN" noProof="1"/>
              <a:t>Lập trình đệ quy được dùng trong một số trường hợp sau</a:t>
            </a:r>
          </a:p>
          <a:p>
            <a:pPr lvl="1"/>
            <a:r>
              <a:rPr lang="vi-VN" noProof="1"/>
              <a:t>Dùng trong phương pháp chia để trị</a:t>
            </a:r>
          </a:p>
          <a:p>
            <a:pPr lvl="1"/>
            <a:r>
              <a:rPr lang="vi-VN" noProof="1"/>
              <a:t>Dùng trong phương pháp quy hoạch động</a:t>
            </a:r>
          </a:p>
          <a:p>
            <a:pPr lvl="1"/>
            <a:r>
              <a:rPr lang="vi-VN" noProof="1"/>
              <a:t>Dùng trong phương pháp quay lui vét cạn</a:t>
            </a:r>
          </a:p>
          <a:p>
            <a:pPr lvl="1"/>
            <a:r>
              <a:rPr lang="vi-VN" noProof="1"/>
              <a:t>…</a:t>
            </a:r>
          </a:p>
        </p:txBody>
      </p:sp>
      <p:sp>
        <p:nvSpPr>
          <p:cNvPr id="35842" name="Rectangle 2"/>
          <p:cNvSpPr>
            <a:spLocks noGrp="1" noChangeArrowheads="1"/>
          </p:cNvSpPr>
          <p:nvPr>
            <p:ph type="title"/>
          </p:nvPr>
        </p:nvSpPr>
        <p:spPr/>
        <p:txBody>
          <a:bodyPr/>
          <a:lstStyle/>
          <a:p>
            <a:r>
              <a:rPr lang="vi-VN" noProof="1"/>
              <a:t>Ứng dụng của đệ quy</a:t>
            </a:r>
          </a:p>
        </p:txBody>
      </p:sp>
      <p:sp>
        <p:nvSpPr>
          <p:cNvPr id="2" name="Chỗ dành sẵn cho Ngày tháng 1">
            <a:extLst>
              <a:ext uri="{FF2B5EF4-FFF2-40B4-BE49-F238E27FC236}">
                <a16:creationId xmlns:a16="http://schemas.microsoft.com/office/drawing/2014/main" id="{C1EB42AF-BF5B-45D1-9C5E-1BDC4DB7A402}"/>
              </a:ext>
            </a:extLst>
          </p:cNvPr>
          <p:cNvSpPr>
            <a:spLocks noGrp="1"/>
          </p:cNvSpPr>
          <p:nvPr>
            <p:ph type="dt" sz="half" idx="10"/>
          </p:nvPr>
        </p:nvSpPr>
        <p:spPr/>
        <p:txBody>
          <a:bodyPr/>
          <a:lstStyle/>
          <a:p>
            <a:fld id="{DC02902F-4E39-42C1-A736-3EA736CA21C3}"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A83DC1AD-5274-4852-B73F-61A7C94817C7}"/>
              </a:ext>
            </a:extLst>
          </p:cNvPr>
          <p:cNvSpPr>
            <a:spLocks noGrp="1"/>
          </p:cNvSpPr>
          <p:nvPr>
            <p:ph type="sldNum" sz="quarter" idx="12"/>
          </p:nvPr>
        </p:nvSpPr>
        <p:spPr/>
        <p:txBody>
          <a:bodyPr/>
          <a:lstStyle/>
          <a:p>
            <a:fld id="{796B6B1B-CD97-412B-A8B6-A4AEE95B13DD}" type="slidenum">
              <a:rPr lang="vi-VN" noProof="1" smtClean="0"/>
              <a:t>166</a:t>
            </a:fld>
            <a:endParaRPr lang="vi-VN" noProof="1"/>
          </a:p>
        </p:txBody>
      </p:sp>
    </p:spTree>
    <p:extLst>
      <p:ext uri="{BB962C8B-B14F-4D97-AF65-F5344CB8AC3E}">
        <p14:creationId xmlns:p14="http://schemas.microsoft.com/office/powerpoint/2010/main" val="4273274592"/>
      </p:ext>
    </p:extLst>
  </p:cSld>
  <p:clrMapOvr>
    <a:masterClrMapping/>
  </p:clrMapOvr>
  <p:transition spd="slow">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a:lstStyle/>
          <a:p>
            <a:r>
              <a:rPr lang="vi-VN" noProof="1"/>
              <a:t>Ưu điểm</a:t>
            </a:r>
          </a:p>
          <a:p>
            <a:pPr lvl="1"/>
            <a:r>
              <a:rPr lang="vi-VN" noProof="1"/>
              <a:t>Trong sáng</a:t>
            </a:r>
          </a:p>
          <a:p>
            <a:pPr lvl="1"/>
            <a:r>
              <a:rPr lang="vi-VN" noProof="1"/>
              <a:t>Dễ đọc</a:t>
            </a:r>
          </a:p>
          <a:p>
            <a:pPr lvl="1"/>
            <a:r>
              <a:rPr lang="vi-VN" noProof="1"/>
              <a:t>Cài đặt đơn giản, ngắn gọn</a:t>
            </a:r>
          </a:p>
          <a:p>
            <a:endParaRPr lang="vi-VN" noProof="1"/>
          </a:p>
          <a:p>
            <a:r>
              <a:rPr lang="vi-VN" noProof="1"/>
              <a:t>Khuyết điểm</a:t>
            </a:r>
          </a:p>
          <a:p>
            <a:pPr lvl="1"/>
            <a:r>
              <a:rPr lang="vi-VN" noProof="1"/>
              <a:t>Phải lưu nhiều trạng thái trong stack: Có thể tràn ngăn xếp</a:t>
            </a:r>
          </a:p>
          <a:p>
            <a:pPr lvl="1"/>
            <a:r>
              <a:rPr lang="vi-VN" noProof="1"/>
              <a:t>Làm chậm thời gian thực thi chương trình </a:t>
            </a:r>
          </a:p>
        </p:txBody>
      </p:sp>
      <p:sp>
        <p:nvSpPr>
          <p:cNvPr id="36866" name="Rectangle 2"/>
          <p:cNvSpPr>
            <a:spLocks noGrp="1" noChangeArrowheads="1"/>
          </p:cNvSpPr>
          <p:nvPr>
            <p:ph type="title"/>
          </p:nvPr>
        </p:nvSpPr>
        <p:spPr/>
        <p:txBody>
          <a:bodyPr>
            <a:normAutofit fontScale="90000"/>
          </a:bodyPr>
          <a:lstStyle/>
          <a:p>
            <a:r>
              <a:rPr lang="vi-VN" noProof="1"/>
              <a:t>Ưu điểm và khuyết điểm của đệ quy</a:t>
            </a:r>
          </a:p>
        </p:txBody>
      </p:sp>
      <p:sp>
        <p:nvSpPr>
          <p:cNvPr id="2" name="Chỗ dành sẵn cho Ngày tháng 1">
            <a:extLst>
              <a:ext uri="{FF2B5EF4-FFF2-40B4-BE49-F238E27FC236}">
                <a16:creationId xmlns:a16="http://schemas.microsoft.com/office/drawing/2014/main" id="{A9E955F3-D9E1-421F-BBC8-A52819AA2EB4}"/>
              </a:ext>
            </a:extLst>
          </p:cNvPr>
          <p:cNvSpPr>
            <a:spLocks noGrp="1"/>
          </p:cNvSpPr>
          <p:nvPr>
            <p:ph type="dt" sz="half" idx="10"/>
          </p:nvPr>
        </p:nvSpPr>
        <p:spPr/>
        <p:txBody>
          <a:bodyPr/>
          <a:lstStyle/>
          <a:p>
            <a:fld id="{E6EA6706-9555-4828-A7D0-51382C1F98E4}"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9CC05EC0-4161-4F7D-B0B5-92AB6F49DB8B}"/>
              </a:ext>
            </a:extLst>
          </p:cNvPr>
          <p:cNvSpPr>
            <a:spLocks noGrp="1"/>
          </p:cNvSpPr>
          <p:nvPr>
            <p:ph type="sldNum" sz="quarter" idx="12"/>
          </p:nvPr>
        </p:nvSpPr>
        <p:spPr/>
        <p:txBody>
          <a:bodyPr/>
          <a:lstStyle/>
          <a:p>
            <a:fld id="{796B6B1B-CD97-412B-A8B6-A4AEE95B13DD}" type="slidenum">
              <a:rPr lang="vi-VN" noProof="1" smtClean="0"/>
              <a:t>167</a:t>
            </a:fld>
            <a:endParaRPr lang="vi-VN" noProof="1"/>
          </a:p>
        </p:txBody>
      </p:sp>
    </p:spTree>
    <p:extLst>
      <p:ext uri="{BB962C8B-B14F-4D97-AF65-F5344CB8AC3E}">
        <p14:creationId xmlns:p14="http://schemas.microsoft.com/office/powerpoint/2010/main" val="3419180202"/>
      </p:ext>
    </p:extLst>
  </p:cSld>
  <p:clrMapOvr>
    <a:masterClrMapping/>
  </p:clrMapOvr>
  <p:transition spd="slow">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p:txBody>
          <a:bodyPr/>
          <a:lstStyle/>
          <a:p>
            <a:r>
              <a:rPr lang="vi-VN" b="1" noProof="1"/>
              <a:t>Một số gợi ý</a:t>
            </a:r>
          </a:p>
          <a:p>
            <a:pPr lvl="1"/>
            <a:r>
              <a:rPr lang="vi-VN" noProof="1"/>
              <a:t>Tìm công thức không đệ quy</a:t>
            </a:r>
          </a:p>
          <a:p>
            <a:pPr lvl="1"/>
            <a:r>
              <a:rPr lang="vi-VN" noProof="1"/>
              <a:t>Dùng mảng lưu trữ dữ liệu trung gian</a:t>
            </a:r>
          </a:p>
          <a:p>
            <a:pPr lvl="1"/>
            <a:r>
              <a:rPr lang="vi-VN" noProof="1"/>
              <a:t>Dùng stack để mô phỏng đệ quy</a:t>
            </a:r>
          </a:p>
          <a:p>
            <a:pPr lvl="1"/>
            <a:r>
              <a:rPr lang="vi-VN" noProof="1"/>
              <a:t>…</a:t>
            </a:r>
          </a:p>
        </p:txBody>
      </p:sp>
      <p:sp>
        <p:nvSpPr>
          <p:cNvPr id="37890" name="Rectangle 2"/>
          <p:cNvSpPr>
            <a:spLocks noGrp="1" noChangeArrowheads="1"/>
          </p:cNvSpPr>
          <p:nvPr>
            <p:ph type="title"/>
          </p:nvPr>
        </p:nvSpPr>
        <p:spPr/>
        <p:txBody>
          <a:bodyPr/>
          <a:lstStyle/>
          <a:p>
            <a:r>
              <a:rPr lang="vi-VN" noProof="1"/>
              <a:t>Một số phương pháp khử đệ quy</a:t>
            </a:r>
          </a:p>
        </p:txBody>
      </p:sp>
      <p:sp>
        <p:nvSpPr>
          <p:cNvPr id="2" name="Chỗ dành sẵn cho Ngày tháng 1">
            <a:extLst>
              <a:ext uri="{FF2B5EF4-FFF2-40B4-BE49-F238E27FC236}">
                <a16:creationId xmlns:a16="http://schemas.microsoft.com/office/drawing/2014/main" id="{EA4D521B-9D4B-4111-880B-B14001268894}"/>
              </a:ext>
            </a:extLst>
          </p:cNvPr>
          <p:cNvSpPr>
            <a:spLocks noGrp="1"/>
          </p:cNvSpPr>
          <p:nvPr>
            <p:ph type="dt" sz="half" idx="10"/>
          </p:nvPr>
        </p:nvSpPr>
        <p:spPr/>
        <p:txBody>
          <a:bodyPr/>
          <a:lstStyle/>
          <a:p>
            <a:fld id="{70DF89A2-B8C3-4C68-9EF7-1B6EEBD32F60}"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9F4DBE59-4682-47AD-A4D5-AD9B917FDA14}"/>
              </a:ext>
            </a:extLst>
          </p:cNvPr>
          <p:cNvSpPr>
            <a:spLocks noGrp="1"/>
          </p:cNvSpPr>
          <p:nvPr>
            <p:ph type="sldNum" sz="quarter" idx="12"/>
          </p:nvPr>
        </p:nvSpPr>
        <p:spPr/>
        <p:txBody>
          <a:bodyPr/>
          <a:lstStyle/>
          <a:p>
            <a:fld id="{796B6B1B-CD97-412B-A8B6-A4AEE95B13DD}" type="slidenum">
              <a:rPr lang="vi-VN" noProof="1" smtClean="0"/>
              <a:t>168</a:t>
            </a:fld>
            <a:endParaRPr lang="vi-VN" noProof="1"/>
          </a:p>
        </p:txBody>
      </p:sp>
    </p:spTree>
    <p:extLst>
      <p:ext uri="{BB962C8B-B14F-4D97-AF65-F5344CB8AC3E}">
        <p14:creationId xmlns:p14="http://schemas.microsoft.com/office/powerpoint/2010/main" val="3790744515"/>
      </p:ext>
    </p:extLst>
  </p:cSld>
  <p:clrMapOvr>
    <a:masterClrMapping/>
  </p:clrMapOvr>
  <p:transition spd="slow">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9" name="Rectangle 3"/>
              <p:cNvSpPr>
                <a:spLocks noGrp="1" noChangeArrowheads="1"/>
              </p:cNvSpPr>
              <p:nvPr>
                <p:ph idx="1"/>
              </p:nvPr>
            </p:nvSpPr>
            <p:spPr/>
            <p:txBody>
              <a:bodyPr>
                <a:normAutofit/>
              </a:bodyPr>
              <a:lstStyle/>
              <a:p>
                <a:r>
                  <a:rPr lang="vi-VN" b="1" noProof="1"/>
                  <a:t>Bài 1.</a:t>
                </a:r>
                <a:r>
                  <a:rPr lang="vi-VN" noProof="1"/>
                  <a:t> Viết hàm đệ quy In mảng </a:t>
                </a:r>
                <a14:m>
                  <m:oMath xmlns:m="http://schemas.openxmlformats.org/officeDocument/2006/math">
                    <m:r>
                      <a:rPr lang="vi-VN" i="1" noProof="1" dirty="0" smtClean="0">
                        <a:latin typeface="Cambria Math" panose="02040503050406030204" pitchFamily="18" charset="0"/>
                      </a:rPr>
                      <m:t>𝑎</m:t>
                    </m:r>
                  </m:oMath>
                </a14:m>
                <a:r>
                  <a:rPr lang="vi-VN" noProof="1"/>
                  <a:t> gồm </a:t>
                </a:r>
                <a14:m>
                  <m:oMath xmlns:m="http://schemas.openxmlformats.org/officeDocument/2006/math">
                    <m:r>
                      <a:rPr lang="vi-VN" i="1" noProof="1" dirty="0" smtClean="0">
                        <a:latin typeface="Cambria Math" panose="02040503050406030204" pitchFamily="18" charset="0"/>
                      </a:rPr>
                      <m:t>𝑛</m:t>
                    </m:r>
                  </m:oMath>
                </a14:m>
                <a:r>
                  <a:rPr lang="vi-VN" noProof="1"/>
                  <a:t> phần tử (</a:t>
                </a:r>
                <a14:m>
                  <m:oMath xmlns:m="http://schemas.openxmlformats.org/officeDocument/2006/math">
                    <m:r>
                      <a:rPr lang="vi-VN" i="1" noProof="1" dirty="0" smtClean="0">
                        <a:latin typeface="Cambria Math" panose="02040503050406030204" pitchFamily="18" charset="0"/>
                      </a:rPr>
                      <m:t>𝑛</m:t>
                    </m:r>
                    <m:r>
                      <a:rPr lang="vi-VN" i="1" noProof="1" dirty="0" smtClean="0">
                        <a:latin typeface="Cambria Math" panose="02040503050406030204" pitchFamily="18" charset="0"/>
                      </a:rPr>
                      <m:t>≤100</m:t>
                    </m:r>
                  </m:oMath>
                </a14:m>
                <a:r>
                  <a:rPr lang="vi-VN" noProof="1"/>
                  <a:t>) lên màn hình.</a:t>
                </a:r>
              </a:p>
              <a:p>
                <a:r>
                  <a:rPr lang="vi-VN" b="1" noProof="1"/>
                  <a:t>Bài 2. </a:t>
                </a:r>
                <a:r>
                  <a:rPr lang="vi-VN" noProof="1"/>
                  <a:t>Viết hàm đệ quy In ra các chữ số của số nguyên </a:t>
                </a:r>
                <a14:m>
                  <m:oMath xmlns:m="http://schemas.openxmlformats.org/officeDocument/2006/math">
                    <m:r>
                      <a:rPr lang="vi-VN" i="1" noProof="1" dirty="0" smtClean="0">
                        <a:latin typeface="Cambria Math" panose="02040503050406030204" pitchFamily="18" charset="0"/>
                      </a:rPr>
                      <m:t>𝑛</m:t>
                    </m:r>
                  </m:oMath>
                </a14:m>
                <a:r>
                  <a:rPr lang="vi-VN" noProof="1"/>
                  <a:t> theo thứ tự đảo ngược.</a:t>
                </a:r>
              </a:p>
              <a:p>
                <a:r>
                  <a:rPr lang="vi-VN" b="1" noProof="1"/>
                  <a:t>Bài 3.</a:t>
                </a:r>
                <a:r>
                  <a:rPr lang="vi-VN" noProof="1"/>
                  <a:t> Viết hàm đệ quy Tìm số lớn nhất / nhỏ nhất của mảng số nguyên </a:t>
                </a:r>
                <a14:m>
                  <m:oMath xmlns:m="http://schemas.openxmlformats.org/officeDocument/2006/math">
                    <m:r>
                      <a:rPr lang="vi-VN" i="1" noProof="1" dirty="0" smtClean="0">
                        <a:latin typeface="Cambria Math" panose="02040503050406030204" pitchFamily="18" charset="0"/>
                      </a:rPr>
                      <m:t>𝑎</m:t>
                    </m:r>
                  </m:oMath>
                </a14:m>
                <a:r>
                  <a:rPr lang="vi-VN" noProof="1"/>
                  <a:t> có </a:t>
                </a:r>
                <a14:m>
                  <m:oMath xmlns:m="http://schemas.openxmlformats.org/officeDocument/2006/math">
                    <m:r>
                      <a:rPr lang="vi-VN" i="1" noProof="1" dirty="0" smtClean="0">
                        <a:latin typeface="Cambria Math" panose="02040503050406030204" pitchFamily="18" charset="0"/>
                      </a:rPr>
                      <m:t>𝑛</m:t>
                    </m:r>
                  </m:oMath>
                </a14:m>
                <a:r>
                  <a:rPr lang="vi-VN" noProof="1"/>
                  <a:t> phần tử (</a:t>
                </a:r>
                <a14:m>
                  <m:oMath xmlns:m="http://schemas.openxmlformats.org/officeDocument/2006/math">
                    <m:r>
                      <a:rPr lang="vi-VN" i="1" noProof="1" dirty="0" smtClean="0">
                        <a:latin typeface="Cambria Math" panose="02040503050406030204" pitchFamily="18" charset="0"/>
                      </a:rPr>
                      <m:t>𝑛</m:t>
                    </m:r>
                    <m:r>
                      <a:rPr lang="vi-VN" i="1" noProof="1" dirty="0" smtClean="0">
                        <a:latin typeface="Cambria Math" panose="02040503050406030204" pitchFamily="18" charset="0"/>
                      </a:rPr>
                      <m:t>≤100</m:t>
                    </m:r>
                  </m:oMath>
                </a14:m>
                <a:r>
                  <a:rPr lang="vi-VN" noProof="1"/>
                  <a:t>).</a:t>
                </a:r>
              </a:p>
              <a:p>
                <a:r>
                  <a:rPr lang="vi-VN" b="1" noProof="1"/>
                  <a:t>Bài 4.</a:t>
                </a:r>
                <a:r>
                  <a:rPr lang="vi-VN" noProof="1"/>
                  <a:t> Viết hàm đệ quy Đếm số lần xuất hiện của ký tự </a:t>
                </a:r>
                <a14:m>
                  <m:oMath xmlns:m="http://schemas.openxmlformats.org/officeDocument/2006/math">
                    <m:r>
                      <a:rPr lang="vi-VN" i="1" noProof="1" dirty="0" smtClean="0">
                        <a:latin typeface="Cambria Math" panose="02040503050406030204" pitchFamily="18" charset="0"/>
                      </a:rPr>
                      <m:t>𝑐h</m:t>
                    </m:r>
                  </m:oMath>
                </a14:m>
                <a:r>
                  <a:rPr lang="vi-VN" noProof="1"/>
                  <a:t> trong chuỗi </a:t>
                </a:r>
                <a14:m>
                  <m:oMath xmlns:m="http://schemas.openxmlformats.org/officeDocument/2006/math">
                    <m:r>
                      <a:rPr lang="vi-VN" i="1" noProof="1" dirty="0" smtClean="0">
                        <a:latin typeface="Cambria Math" panose="02040503050406030204" pitchFamily="18" charset="0"/>
                      </a:rPr>
                      <m:t>𝑠</m:t>
                    </m:r>
                  </m:oMath>
                </a14:m>
                <a:r>
                  <a:rPr lang="vi-VN" noProof="1"/>
                  <a:t>.</a:t>
                </a:r>
              </a:p>
              <a:p>
                <a:r>
                  <a:rPr lang="vi-VN" b="1" noProof="1"/>
                  <a:t>Bài 5.</a:t>
                </a:r>
                <a:r>
                  <a:rPr lang="vi-VN" noProof="1"/>
                  <a:t> Viết hàm đệ quy Kiểm tra </a:t>
                </a:r>
                <a14:m>
                  <m:oMath xmlns:m="http://schemas.openxmlformats.org/officeDocument/2006/math">
                    <m:r>
                      <a:rPr lang="vi-VN" i="1" noProof="1" dirty="0" smtClean="0">
                        <a:latin typeface="Cambria Math" panose="02040503050406030204" pitchFamily="18" charset="0"/>
                      </a:rPr>
                      <m:t>𝑛</m:t>
                    </m:r>
                  </m:oMath>
                </a14:m>
                <a:r>
                  <a:rPr lang="vi-VN" noProof="1"/>
                  <a:t> có phải là số nguyên tố không.</a:t>
                </a:r>
              </a:p>
              <a:p>
                <a:r>
                  <a:rPr lang="vi-VN" b="1" noProof="1"/>
                  <a:t>Bài 6.</a:t>
                </a:r>
                <a:r>
                  <a:rPr lang="vi-VN" noProof="1"/>
                  <a:t> Viết hàm đệ quy liệt kê các phân số tối giản không giảm nằm trong </a:t>
                </a:r>
                <a14:m>
                  <m:oMath xmlns:m="http://schemas.openxmlformats.org/officeDocument/2006/math">
                    <m:r>
                      <a:rPr lang="vi-VN" i="1" noProof="1" dirty="0" smtClean="0">
                        <a:latin typeface="Cambria Math" panose="02040503050406030204" pitchFamily="18" charset="0"/>
                      </a:rPr>
                      <m:t>[0, 1]</m:t>
                    </m:r>
                  </m:oMath>
                </a14:m>
                <a:r>
                  <a:rPr lang="vi-VN" noProof="1"/>
                  <a:t> và có mẫu số nhỏ hơn hay bằng </a:t>
                </a:r>
                <a14:m>
                  <m:oMath xmlns:m="http://schemas.openxmlformats.org/officeDocument/2006/math">
                    <m:r>
                      <a:rPr lang="vi-VN" i="1" noProof="1" dirty="0" smtClean="0">
                        <a:latin typeface="Cambria Math" panose="02040503050406030204" pitchFamily="18" charset="0"/>
                      </a:rPr>
                      <m:t>𝑛</m:t>
                    </m:r>
                  </m:oMath>
                </a14:m>
                <a:r>
                  <a:rPr lang="vi-VN" noProof="1"/>
                  <a:t>.</a:t>
                </a:r>
              </a:p>
            </p:txBody>
          </p:sp>
        </mc:Choice>
        <mc:Fallback xmlns="">
          <p:sp>
            <p:nvSpPr>
              <p:cNvPr id="39939" name="Rectangle 3"/>
              <p:cNvSpPr>
                <a:spLocks noGrp="1" noRot="1" noChangeAspect="1" noMove="1" noResize="1" noEditPoints="1" noAdjustHandles="1" noChangeArrowheads="1" noChangeShapeType="1" noTextEdit="1"/>
              </p:cNvSpPr>
              <p:nvPr>
                <p:ph idx="1"/>
              </p:nvPr>
            </p:nvSpPr>
            <p:spPr>
              <a:blipFill>
                <a:blip r:embed="rId3"/>
                <a:stretch>
                  <a:fillRect l="-517" t="-1181"/>
                </a:stretch>
              </a:blipFill>
            </p:spPr>
            <p:txBody>
              <a:bodyPr/>
              <a:lstStyle/>
              <a:p>
                <a:r>
                  <a:rPr lang="en-US">
                    <a:noFill/>
                  </a:rPr>
                  <a:t> </a:t>
                </a:r>
              </a:p>
            </p:txBody>
          </p:sp>
        </mc:Fallback>
      </mc:AlternateContent>
      <p:sp>
        <p:nvSpPr>
          <p:cNvPr id="39938" name="Rectangle 2"/>
          <p:cNvSpPr>
            <a:spLocks noGrp="1" noChangeArrowheads="1"/>
          </p:cNvSpPr>
          <p:nvPr>
            <p:ph type="title"/>
          </p:nvPr>
        </p:nvSpPr>
        <p:spPr/>
        <p:txBody>
          <a:bodyPr/>
          <a:lstStyle/>
          <a:p>
            <a:r>
              <a:rPr lang="vi-VN" noProof="1"/>
              <a:t>Bài tập</a:t>
            </a:r>
          </a:p>
        </p:txBody>
      </p:sp>
      <p:sp>
        <p:nvSpPr>
          <p:cNvPr id="2" name="Chỗ dành sẵn cho Ngày tháng 1">
            <a:extLst>
              <a:ext uri="{FF2B5EF4-FFF2-40B4-BE49-F238E27FC236}">
                <a16:creationId xmlns:a16="http://schemas.microsoft.com/office/drawing/2014/main" id="{27CE5FF8-78E2-45F8-A632-3B5B7812D555}"/>
              </a:ext>
            </a:extLst>
          </p:cNvPr>
          <p:cNvSpPr>
            <a:spLocks noGrp="1"/>
          </p:cNvSpPr>
          <p:nvPr>
            <p:ph type="dt" sz="half" idx="10"/>
          </p:nvPr>
        </p:nvSpPr>
        <p:spPr/>
        <p:txBody>
          <a:bodyPr/>
          <a:lstStyle/>
          <a:p>
            <a:fld id="{2EB78A0A-4A1C-4732-AAD9-627CDC0C1962}"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18D2B467-4F82-4F2D-97FC-639D4356955F}"/>
              </a:ext>
            </a:extLst>
          </p:cNvPr>
          <p:cNvSpPr>
            <a:spLocks noGrp="1"/>
          </p:cNvSpPr>
          <p:nvPr>
            <p:ph type="sldNum" sz="quarter" idx="12"/>
          </p:nvPr>
        </p:nvSpPr>
        <p:spPr/>
        <p:txBody>
          <a:bodyPr/>
          <a:lstStyle/>
          <a:p>
            <a:fld id="{796B6B1B-CD97-412B-A8B6-A4AEE95B13DD}" type="slidenum">
              <a:rPr lang="vi-VN" noProof="1" smtClean="0"/>
              <a:t>169</a:t>
            </a:fld>
            <a:endParaRPr lang="vi-VN" noProof="1"/>
          </a:p>
        </p:txBody>
      </p:sp>
    </p:spTree>
    <p:extLst>
      <p:ext uri="{BB962C8B-B14F-4D97-AF65-F5344CB8AC3E}">
        <p14:creationId xmlns:p14="http://schemas.microsoft.com/office/powerpoint/2010/main" val="277904103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1B289FE-C6F2-4DC1-8C94-FBF22631D7C4}"/>
              </a:ext>
            </a:extLst>
          </p:cNvPr>
          <p:cNvSpPr>
            <a:spLocks noGrp="1"/>
          </p:cNvSpPr>
          <p:nvPr>
            <p:ph type="dt" sz="half" idx="10"/>
          </p:nvPr>
        </p:nvSpPr>
        <p:spPr/>
        <p:txBody>
          <a:bodyPr/>
          <a:lstStyle/>
          <a:p>
            <a:fld id="{CD823A4E-BA38-4C43-9B41-E24CD9322480}"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75AAFAE2-6567-43DB-8046-312C1493A7F0}"/>
              </a:ext>
            </a:extLst>
          </p:cNvPr>
          <p:cNvSpPr>
            <a:spLocks noGrp="1"/>
          </p:cNvSpPr>
          <p:nvPr>
            <p:ph type="sldNum" sz="quarter" idx="12"/>
          </p:nvPr>
        </p:nvSpPr>
        <p:spPr/>
        <p:txBody>
          <a:bodyPr/>
          <a:lstStyle/>
          <a:p>
            <a:fld id="{796B6B1B-CD97-412B-A8B6-A4AEE95B13DD}" type="slidenum">
              <a:rPr lang="en-US" smtClean="0"/>
              <a:t>17</a:t>
            </a:fld>
            <a:endParaRPr lang="en-US"/>
          </a:p>
        </p:txBody>
      </p:sp>
      <p:sp>
        <p:nvSpPr>
          <p:cNvPr id="6" name="Tiêu đề 5">
            <a:extLst>
              <a:ext uri="{FF2B5EF4-FFF2-40B4-BE49-F238E27FC236}">
                <a16:creationId xmlns:a16="http://schemas.microsoft.com/office/drawing/2014/main" id="{6172E836-BC48-4467-9E34-E3395FAB90FA}"/>
              </a:ext>
            </a:extLst>
          </p:cNvPr>
          <p:cNvSpPr>
            <a:spLocks noGrp="1"/>
          </p:cNvSpPr>
          <p:nvPr>
            <p:ph type="title"/>
          </p:nvPr>
        </p:nvSpPr>
        <p:spPr/>
        <p:txBody>
          <a:bodyPr>
            <a:normAutofit/>
          </a:bodyPr>
          <a:lstStyle/>
          <a:p>
            <a:r>
              <a:rPr lang="en-US" noProof="1"/>
              <a:t>B</a:t>
            </a:r>
            <a:r>
              <a:rPr lang="vi-VN" noProof="1"/>
              <a:t>iểu diễn thuật toán</a:t>
            </a:r>
          </a:p>
        </p:txBody>
      </p:sp>
      <p:graphicFrame>
        <p:nvGraphicFramePr>
          <p:cNvPr id="7" name="Sơ đồ 6">
            <a:extLst>
              <a:ext uri="{FF2B5EF4-FFF2-40B4-BE49-F238E27FC236}">
                <a16:creationId xmlns:a16="http://schemas.microsoft.com/office/drawing/2014/main" id="{08D42E75-87E3-4E29-909A-770EAA36392A}"/>
              </a:ext>
            </a:extLst>
          </p:cNvPr>
          <p:cNvGraphicFramePr/>
          <p:nvPr>
            <p:extLst>
              <p:ext uri="{D42A27DB-BD31-4B8C-83A1-F6EECF244321}">
                <p14:modId xmlns:p14="http://schemas.microsoft.com/office/powerpoint/2010/main" val="3063642876"/>
              </p:ext>
            </p:extLst>
          </p:nvPr>
        </p:nvGraphicFramePr>
        <p:xfrm>
          <a:off x="250241" y="1404324"/>
          <a:ext cx="5550483" cy="4921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Characteristics of an Algorithm. There are some characteristics which… | by  Shlok Bhatt | Medium">
            <a:extLst>
              <a:ext uri="{FF2B5EF4-FFF2-40B4-BE49-F238E27FC236}">
                <a16:creationId xmlns:a16="http://schemas.microsoft.com/office/drawing/2014/main" id="{8D2A0808-E55D-4A98-A267-B64532E361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722" t="3878" r="14625"/>
          <a:stretch/>
        </p:blipFill>
        <p:spPr bwMode="auto">
          <a:xfrm>
            <a:off x="6096000" y="1857374"/>
            <a:ext cx="5607008" cy="433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33190"/>
      </p:ext>
    </p:extLst>
  </p:cSld>
  <p:clrMapOvr>
    <a:masterClrMapping/>
  </p:clrMapOvr>
  <p:transition spd="slow">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BE4C6324-5DB6-4CA9-A3F4-DC510782B391}"/>
              </a:ext>
            </a:extLst>
          </p:cNvPr>
          <p:cNvSpPr>
            <a:spLocks noGrp="1"/>
          </p:cNvSpPr>
          <p:nvPr>
            <p:ph type="dt" sz="half" idx="10"/>
          </p:nvPr>
        </p:nvSpPr>
        <p:spPr/>
        <p:txBody>
          <a:bodyPr/>
          <a:lstStyle/>
          <a:p>
            <a:fld id="{DFFD2F35-E51D-42BC-9494-F1DE2B25D9F1}"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895FA825-154C-4938-B095-3674946306EE}"/>
              </a:ext>
            </a:extLst>
          </p:cNvPr>
          <p:cNvSpPr>
            <a:spLocks noGrp="1"/>
          </p:cNvSpPr>
          <p:nvPr>
            <p:ph type="sldNum" sz="quarter" idx="12"/>
          </p:nvPr>
        </p:nvSpPr>
        <p:spPr/>
        <p:txBody>
          <a:bodyPr/>
          <a:lstStyle/>
          <a:p>
            <a:fld id="{796B6B1B-CD97-412B-A8B6-A4AEE95B13DD}" type="slidenum">
              <a:rPr lang="en-US" smtClean="0"/>
              <a:t>170</a:t>
            </a:fld>
            <a:endParaRPr lang="en-US"/>
          </a:p>
        </p:txBody>
      </p:sp>
      <p:sp>
        <p:nvSpPr>
          <p:cNvPr id="7" name="Tiêu đề 6">
            <a:extLst>
              <a:ext uri="{FF2B5EF4-FFF2-40B4-BE49-F238E27FC236}">
                <a16:creationId xmlns:a16="http://schemas.microsoft.com/office/drawing/2014/main" id="{6FD1A781-1CD2-4A51-B9F5-3BC7EE589841}"/>
              </a:ext>
            </a:extLst>
          </p:cNvPr>
          <p:cNvSpPr>
            <a:spLocks noGrp="1"/>
          </p:cNvSpPr>
          <p:nvPr>
            <p:ph type="title"/>
          </p:nvPr>
        </p:nvSpPr>
        <p:spPr/>
        <p:txBody>
          <a:bodyPr>
            <a:normAutofit/>
          </a:bodyPr>
          <a:lstStyle/>
          <a:p>
            <a:r>
              <a:rPr lang="vi-VN" sz="4400" noProof="1"/>
              <a:t>Phân tích thuật toán đệ quy</a:t>
            </a:r>
          </a:p>
        </p:txBody>
      </p:sp>
    </p:spTree>
    <p:extLst>
      <p:ext uri="{BB962C8B-B14F-4D97-AF65-F5344CB8AC3E}">
        <p14:creationId xmlns:p14="http://schemas.microsoft.com/office/powerpoint/2010/main" val="1407727754"/>
      </p:ext>
    </p:extLst>
  </p:cSld>
  <p:clrMapOvr>
    <a:masterClrMapping/>
  </p:clrMapOvr>
  <p:transition spd="slow">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hỗ dành sẵn cho Nội dung 6">
                <a:extLst>
                  <a:ext uri="{FF2B5EF4-FFF2-40B4-BE49-F238E27FC236}">
                    <a16:creationId xmlns:a16="http://schemas.microsoft.com/office/drawing/2014/main" id="{A364A225-A86D-4DF4-B087-E0A0FB192F51}"/>
                  </a:ext>
                </a:extLst>
              </p:cNvPr>
              <p:cNvSpPr>
                <a:spLocks noGrp="1"/>
              </p:cNvSpPr>
              <p:nvPr>
                <p:ph idx="1"/>
              </p:nvPr>
            </p:nvSpPr>
            <p:spPr/>
            <p:txBody>
              <a:bodyPr/>
              <a:lstStyle/>
              <a:p>
                <a:r>
                  <a:rPr lang="vi-VN" noProof="1"/>
                  <a:t>Lập phương trình đệ quy </a:t>
                </a:r>
                <a:r>
                  <a:rPr lang="en-US" noProof="1"/>
                  <a:t>liên quan đến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en-US" noProof="1"/>
                  <a:t>.</a:t>
                </a:r>
                <a:endParaRPr lang="vi-VN" noProof="1"/>
              </a:p>
              <a:p>
                <a:r>
                  <a:rPr lang="vi-VN" noProof="1"/>
                  <a:t>Giải phương trình đệ quy tìm nghiệm</a:t>
                </a:r>
                <a:r>
                  <a:rPr lang="en-US" noProof="1"/>
                  <a:t>.</a:t>
                </a:r>
                <a:endParaRPr lang="vi-VN" noProof="1"/>
              </a:p>
              <a:p>
                <a:r>
                  <a:rPr lang="vi-VN" noProof="1"/>
                  <a:t>Suy ra tỷ suất tăng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hay </a:t>
                </a:r>
                <a14:m>
                  <m:oMath xmlns:m="http://schemas.openxmlformats.org/officeDocument/2006/math">
                    <m:r>
                      <a:rPr lang="en-US" b="0" i="1" noProof="1" smtClean="0">
                        <a:latin typeface="Cambria Math" panose="02040503050406030204" pitchFamily="18" charset="0"/>
                      </a:rPr>
                      <m:t>𝑂</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𝑓</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𝑛</m:t>
                            </m:r>
                          </m:e>
                        </m:d>
                      </m:e>
                    </m:d>
                  </m:oMath>
                </a14:m>
                <a:r>
                  <a:rPr lang="en-US" noProof="1"/>
                  <a:t>.</a:t>
                </a:r>
                <a:endParaRPr lang="vi-VN" noProof="1"/>
              </a:p>
            </p:txBody>
          </p:sp>
        </mc:Choice>
        <mc:Fallback xmlns="">
          <p:sp>
            <p:nvSpPr>
              <p:cNvPr id="7" name="Chỗ dành sẵn cho Nội dung 6">
                <a:extLst>
                  <a:ext uri="{FF2B5EF4-FFF2-40B4-BE49-F238E27FC236}">
                    <a16:creationId xmlns:a16="http://schemas.microsoft.com/office/drawing/2014/main" id="{A364A225-A86D-4DF4-B087-E0A0FB192F51}"/>
                  </a:ext>
                </a:extLst>
              </p:cNvPr>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2" name="Chỗ dành sẵn cho Ngày tháng 1">
            <a:extLst>
              <a:ext uri="{FF2B5EF4-FFF2-40B4-BE49-F238E27FC236}">
                <a16:creationId xmlns:a16="http://schemas.microsoft.com/office/drawing/2014/main" id="{45DCBA13-7F9C-456D-92D3-0D1A2405DF62}"/>
              </a:ext>
            </a:extLst>
          </p:cNvPr>
          <p:cNvSpPr>
            <a:spLocks noGrp="1"/>
          </p:cNvSpPr>
          <p:nvPr>
            <p:ph type="dt" sz="half" idx="10"/>
          </p:nvPr>
        </p:nvSpPr>
        <p:spPr/>
        <p:txBody>
          <a:bodyPr/>
          <a:lstStyle/>
          <a:p>
            <a:fld id="{6829B6A4-A5B1-4852-8D85-1057358BB02F}"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BD61176B-1FF6-4F99-AAF5-7AFA4AAB8B33}"/>
              </a:ext>
            </a:extLst>
          </p:cNvPr>
          <p:cNvSpPr>
            <a:spLocks noGrp="1"/>
          </p:cNvSpPr>
          <p:nvPr>
            <p:ph type="sldNum" sz="quarter" idx="12"/>
          </p:nvPr>
        </p:nvSpPr>
        <p:spPr/>
        <p:txBody>
          <a:bodyPr/>
          <a:lstStyle/>
          <a:p>
            <a:fld id="{796B6B1B-CD97-412B-A8B6-A4AEE95B13DD}" type="slidenum">
              <a:rPr lang="vi-VN" noProof="1" smtClean="0"/>
              <a:t>171</a:t>
            </a:fld>
            <a:endParaRPr lang="vi-VN" noProof="1"/>
          </a:p>
        </p:txBody>
      </p:sp>
      <p:sp>
        <p:nvSpPr>
          <p:cNvPr id="6" name="Tiêu đề 5">
            <a:extLst>
              <a:ext uri="{FF2B5EF4-FFF2-40B4-BE49-F238E27FC236}">
                <a16:creationId xmlns:a16="http://schemas.microsoft.com/office/drawing/2014/main" id="{6AE7761F-71DE-4612-8063-A8871367ECD3}"/>
              </a:ext>
            </a:extLst>
          </p:cNvPr>
          <p:cNvSpPr>
            <a:spLocks noGrp="1"/>
          </p:cNvSpPr>
          <p:nvPr>
            <p:ph type="title"/>
          </p:nvPr>
        </p:nvSpPr>
        <p:spPr/>
        <p:txBody>
          <a:bodyPr/>
          <a:lstStyle/>
          <a:p>
            <a:r>
              <a:rPr lang="vi-VN" noProof="1"/>
              <a:t>Phân tích thuật toán đệ quy</a:t>
            </a:r>
          </a:p>
        </p:txBody>
      </p:sp>
    </p:spTree>
    <p:extLst>
      <p:ext uri="{BB962C8B-B14F-4D97-AF65-F5344CB8AC3E}">
        <p14:creationId xmlns:p14="http://schemas.microsoft.com/office/powerpoint/2010/main" val="2685523721"/>
      </p:ext>
    </p:extLst>
  </p:cSld>
  <p:clrMapOvr>
    <a:masterClrMapping/>
  </p:clrMapOvr>
  <p:transition spd="slow">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hỗ dành sẵn cho Nội dung 6">
                <a:extLst>
                  <a:ext uri="{FF2B5EF4-FFF2-40B4-BE49-F238E27FC236}">
                    <a16:creationId xmlns:a16="http://schemas.microsoft.com/office/drawing/2014/main" id="{419D4503-45EC-438F-9991-8D0BCCBD68FD}"/>
                  </a:ext>
                </a:extLst>
              </p:cNvPr>
              <p:cNvSpPr>
                <a:spLocks noGrp="1"/>
              </p:cNvSpPr>
              <p:nvPr>
                <p:ph idx="1"/>
              </p:nvPr>
            </p:nvSpPr>
            <p:spPr/>
            <p:txBody>
              <a:bodyPr>
                <a:normAutofit/>
              </a:bodyPr>
              <a:lstStyle/>
              <a:p>
                <a:r>
                  <a:rPr lang="vi-VN" noProof="1"/>
                  <a:t>Phương trình đệ quy là một phương trình biểu diễn mối liên hệ giữa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và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trong đó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thời gian thực hiện chương trình với kích thước dữ liệu nhập là </a:t>
                </a:r>
                <a14:m>
                  <m:oMath xmlns:m="http://schemas.openxmlformats.org/officeDocument/2006/math">
                    <m:r>
                      <a:rPr lang="vi-VN" i="1" noProof="1" smtClean="0">
                        <a:latin typeface="Cambria Math" panose="02040503050406030204" pitchFamily="18" charset="0"/>
                      </a:rPr>
                      <m:t>𝑛</m:t>
                    </m:r>
                  </m:oMath>
                </a14:m>
                <a:r>
                  <a:rPr lang="vi-VN" noProof="1"/>
                  <a:t>,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a:t>
                </a:r>
                <a:r>
                  <a:rPr lang="en-US" noProof="1"/>
                  <a:t>là </a:t>
                </a:r>
                <a:r>
                  <a:rPr lang="vi-VN" noProof="1"/>
                  <a:t>thời gian thực hiện chương trình với kích thước dữ liệu nhập là </a:t>
                </a:r>
                <a14:m>
                  <m:oMath xmlns:m="http://schemas.openxmlformats.org/officeDocument/2006/math">
                    <m:r>
                      <a:rPr lang="vi-VN" i="1" noProof="1" smtClean="0">
                        <a:latin typeface="Cambria Math" panose="02040503050406030204" pitchFamily="18" charset="0"/>
                      </a:rPr>
                      <m:t>𝑘</m:t>
                    </m:r>
                  </m:oMath>
                </a14:m>
                <a:r>
                  <a:rPr lang="vi-VN" noProof="1"/>
                  <a:t>, với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&lt;</m:t>
                    </m:r>
                    <m:r>
                      <a:rPr lang="vi-VN" i="1" noProof="1" smtClean="0">
                        <a:latin typeface="Cambria Math" panose="02040503050406030204" pitchFamily="18" charset="0"/>
                      </a:rPr>
                      <m:t>𝑛</m:t>
                    </m:r>
                  </m:oMath>
                </a14:m>
                <a:r>
                  <a:rPr lang="vi-VN" noProof="1"/>
                  <a:t>.</a:t>
                </a:r>
                <a:endParaRPr lang="en-US" noProof="1"/>
              </a:p>
              <a:p>
                <a:r>
                  <a:rPr lang="vi-VN" noProof="1"/>
                  <a:t>Thông thường một chương trình đệ quy để giải bài toán kích thước </a:t>
                </a:r>
                <a14:m>
                  <m:oMath xmlns:m="http://schemas.openxmlformats.org/officeDocument/2006/math">
                    <m:r>
                      <a:rPr lang="vi-VN" i="1" noProof="1" smtClean="0">
                        <a:latin typeface="Cambria Math" panose="02040503050406030204" pitchFamily="18" charset="0"/>
                      </a:rPr>
                      <m:t>𝑛</m:t>
                    </m:r>
                  </m:oMath>
                </a14:m>
                <a:r>
                  <a:rPr lang="vi-VN" noProof="1"/>
                  <a:t>, phải có ít nhất một</a:t>
                </a:r>
                <a:r>
                  <a:rPr lang="en-US" noProof="1"/>
                  <a:t> </a:t>
                </a:r>
                <a:r>
                  <a:rPr lang="vi-VN" noProof="1"/>
                  <a:t>trường hợp dừng ứng với một </a:t>
                </a:r>
                <a14:m>
                  <m:oMath xmlns:m="http://schemas.openxmlformats.org/officeDocument/2006/math">
                    <m:r>
                      <a:rPr lang="vi-VN" i="1" noProof="1" smtClean="0">
                        <a:latin typeface="Cambria Math" panose="02040503050406030204" pitchFamily="18" charset="0"/>
                      </a:rPr>
                      <m:t>𝑛</m:t>
                    </m:r>
                  </m:oMath>
                </a14:m>
                <a:r>
                  <a:rPr lang="vi-VN" noProof="1"/>
                  <a:t> cụ thể</a:t>
                </a:r>
                <a:r>
                  <a:rPr lang="en-US" noProof="1"/>
                  <a:t> (điều kiện dừng của thuật toán đệ quy)</a:t>
                </a:r>
                <a:r>
                  <a:rPr lang="vi-VN" noProof="1"/>
                  <a:t> và lời gọi đệ quy để giải bài toán kích thước </a:t>
                </a:r>
                <a14:m>
                  <m:oMath xmlns:m="http://schemas.openxmlformats.org/officeDocument/2006/math">
                    <m:r>
                      <a:rPr lang="vi-VN" i="1" noProof="1" smtClean="0">
                        <a:latin typeface="Cambria Math" panose="02040503050406030204" pitchFamily="18" charset="0"/>
                      </a:rPr>
                      <m:t>𝑘</m:t>
                    </m:r>
                  </m:oMath>
                </a14:m>
                <a:r>
                  <a:rPr lang="en-US" noProof="1"/>
                  <a:t> </a:t>
                </a:r>
                <a:r>
                  <a:rPr lang="vi-VN" noProof="1"/>
                  <a:t>(</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&lt;</m:t>
                    </m:r>
                    <m:r>
                      <a:rPr lang="vi-VN" i="1" noProof="1" smtClean="0">
                        <a:latin typeface="Cambria Math" panose="02040503050406030204" pitchFamily="18" charset="0"/>
                      </a:rPr>
                      <m:t>𝑛</m:t>
                    </m:r>
                  </m:oMath>
                </a14:m>
                <a:r>
                  <a:rPr lang="vi-VN" noProof="1"/>
                  <a:t>)</a:t>
                </a:r>
                <a:r>
                  <a:rPr lang="en-US" noProof="1"/>
                  <a:t>.</a:t>
                </a:r>
                <a:endParaRPr lang="vi-VN" noProof="1"/>
              </a:p>
              <a:p>
                <a:r>
                  <a:rPr lang="en-US" noProof="1"/>
                  <a:t>Ví dụ</a:t>
                </a:r>
              </a:p>
              <a:p>
                <a:pPr marL="0" indent="0">
                  <a:buNone/>
                </a:pPr>
                <a14:m>
                  <m:oMathPara xmlns:m="http://schemas.openxmlformats.org/officeDocument/2006/math">
                    <m:oMathParaPr>
                      <m:jc m:val="center"/>
                    </m:oMathParaPr>
                    <m:oMath xmlns:m="http://schemas.openxmlformats.org/officeDocument/2006/math">
                      <m:d>
                        <m:dPr>
                          <m:begChr m:val="{"/>
                          <m:endChr m:val=""/>
                          <m:ctrlPr>
                            <a:rPr lang="en-US" sz="2700" i="1" smtClean="0">
                              <a:solidFill>
                                <a:srgbClr val="002060"/>
                              </a:solidFill>
                              <a:latin typeface="Cambria Math" panose="02040503050406030204" pitchFamily="18" charset="0"/>
                            </a:rPr>
                          </m:ctrlPr>
                        </m:dPr>
                        <m:e>
                          <m:m>
                            <m:mPr>
                              <m:plcHide m:val="on"/>
                              <m:mcs>
                                <m:mc>
                                  <m:mcPr>
                                    <m:count m:val="1"/>
                                    <m:mcJc m:val="center"/>
                                  </m:mcPr>
                                </m:mc>
                              </m:mcs>
                              <m:ctrlPr>
                                <a:rPr lang="en-US" sz="2700" i="1">
                                  <a:solidFill>
                                    <a:srgbClr val="002060"/>
                                  </a:solidFill>
                                  <a:latin typeface="Cambria Math" panose="02040503050406030204" pitchFamily="18" charset="0"/>
                                </a:rPr>
                              </m:ctrlPr>
                            </m:mPr>
                            <m:mr>
                              <m:e>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(1)</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1</m:t>
                                    </m:r>
                                  </m:sub>
                                </m:sSub>
                              </m:e>
                            </m:mr>
                            <m:mr>
                              <m:e>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=2</m:t>
                                </m:r>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−1)</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2</m:t>
                                    </m:r>
                                  </m:sub>
                                </m:sSub>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≥2</m:t>
                                </m:r>
                              </m:e>
                            </m:mr>
                          </m:m>
                        </m:e>
                      </m:d>
                    </m:oMath>
                  </m:oMathPara>
                </a14:m>
                <a:endParaRPr lang="en-US" sz="2700" dirty="0">
                  <a:solidFill>
                    <a:srgbClr val="002060"/>
                  </a:solidFill>
                </a:endParaRPr>
              </a:p>
            </p:txBody>
          </p:sp>
        </mc:Choice>
        <mc:Fallback xmlns="">
          <p:sp>
            <p:nvSpPr>
              <p:cNvPr id="7" name="Chỗ dành sẵn cho Nội dung 6">
                <a:extLst>
                  <a:ext uri="{FF2B5EF4-FFF2-40B4-BE49-F238E27FC236}">
                    <a16:creationId xmlns:a16="http://schemas.microsoft.com/office/drawing/2014/main" id="{419D4503-45EC-438F-9991-8D0BCCBD68FD}"/>
                  </a:ext>
                </a:extLst>
              </p:cNvPr>
              <p:cNvSpPr>
                <a:spLocks noGrp="1" noRot="1" noChangeAspect="1" noMove="1" noResize="1" noEditPoints="1" noAdjustHandles="1" noChangeArrowheads="1" noChangeShapeType="1" noTextEdit="1"/>
              </p:cNvSpPr>
              <p:nvPr>
                <p:ph idx="1"/>
              </p:nvPr>
            </p:nvSpPr>
            <p:spPr>
              <a:blipFill>
                <a:blip r:embed="rId2"/>
                <a:stretch>
                  <a:fillRect l="-517" t="-1181" r="-51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vi-VN" noProof="1"/>
              <a:t>Phương trình đệ quy</a:t>
            </a:r>
          </a:p>
        </p:txBody>
      </p:sp>
      <p:sp>
        <p:nvSpPr>
          <p:cNvPr id="3" name="Chỗ dành sẵn cho Ngày tháng 2">
            <a:extLst>
              <a:ext uri="{FF2B5EF4-FFF2-40B4-BE49-F238E27FC236}">
                <a16:creationId xmlns:a16="http://schemas.microsoft.com/office/drawing/2014/main" id="{38F09029-62CB-4B53-ABBE-C57A951E8687}"/>
              </a:ext>
            </a:extLst>
          </p:cNvPr>
          <p:cNvSpPr>
            <a:spLocks noGrp="1"/>
          </p:cNvSpPr>
          <p:nvPr>
            <p:ph type="dt" sz="half" idx="10"/>
          </p:nvPr>
        </p:nvSpPr>
        <p:spPr/>
        <p:txBody>
          <a:bodyPr/>
          <a:lstStyle/>
          <a:p>
            <a:fld id="{0273A34E-DD8D-4C5A-929B-7CE113C43276}"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C338D97-684A-4EDC-9528-7D4607A9B788}"/>
              </a:ext>
            </a:extLst>
          </p:cNvPr>
          <p:cNvSpPr>
            <a:spLocks noGrp="1"/>
          </p:cNvSpPr>
          <p:nvPr>
            <p:ph type="sldNum" sz="quarter" idx="12"/>
          </p:nvPr>
        </p:nvSpPr>
        <p:spPr/>
        <p:txBody>
          <a:bodyPr/>
          <a:lstStyle/>
          <a:p>
            <a:fld id="{796B6B1B-CD97-412B-A8B6-A4AEE95B13DD}" type="slidenum">
              <a:rPr lang="vi-VN" noProof="1" smtClean="0"/>
              <a:t>172</a:t>
            </a:fld>
            <a:endParaRPr lang="vi-VN" noProof="1"/>
          </a:p>
        </p:txBody>
      </p:sp>
    </p:spTree>
    <p:extLst>
      <p:ext uri="{BB962C8B-B14F-4D97-AF65-F5344CB8AC3E}">
        <p14:creationId xmlns:p14="http://schemas.microsoft.com/office/powerpoint/2010/main" val="1054751292"/>
      </p:ext>
    </p:extLst>
  </p:cSld>
  <p:clrMapOvr>
    <a:masterClrMapping/>
  </p:clrMapOvr>
  <p:transition spd="slow">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5AE4E389-D691-4F2E-AB9F-297703C2F214}"/>
                  </a:ext>
                </a:extLst>
              </p:cNvPr>
              <p:cNvSpPr>
                <a:spLocks noGrp="1"/>
              </p:cNvSpPr>
              <p:nvPr>
                <p:ph idx="1"/>
              </p:nvPr>
            </p:nvSpPr>
            <p:spPr/>
            <p:txBody>
              <a:bodyPr>
                <a:normAutofit/>
              </a:bodyPr>
              <a:lstStyle/>
              <a:p>
                <a:r>
                  <a:rPr lang="vi-VN" noProof="1"/>
                  <a:t>Ðể thành lập</a:t>
                </a:r>
                <a:r>
                  <a:rPr lang="en-US" noProof="1"/>
                  <a:t> </a:t>
                </a:r>
                <a:r>
                  <a:rPr lang="vi-VN" noProof="1"/>
                  <a:t>được phương trình đệ quy, ta phải căn cứ vào chương trình đệ quy.</a:t>
                </a:r>
                <a:endParaRPr lang="en-US" noProof="1"/>
              </a:p>
              <a:p>
                <a:r>
                  <a:rPr lang="vi-VN" noProof="1"/>
                  <a:t>Để thành lập phương trình đệ quy, ta gọi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thời gian để giải bài toán kích thước </a:t>
                </a:r>
                <a14:m>
                  <m:oMath xmlns:m="http://schemas.openxmlformats.org/officeDocument/2006/math">
                    <m:r>
                      <a:rPr lang="vi-VN" i="1" noProof="1" smtClean="0">
                        <a:latin typeface="Cambria Math" panose="02040503050406030204" pitchFamily="18" charset="0"/>
                      </a:rPr>
                      <m:t>𝑛</m:t>
                    </m:r>
                  </m:oMath>
                </a14:m>
                <a:r>
                  <a:rPr lang="vi-VN" noProof="1"/>
                  <a:t>,</a:t>
                </a:r>
                <a:r>
                  <a:rPr lang="en-US" noProof="1"/>
                  <a:t> </a:t>
                </a:r>
                <a:r>
                  <a:rPr lang="vi-VN" noProof="1"/>
                  <a:t>ta có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là thời gian để giải bài toán kích thước </a:t>
                </a:r>
                <a14:m>
                  <m:oMath xmlns:m="http://schemas.openxmlformats.org/officeDocument/2006/math">
                    <m:r>
                      <a:rPr lang="vi-VN" i="1" noProof="1" smtClean="0">
                        <a:latin typeface="Cambria Math" panose="02040503050406030204" pitchFamily="18" charset="0"/>
                      </a:rPr>
                      <m:t>𝑘</m:t>
                    </m:r>
                  </m:oMath>
                </a14:m>
                <a:r>
                  <a:rPr lang="vi-VN" noProof="1"/>
                  <a:t>. với </a:t>
                </a:r>
                <a14:m>
                  <m:oMath xmlns:m="http://schemas.openxmlformats.org/officeDocument/2006/math">
                    <m:r>
                      <a:rPr lang="vi-VN" i="1" noProof="1">
                        <a:latin typeface="Cambria Math" panose="02040503050406030204" pitchFamily="18" charset="0"/>
                      </a:rPr>
                      <m:t>𝑘</m:t>
                    </m:r>
                    <m:r>
                      <a:rPr lang="vi-VN" i="1" noProof="1">
                        <a:latin typeface="Cambria Math" panose="02040503050406030204" pitchFamily="18" charset="0"/>
                      </a:rPr>
                      <m:t>&lt;</m:t>
                    </m:r>
                    <m:r>
                      <a:rPr lang="vi-VN" i="1" noProof="1">
                        <a:latin typeface="Cambria Math" panose="02040503050406030204" pitchFamily="18" charset="0"/>
                      </a:rPr>
                      <m:t>𝑛</m:t>
                    </m:r>
                  </m:oMath>
                </a14:m>
                <a:r>
                  <a:rPr lang="vi-VN" noProof="1"/>
                  <a:t>.</a:t>
                </a:r>
                <a:endParaRPr lang="en-US" noProof="1"/>
              </a:p>
              <a:p>
                <a:pPr lvl="1"/>
                <a:r>
                  <a:rPr lang="vi-VN" noProof="1"/>
                  <a:t>Khi đệ quy dừng, ta phải xem xét</a:t>
                </a:r>
                <a:r>
                  <a:rPr lang="en-US" noProof="1"/>
                  <a:t> </a:t>
                </a:r>
                <a:r>
                  <a:rPr lang="vi-VN" noProof="1"/>
                  <a:t>khi đó chương trình làm gì và tốn hết bao nhiêu thời gian, chẳng hạn thời gian này là</a:t>
                </a:r>
                <a:r>
                  <a:rPr lang="en-US" noProof="1"/>
                  <a:t> </a:t>
                </a:r>
                <a14:m>
                  <m:oMath xmlns:m="http://schemas.openxmlformats.org/officeDocument/2006/math">
                    <m:r>
                      <a:rPr lang="vi-VN" i="1" noProof="1" smtClean="0">
                        <a:latin typeface="Cambria Math" panose="02040503050406030204" pitchFamily="18" charset="0"/>
                      </a:rPr>
                      <m:t>𝑐</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a:t>
                </a:r>
                <a:endParaRPr lang="en-US" noProof="1"/>
              </a:p>
              <a:p>
                <a:pPr lvl="1"/>
                <a:r>
                  <a:rPr lang="vi-VN" noProof="1"/>
                  <a:t>Khi đệ quy chưa dừng thì phải xét xem có bao nhiêu lời gọi đệ quy với kích thước</a:t>
                </a:r>
                <a:r>
                  <a:rPr lang="en-US" noProof="1"/>
                  <a:t> </a:t>
                </a:r>
                <a14:m>
                  <m:oMath xmlns:m="http://schemas.openxmlformats.org/officeDocument/2006/math">
                    <m:r>
                      <a:rPr lang="vi-VN" i="1" noProof="1" smtClean="0">
                        <a:latin typeface="Cambria Math" panose="02040503050406030204" pitchFamily="18" charset="0"/>
                      </a:rPr>
                      <m:t>𝑘</m:t>
                    </m:r>
                  </m:oMath>
                </a14:m>
                <a:r>
                  <a:rPr lang="vi-VN" noProof="1"/>
                  <a:t> ta sẽ có bấy nhiêu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a:t>
                </a:r>
                <a:endParaRPr lang="en-US" noProof="1"/>
              </a:p>
              <a:p>
                <a:pPr lvl="1"/>
                <a:r>
                  <a:rPr lang="vi-VN" noProof="1"/>
                  <a:t>Ngoài ra ta còn phải xem xét đến thời gian để phân chia bài</a:t>
                </a:r>
                <a:r>
                  <a:rPr lang="en-US" noProof="1"/>
                  <a:t> </a:t>
                </a:r>
                <a:r>
                  <a:rPr lang="vi-VN" noProof="1"/>
                  <a:t>toán và tổng hợp các lời giải, chẳng hạn thời gian này là </a:t>
                </a:r>
                <a14:m>
                  <m:oMath xmlns:m="http://schemas.openxmlformats.org/officeDocument/2006/math">
                    <m:r>
                      <a:rPr lang="vi-VN" i="1" noProof="1" smtClean="0">
                        <a:latin typeface="Cambria Math" panose="02040503050406030204" pitchFamily="18" charset="0"/>
                      </a:rPr>
                      <m:t>𝑑</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a:t>
                </a:r>
                <a:endParaRPr lang="en-US" noProof="1"/>
              </a:p>
            </p:txBody>
          </p:sp>
        </mc:Choice>
        <mc:Fallback xmlns="">
          <p:sp>
            <p:nvSpPr>
              <p:cNvPr id="2" name="Chỗ dành sẵn cho Nội dung 1">
                <a:extLst>
                  <a:ext uri="{FF2B5EF4-FFF2-40B4-BE49-F238E27FC236}">
                    <a16:creationId xmlns:a16="http://schemas.microsoft.com/office/drawing/2014/main" id="{5AE4E389-D691-4F2E-AB9F-297703C2F214}"/>
                  </a:ext>
                </a:extLst>
              </p:cNvPr>
              <p:cNvSpPr>
                <a:spLocks noGrp="1" noRot="1" noChangeAspect="1" noMove="1" noResize="1" noEditPoints="1" noAdjustHandles="1" noChangeArrowheads="1" noChangeShapeType="1" noTextEdit="1"/>
              </p:cNvSpPr>
              <p:nvPr>
                <p:ph idx="1"/>
              </p:nvPr>
            </p:nvSpPr>
            <p:spPr>
              <a:blipFill>
                <a:blip r:embed="rId2"/>
                <a:stretch>
                  <a:fillRect l="-538" t="-1362" r="-1290"/>
                </a:stretch>
              </a:blipFill>
            </p:spPr>
            <p:txBody>
              <a:bodyPr/>
              <a:lstStyle/>
              <a:p>
                <a:r>
                  <a:rPr lang="en-VN">
                    <a:noFill/>
                  </a:rPr>
                  <a:t> </a:t>
                </a:r>
              </a:p>
            </p:txBody>
          </p:sp>
        </mc:Fallback>
      </mc:AlternateContent>
      <p:sp>
        <p:nvSpPr>
          <p:cNvPr id="3" name="Chỗ dành sẵn cho Ngày tháng 2">
            <a:extLst>
              <a:ext uri="{FF2B5EF4-FFF2-40B4-BE49-F238E27FC236}">
                <a16:creationId xmlns:a16="http://schemas.microsoft.com/office/drawing/2014/main" id="{947A0088-06AD-4C4D-9A7B-ACF060B3A05A}"/>
              </a:ext>
            </a:extLst>
          </p:cNvPr>
          <p:cNvSpPr>
            <a:spLocks noGrp="1"/>
          </p:cNvSpPr>
          <p:nvPr>
            <p:ph type="dt" sz="half" idx="10"/>
          </p:nvPr>
        </p:nvSpPr>
        <p:spPr/>
        <p:txBody>
          <a:bodyPr/>
          <a:lstStyle/>
          <a:p>
            <a:fld id="{2D72CC27-ADB3-462F-BF80-34DDD09570E4}"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8D6DB175-B663-4746-A4DD-E285340FA4CA}"/>
              </a:ext>
            </a:extLst>
          </p:cNvPr>
          <p:cNvSpPr>
            <a:spLocks noGrp="1"/>
          </p:cNvSpPr>
          <p:nvPr>
            <p:ph type="sldNum" sz="quarter" idx="12"/>
          </p:nvPr>
        </p:nvSpPr>
        <p:spPr/>
        <p:txBody>
          <a:bodyPr/>
          <a:lstStyle/>
          <a:p>
            <a:fld id="{796B6B1B-CD97-412B-A8B6-A4AEE95B13DD}" type="slidenum">
              <a:rPr lang="vi-VN" noProof="1" smtClean="0"/>
              <a:t>173</a:t>
            </a:fld>
            <a:endParaRPr lang="vi-VN" noProof="1"/>
          </a:p>
        </p:txBody>
      </p:sp>
      <p:sp>
        <p:nvSpPr>
          <p:cNvPr id="6" name="Tiêu đề 5">
            <a:extLst>
              <a:ext uri="{FF2B5EF4-FFF2-40B4-BE49-F238E27FC236}">
                <a16:creationId xmlns:a16="http://schemas.microsoft.com/office/drawing/2014/main" id="{046E6DA6-8812-4F2E-A9FF-E22CAD48960A}"/>
              </a:ext>
            </a:extLst>
          </p:cNvPr>
          <p:cNvSpPr>
            <a:spLocks noGrp="1"/>
          </p:cNvSpPr>
          <p:nvPr>
            <p:ph type="title"/>
          </p:nvPr>
        </p:nvSpPr>
        <p:spPr/>
        <p:txBody>
          <a:bodyPr/>
          <a:lstStyle/>
          <a:p>
            <a:r>
              <a:rPr lang="en-US" noProof="1"/>
              <a:t>Thành l</a:t>
            </a:r>
            <a:r>
              <a:rPr lang="vi-VN" noProof="1"/>
              <a:t>ập phương trình đệ quy</a:t>
            </a:r>
          </a:p>
        </p:txBody>
      </p:sp>
    </p:spTree>
    <p:extLst>
      <p:ext uri="{BB962C8B-B14F-4D97-AF65-F5344CB8AC3E}">
        <p14:creationId xmlns:p14="http://schemas.microsoft.com/office/powerpoint/2010/main" val="3363982750"/>
      </p:ext>
    </p:extLst>
  </p:cSld>
  <p:clrMapOvr>
    <a:masterClrMapping/>
  </p:clrMapOvr>
  <p:transition spd="slow">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5AE4E389-D691-4F2E-AB9F-297703C2F214}"/>
                  </a:ext>
                </a:extLst>
              </p:cNvPr>
              <p:cNvSpPr>
                <a:spLocks noGrp="1"/>
              </p:cNvSpPr>
              <p:nvPr>
                <p:ph idx="1"/>
              </p:nvPr>
            </p:nvSpPr>
            <p:spPr/>
            <p:txBody>
              <a:bodyPr/>
              <a:lstStyle/>
              <a:p>
                <a:r>
                  <a:rPr lang="en-US" noProof="1"/>
                  <a:t>Dạng tổng quát của phương trình đệ quy</a:t>
                </a:r>
              </a:p>
              <a:p>
                <a:pPr marL="0" indent="0">
                  <a:buNone/>
                </a:pPr>
                <a14:m>
                  <m:oMathPara xmlns:m="http://schemas.openxmlformats.org/officeDocument/2006/math">
                    <m:oMathParaPr>
                      <m:jc m:val="centerGroup"/>
                    </m:oMathParaPr>
                    <m:oMath xmlns:m="http://schemas.openxmlformats.org/officeDocument/2006/math">
                      <m:r>
                        <a:rPr lang="en-US" i="1" smtClean="0">
                          <a:solidFill>
                            <a:srgbClr val="002060"/>
                          </a:solidFill>
                          <a:latin typeface="Cambria Math" panose="02040503050406030204" pitchFamily="18" charset="0"/>
                        </a:rPr>
                        <m:t>𝑇</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e>
                      </m:d>
                      <m:r>
                        <a:rPr lang="en-US" i="0">
                          <a:solidFill>
                            <a:srgbClr val="002060"/>
                          </a:solidFill>
                          <a:latin typeface="Cambria Math" panose="02040503050406030204" pitchFamily="18" charset="0"/>
                        </a:rPr>
                        <m:t>=</m:t>
                      </m:r>
                      <m:d>
                        <m:dPr>
                          <m:begChr m:val="{"/>
                          <m:endChr m:val=""/>
                          <m:ctrlPr>
                            <a:rPr lang="en-US" i="1">
                              <a:solidFill>
                                <a:srgbClr val="002060"/>
                              </a:solidFill>
                              <a:latin typeface="Cambria Math" panose="02040503050406030204" pitchFamily="18" charset="0"/>
                            </a:rPr>
                          </m:ctrlPr>
                        </m:dPr>
                        <m:e>
                          <m:m>
                            <m:mPr>
                              <m:plcHide m:val="on"/>
                              <m:mcs>
                                <m:mc>
                                  <m:mcPr>
                                    <m:count m:val="1"/>
                                    <m:mcJc m:val="center"/>
                                  </m:mcPr>
                                </m:mc>
                              </m:mcs>
                              <m:ctrlPr>
                                <a:rPr lang="en-US" i="1">
                                  <a:solidFill>
                                    <a:srgbClr val="002060"/>
                                  </a:solidFill>
                                  <a:latin typeface="Cambria Math" panose="02040503050406030204" pitchFamily="18" charset="0"/>
                                </a:rPr>
                              </m:ctrlPr>
                            </m:mPr>
                            <m:mr>
                              <m:e>
                                <m:r>
                                  <a:rPr lang="en-US" i="1">
                                    <a:solidFill>
                                      <a:srgbClr val="002060"/>
                                    </a:solidFill>
                                    <a:latin typeface="Cambria Math" panose="02040503050406030204" pitchFamily="18" charset="0"/>
                                  </a:rPr>
                                  <m:t>𝐶</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e>
                                </m:d>
                              </m:e>
                            </m:mr>
                            <m:mr>
                              <m:e>
                                <m:r>
                                  <a:rPr lang="en-US" i="1">
                                    <a:solidFill>
                                      <a:srgbClr val="002060"/>
                                    </a:solidFill>
                                    <a:latin typeface="Cambria Math" panose="02040503050406030204" pitchFamily="18" charset="0"/>
                                  </a:rPr>
                                  <m:t>𝐹</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𝑇</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𝑘</m:t>
                                        </m:r>
                                      </m:e>
                                    </m:d>
                                  </m:e>
                                </m:d>
                                <m:r>
                                  <a:rPr lang="en-US" i="0">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𝑑</m:t>
                                </m:r>
                                <m:d>
                                  <m:dPr>
                                    <m:ctrlPr>
                                      <a:rPr lang="en-US" i="1">
                                        <a:solidFill>
                                          <a:srgbClr val="002060"/>
                                        </a:solidFill>
                                        <a:latin typeface="Cambria Math" panose="02040503050406030204" pitchFamily="18" charset="0"/>
                                      </a:rPr>
                                    </m:ctrlPr>
                                  </m:dPr>
                                  <m:e>
                                    <m:r>
                                      <a:rPr lang="en-US" i="1">
                                        <a:solidFill>
                                          <a:srgbClr val="002060"/>
                                        </a:solidFill>
                                        <a:latin typeface="Cambria Math" panose="02040503050406030204" pitchFamily="18" charset="0"/>
                                      </a:rPr>
                                      <m:t>𝑛</m:t>
                                    </m:r>
                                  </m:e>
                                </m:d>
                              </m:e>
                            </m:mr>
                          </m:m>
                        </m:e>
                      </m:d>
                    </m:oMath>
                  </m:oMathPara>
                </a14:m>
                <a:endParaRPr lang="en-US" dirty="0"/>
              </a:p>
              <a:p>
                <a:r>
                  <a:rPr lang="vi-VN" noProof="1"/>
                  <a:t>Trong đó </a:t>
                </a:r>
                <a:endParaRPr lang="en-US" noProof="1"/>
              </a:p>
              <a:p>
                <a:pPr lvl="1"/>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thời gian thực hiện chương trình ứng với trường hợp đệ quy dừng.</a:t>
                </a:r>
              </a:p>
              <a:p>
                <a:pPr lvl="1"/>
                <a14:m>
                  <m:oMath xmlns:m="http://schemas.openxmlformats.org/officeDocument/2006/math">
                    <m:r>
                      <a:rPr lang="vi-VN" i="1" noProof="1" smtClean="0">
                        <a:latin typeface="Cambria Math" panose="02040503050406030204" pitchFamily="18" charset="0"/>
                      </a:rPr>
                      <m:t>𝐹</m:t>
                    </m:r>
                    <m:d>
                      <m:dPr>
                        <m:ctrlPr>
                          <a:rPr lang="vi-VN" i="1" noProof="1" smtClean="0">
                            <a:latin typeface="Cambria Math" panose="02040503050406030204" pitchFamily="18" charset="0"/>
                          </a:rPr>
                        </m:ctrlPr>
                      </m:dPr>
                      <m:e>
                        <m:r>
                          <a:rPr lang="en-US" b="0" i="1" noProof="1" smtClean="0">
                            <a:latin typeface="Cambria Math" panose="02040503050406030204" pitchFamily="18" charset="0"/>
                          </a:rPr>
                          <m:t>𝑇</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𝑘</m:t>
                            </m:r>
                          </m:e>
                        </m:d>
                      </m:e>
                    </m:d>
                  </m:oMath>
                </a14:m>
                <a:r>
                  <a:rPr lang="vi-VN" noProof="1"/>
                  <a:t> là một đa thức của các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oMath>
                </a14:m>
                <a:r>
                  <a:rPr lang="vi-VN" noProof="1"/>
                  <a:t>. </a:t>
                </a:r>
                <a:endParaRPr lang="en-US" noProof="1"/>
              </a:p>
              <a:p>
                <a:pPr lvl="1"/>
                <a14:m>
                  <m:oMath xmlns:m="http://schemas.openxmlformats.org/officeDocument/2006/math">
                    <m:r>
                      <a:rPr lang="vi-VN" i="1" noProof="1" smtClean="0">
                        <a:latin typeface="Cambria Math" panose="02040503050406030204" pitchFamily="18" charset="0"/>
                      </a:rPr>
                      <m:t>𝑑</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thời gian để phân chia bài toán và tổng hợp</a:t>
                </a:r>
                <a:r>
                  <a:rPr lang="en-US" noProof="1"/>
                  <a:t> </a:t>
                </a:r>
                <a:r>
                  <a:rPr lang="vi-VN" noProof="1"/>
                  <a:t>các kết quả.</a:t>
                </a:r>
              </a:p>
            </p:txBody>
          </p:sp>
        </mc:Choice>
        <mc:Fallback xmlns="">
          <p:sp>
            <p:nvSpPr>
              <p:cNvPr id="2" name="Chỗ dành sẵn cho Nội dung 1">
                <a:extLst>
                  <a:ext uri="{FF2B5EF4-FFF2-40B4-BE49-F238E27FC236}">
                    <a16:creationId xmlns:a16="http://schemas.microsoft.com/office/drawing/2014/main" id="{5AE4E389-D691-4F2E-AB9F-297703C2F214}"/>
                  </a:ext>
                </a:extLst>
              </p:cNvPr>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947A0088-06AD-4C4D-9A7B-ACF060B3A05A}"/>
              </a:ext>
            </a:extLst>
          </p:cNvPr>
          <p:cNvSpPr>
            <a:spLocks noGrp="1"/>
          </p:cNvSpPr>
          <p:nvPr>
            <p:ph type="dt" sz="half" idx="10"/>
          </p:nvPr>
        </p:nvSpPr>
        <p:spPr/>
        <p:txBody>
          <a:bodyPr/>
          <a:lstStyle/>
          <a:p>
            <a:fld id="{6A1A757C-545A-4652-A18A-CFFF19530257}"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8D6DB175-B663-4746-A4DD-E285340FA4CA}"/>
              </a:ext>
            </a:extLst>
          </p:cNvPr>
          <p:cNvSpPr>
            <a:spLocks noGrp="1"/>
          </p:cNvSpPr>
          <p:nvPr>
            <p:ph type="sldNum" sz="quarter" idx="12"/>
          </p:nvPr>
        </p:nvSpPr>
        <p:spPr/>
        <p:txBody>
          <a:bodyPr/>
          <a:lstStyle/>
          <a:p>
            <a:fld id="{796B6B1B-CD97-412B-A8B6-A4AEE95B13DD}" type="slidenum">
              <a:rPr lang="vi-VN" noProof="1" smtClean="0"/>
              <a:t>174</a:t>
            </a:fld>
            <a:endParaRPr lang="vi-VN" noProof="1"/>
          </a:p>
        </p:txBody>
      </p:sp>
      <p:sp>
        <p:nvSpPr>
          <p:cNvPr id="6" name="Tiêu đề 5">
            <a:extLst>
              <a:ext uri="{FF2B5EF4-FFF2-40B4-BE49-F238E27FC236}">
                <a16:creationId xmlns:a16="http://schemas.microsoft.com/office/drawing/2014/main" id="{046E6DA6-8812-4F2E-A9FF-E22CAD48960A}"/>
              </a:ext>
            </a:extLst>
          </p:cNvPr>
          <p:cNvSpPr>
            <a:spLocks noGrp="1"/>
          </p:cNvSpPr>
          <p:nvPr>
            <p:ph type="title"/>
          </p:nvPr>
        </p:nvSpPr>
        <p:spPr/>
        <p:txBody>
          <a:bodyPr/>
          <a:lstStyle/>
          <a:p>
            <a:r>
              <a:rPr lang="vi-VN" noProof="1"/>
              <a:t>Thành lập phương trình đệ quy</a:t>
            </a:r>
          </a:p>
        </p:txBody>
      </p:sp>
      <p:sp>
        <p:nvSpPr>
          <p:cNvPr id="8" name="Hộp Văn bản 7">
            <a:extLst>
              <a:ext uri="{FF2B5EF4-FFF2-40B4-BE49-F238E27FC236}">
                <a16:creationId xmlns:a16="http://schemas.microsoft.com/office/drawing/2014/main" id="{6DC781E3-48BC-4807-89E2-6C61B375E8AB}"/>
              </a:ext>
            </a:extLst>
          </p:cNvPr>
          <p:cNvSpPr txBox="1"/>
          <p:nvPr/>
        </p:nvSpPr>
        <p:spPr>
          <a:xfrm>
            <a:off x="3048000" y="3023120"/>
            <a:ext cx="609600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3888656875"/>
      </p:ext>
    </p:extLst>
  </p:cSld>
  <p:clrMapOvr>
    <a:masterClrMapping/>
  </p:clrMapOvr>
  <p:transition spd="slow">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BA474B93-A7B8-4D27-A2D7-86B23C97BA36}"/>
              </a:ext>
            </a:extLst>
          </p:cNvPr>
          <p:cNvSpPr>
            <a:spLocks noGrp="1"/>
          </p:cNvSpPr>
          <p:nvPr>
            <p:ph idx="1"/>
          </p:nvPr>
        </p:nvSpPr>
        <p:spPr/>
        <p:txBody>
          <a:bodyPr/>
          <a:lstStyle/>
          <a:p>
            <a:r>
              <a:rPr lang="vi-VN" b="1" noProof="1"/>
              <a:t>Ví dụ. </a:t>
            </a:r>
            <a:r>
              <a:rPr lang="vi-VN" noProof="1"/>
              <a:t>Xét hàm tính giai thừa viết bằng giải thuật đệ quy như sau:</a:t>
            </a:r>
          </a:p>
          <a:p>
            <a:pPr marL="342900" indent="0">
              <a:buNone/>
            </a:pPr>
            <a:r>
              <a:rPr lang="vi-VN" sz="2400" b="1" noProof="1">
                <a:latin typeface="Consolas" panose="020B0609020204030204" pitchFamily="49" charset="0"/>
              </a:rPr>
              <a:t>FUNCTION Giai_thua(n:</a:t>
            </a:r>
            <a:r>
              <a:rPr lang="en-US" sz="2400" b="1" noProof="1">
                <a:latin typeface="Consolas" panose="020B0609020204030204" pitchFamily="49" charset="0"/>
              </a:rPr>
              <a:t> </a:t>
            </a:r>
            <a:r>
              <a:rPr lang="vi-VN" sz="2400" b="1" noProof="1">
                <a:latin typeface="Consolas" panose="020B0609020204030204" pitchFamily="49" charset="0"/>
              </a:rPr>
              <a:t>Integer):</a:t>
            </a:r>
            <a:r>
              <a:rPr lang="en-US" sz="2400" b="1" noProof="1">
                <a:latin typeface="Consolas" panose="020B0609020204030204" pitchFamily="49" charset="0"/>
              </a:rPr>
              <a:t> </a:t>
            </a:r>
            <a:r>
              <a:rPr lang="vi-VN" sz="2400" b="1" noProof="1">
                <a:latin typeface="Consolas" panose="020B0609020204030204" pitchFamily="49" charset="0"/>
              </a:rPr>
              <a:t>Integer;</a:t>
            </a:r>
          </a:p>
          <a:p>
            <a:pPr marL="342900" indent="0">
              <a:buNone/>
            </a:pPr>
            <a:r>
              <a:rPr lang="vi-VN" sz="2400" b="1" noProof="1">
                <a:latin typeface="Consolas" panose="020B0609020204030204" pitchFamily="49" charset="0"/>
              </a:rPr>
              <a:t>BEGIN</a:t>
            </a:r>
          </a:p>
          <a:p>
            <a:pPr marL="342900" indent="0">
              <a:buNone/>
            </a:pPr>
            <a:r>
              <a:rPr lang="en-US" sz="2400" b="1" noProof="1">
                <a:latin typeface="Consolas" panose="020B0609020204030204" pitchFamily="49" charset="0"/>
              </a:rPr>
              <a:t>	</a:t>
            </a:r>
            <a:r>
              <a:rPr lang="vi-VN" sz="2400" b="1" noProof="1">
                <a:latin typeface="Consolas" panose="020B0609020204030204" pitchFamily="49" charset="0"/>
              </a:rPr>
              <a:t>IF n</a:t>
            </a:r>
            <a:r>
              <a:rPr lang="en-US" sz="2400" b="1" noProof="1">
                <a:latin typeface="Consolas" panose="020B0609020204030204" pitchFamily="49" charset="0"/>
              </a:rPr>
              <a:t> </a:t>
            </a:r>
            <a:r>
              <a:rPr lang="vi-VN" sz="2400" b="1" noProof="1">
                <a:latin typeface="Consolas" panose="020B0609020204030204" pitchFamily="49" charset="0"/>
              </a:rPr>
              <a:t>=</a:t>
            </a:r>
            <a:r>
              <a:rPr lang="en-US" sz="2400" b="1" noProof="1">
                <a:latin typeface="Consolas" panose="020B0609020204030204" pitchFamily="49" charset="0"/>
              </a:rPr>
              <a:t> </a:t>
            </a:r>
            <a:r>
              <a:rPr lang="vi-VN" sz="2400" b="1" noProof="1">
                <a:latin typeface="Consolas" panose="020B0609020204030204" pitchFamily="49" charset="0"/>
              </a:rPr>
              <a:t>0 then Giai_th</a:t>
            </a:r>
            <a:r>
              <a:rPr lang="en-US" sz="2400" b="1" noProof="1">
                <a:latin typeface="Consolas" panose="020B0609020204030204" pitchFamily="49" charset="0"/>
              </a:rPr>
              <a:t>u</a:t>
            </a:r>
            <a:r>
              <a:rPr lang="vi-VN" sz="2400" b="1" noProof="1">
                <a:latin typeface="Consolas" panose="020B0609020204030204" pitchFamily="49" charset="0"/>
              </a:rPr>
              <a:t>a</a:t>
            </a:r>
            <a:r>
              <a:rPr lang="en-US" sz="2400" b="1" noProof="1">
                <a:latin typeface="Consolas" panose="020B0609020204030204" pitchFamily="49" charset="0"/>
              </a:rPr>
              <a:t> </a:t>
            </a:r>
            <a:r>
              <a:rPr lang="vi-VN" sz="2400" b="1" noProof="1">
                <a:latin typeface="Consolas" panose="020B0609020204030204" pitchFamily="49" charset="0"/>
              </a:rPr>
              <a:t>:=</a:t>
            </a:r>
            <a:r>
              <a:rPr lang="en-US" sz="2400" b="1" noProof="1">
                <a:latin typeface="Consolas" panose="020B0609020204030204" pitchFamily="49" charset="0"/>
              </a:rPr>
              <a:t> </a:t>
            </a:r>
            <a:r>
              <a:rPr lang="vi-VN" sz="2400" b="1" noProof="1">
                <a:latin typeface="Consolas" panose="020B0609020204030204" pitchFamily="49" charset="0"/>
              </a:rPr>
              <a:t>1</a:t>
            </a:r>
          </a:p>
          <a:p>
            <a:pPr marL="342900" indent="0">
              <a:buNone/>
            </a:pPr>
            <a:r>
              <a:rPr lang="en-US" sz="2400" b="1" noProof="1">
                <a:latin typeface="Consolas" panose="020B0609020204030204" pitchFamily="49" charset="0"/>
              </a:rPr>
              <a:t>	</a:t>
            </a:r>
            <a:r>
              <a:rPr lang="vi-VN" sz="2400" b="1" noProof="1">
                <a:latin typeface="Consolas" panose="020B0609020204030204" pitchFamily="49" charset="0"/>
              </a:rPr>
              <a:t>ELSE Giai_th</a:t>
            </a:r>
            <a:r>
              <a:rPr lang="en-US" sz="2400" b="1" noProof="1">
                <a:latin typeface="Consolas" panose="020B0609020204030204" pitchFamily="49" charset="0"/>
              </a:rPr>
              <a:t>u</a:t>
            </a:r>
            <a:r>
              <a:rPr lang="vi-VN" sz="2400" b="1" noProof="1">
                <a:latin typeface="Consolas" panose="020B0609020204030204" pitchFamily="49" charset="0"/>
              </a:rPr>
              <a:t>a</a:t>
            </a:r>
            <a:r>
              <a:rPr lang="en-US" sz="2400" b="1" noProof="1">
                <a:latin typeface="Consolas" panose="020B0609020204030204" pitchFamily="49" charset="0"/>
              </a:rPr>
              <a:t> </a:t>
            </a:r>
            <a:r>
              <a:rPr lang="vi-VN" sz="2400" b="1" noProof="1">
                <a:latin typeface="Consolas" panose="020B0609020204030204" pitchFamily="49" charset="0"/>
              </a:rPr>
              <a:t>:=</a:t>
            </a:r>
            <a:r>
              <a:rPr lang="en-US" sz="2400" b="1" noProof="1">
                <a:latin typeface="Consolas" panose="020B0609020204030204" pitchFamily="49" charset="0"/>
              </a:rPr>
              <a:t> </a:t>
            </a:r>
            <a:r>
              <a:rPr lang="vi-VN" sz="2400" b="1" noProof="1">
                <a:latin typeface="Consolas" panose="020B0609020204030204" pitchFamily="49" charset="0"/>
              </a:rPr>
              <a:t>n</a:t>
            </a:r>
            <a:r>
              <a:rPr lang="en-US" sz="2400" b="1" noProof="1">
                <a:latin typeface="Consolas" panose="020B0609020204030204" pitchFamily="49" charset="0"/>
              </a:rPr>
              <a:t> </a:t>
            </a:r>
            <a:r>
              <a:rPr lang="vi-VN" sz="2400" b="1" noProof="1">
                <a:latin typeface="Consolas" panose="020B0609020204030204" pitchFamily="49" charset="0"/>
              </a:rPr>
              <a:t>*</a:t>
            </a:r>
            <a:r>
              <a:rPr lang="en-US" sz="2400" b="1" noProof="1">
                <a:latin typeface="Consolas" panose="020B0609020204030204" pitchFamily="49" charset="0"/>
              </a:rPr>
              <a:t> </a:t>
            </a:r>
            <a:r>
              <a:rPr lang="vi-VN" sz="2400" b="1" noProof="1">
                <a:latin typeface="Consolas" panose="020B0609020204030204" pitchFamily="49" charset="0"/>
              </a:rPr>
              <a:t>Giai_thua(n-1);</a:t>
            </a:r>
          </a:p>
          <a:p>
            <a:pPr marL="342900" indent="0">
              <a:buNone/>
            </a:pPr>
            <a:r>
              <a:rPr lang="vi-VN" sz="2400" b="1" noProof="1">
                <a:latin typeface="Consolas" panose="020B0609020204030204" pitchFamily="49" charset="0"/>
              </a:rPr>
              <a:t>END;</a:t>
            </a:r>
          </a:p>
        </p:txBody>
      </p:sp>
      <p:sp>
        <p:nvSpPr>
          <p:cNvPr id="3" name="Chỗ dành sẵn cho Ngày tháng 2">
            <a:extLst>
              <a:ext uri="{FF2B5EF4-FFF2-40B4-BE49-F238E27FC236}">
                <a16:creationId xmlns:a16="http://schemas.microsoft.com/office/drawing/2014/main" id="{E0536B86-AD54-4D4F-A38B-492C8E210D4F}"/>
              </a:ext>
            </a:extLst>
          </p:cNvPr>
          <p:cNvSpPr>
            <a:spLocks noGrp="1"/>
          </p:cNvSpPr>
          <p:nvPr>
            <p:ph type="dt" sz="half" idx="10"/>
          </p:nvPr>
        </p:nvSpPr>
        <p:spPr/>
        <p:txBody>
          <a:bodyPr/>
          <a:lstStyle/>
          <a:p>
            <a:fld id="{C3780CBB-9D24-4E75-A398-FCDC41F3B5D5}"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F05E4D35-973D-4382-BDF3-CF5310F969AA}"/>
              </a:ext>
            </a:extLst>
          </p:cNvPr>
          <p:cNvSpPr>
            <a:spLocks noGrp="1"/>
          </p:cNvSpPr>
          <p:nvPr>
            <p:ph type="sldNum" sz="quarter" idx="12"/>
          </p:nvPr>
        </p:nvSpPr>
        <p:spPr/>
        <p:txBody>
          <a:bodyPr/>
          <a:lstStyle/>
          <a:p>
            <a:fld id="{796B6B1B-CD97-412B-A8B6-A4AEE95B13DD}" type="slidenum">
              <a:rPr lang="en-US" smtClean="0"/>
              <a:t>175</a:t>
            </a:fld>
            <a:endParaRPr lang="en-US"/>
          </a:p>
        </p:txBody>
      </p:sp>
      <p:sp>
        <p:nvSpPr>
          <p:cNvPr id="6" name="Tiêu đề 5">
            <a:extLst>
              <a:ext uri="{FF2B5EF4-FFF2-40B4-BE49-F238E27FC236}">
                <a16:creationId xmlns:a16="http://schemas.microsoft.com/office/drawing/2014/main" id="{FBCE206B-6F4B-47F3-9FCB-EEA0CC8FAC66}"/>
              </a:ext>
            </a:extLst>
          </p:cNvPr>
          <p:cNvSpPr>
            <a:spLocks noGrp="1"/>
          </p:cNvSpPr>
          <p:nvPr>
            <p:ph type="title"/>
          </p:nvPr>
        </p:nvSpPr>
        <p:spPr/>
        <p:txBody>
          <a:bodyPr/>
          <a:lstStyle/>
          <a:p>
            <a:r>
              <a:rPr lang="vi-VN" noProof="1"/>
              <a:t>Thành lập phương trình đệ quy</a:t>
            </a:r>
            <a:endParaRPr lang="en-US" dirty="0"/>
          </a:p>
        </p:txBody>
      </p: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CD22CE64-9648-4AC0-B590-D4A760997A7C}"/>
                  </a:ext>
                </a:extLst>
              </p:cNvPr>
              <p:cNvSpPr txBox="1"/>
              <p:nvPr/>
            </p:nvSpPr>
            <p:spPr>
              <a:xfrm>
                <a:off x="7214616" y="4864603"/>
                <a:ext cx="4400550"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700" b="1" i="1" smtClean="0">
                              <a:solidFill>
                                <a:srgbClr val="002060"/>
                              </a:solidFill>
                              <a:latin typeface="Cambria Math" panose="02040503050406030204" pitchFamily="18" charset="0"/>
                            </a:rPr>
                          </m:ctrlPr>
                        </m:dPr>
                        <m:e>
                          <m:m>
                            <m:mPr>
                              <m:plcHide m:val="on"/>
                              <m:mcs>
                                <m:mc>
                                  <m:mcPr>
                                    <m:count m:val="1"/>
                                    <m:mcJc m:val="center"/>
                                  </m:mcPr>
                                </m:mc>
                              </m:mcs>
                              <m:ctrlPr>
                                <a:rPr lang="en-US" sz="2700" b="1" i="1">
                                  <a:solidFill>
                                    <a:srgbClr val="002060"/>
                                  </a:solidFill>
                                  <a:latin typeface="Cambria Math" panose="02040503050406030204" pitchFamily="18" charset="0"/>
                                </a:rPr>
                              </m:ctrlPr>
                            </m:mPr>
                            <m:mr>
                              <m:e>
                                <m:r>
                                  <a:rPr lang="en-US" sz="2700" b="1" i="1">
                                    <a:solidFill>
                                      <a:srgbClr val="002060"/>
                                    </a:solidFill>
                                    <a:latin typeface="Cambria Math" panose="02040503050406030204" pitchFamily="18" charset="0"/>
                                  </a:rPr>
                                  <m:t>𝑻</m:t>
                                </m:r>
                                <m:d>
                                  <m:dPr>
                                    <m:ctrlPr>
                                      <a:rPr lang="en-US" sz="2700" b="1" i="1">
                                        <a:solidFill>
                                          <a:srgbClr val="002060"/>
                                        </a:solidFill>
                                        <a:latin typeface="Cambria Math" panose="02040503050406030204" pitchFamily="18" charset="0"/>
                                      </a:rPr>
                                    </m:ctrlPr>
                                  </m:dPr>
                                  <m:e>
                                    <m:r>
                                      <a:rPr lang="en-US" sz="2700" b="1" i="0">
                                        <a:solidFill>
                                          <a:srgbClr val="002060"/>
                                        </a:solidFill>
                                        <a:latin typeface="Cambria Math" panose="02040503050406030204" pitchFamily="18" charset="0"/>
                                      </a:rPr>
                                      <m:t>𝟎</m:t>
                                    </m:r>
                                  </m:e>
                                </m:d>
                                <m:r>
                                  <a:rPr lang="en-US" sz="2700" b="1" i="0">
                                    <a:solidFill>
                                      <a:srgbClr val="002060"/>
                                    </a:solidFill>
                                    <a:latin typeface="Cambria Math" panose="02040503050406030204" pitchFamily="18" charset="0"/>
                                  </a:rPr>
                                  <m:t>=</m:t>
                                </m:r>
                                <m:r>
                                  <a:rPr lang="en-US" sz="2700" b="1" i="0">
                                    <a:solidFill>
                                      <a:srgbClr val="002060"/>
                                    </a:solidFill>
                                    <a:latin typeface="Cambria Math" panose="02040503050406030204" pitchFamily="18" charset="0"/>
                                  </a:rPr>
                                  <m:t>𝟏</m:t>
                                </m:r>
                              </m:e>
                            </m:mr>
                            <m:mr>
                              <m:e>
                                <m:r>
                                  <a:rPr lang="en-US" sz="2700" b="1" i="1">
                                    <a:solidFill>
                                      <a:srgbClr val="002060"/>
                                    </a:solidFill>
                                    <a:latin typeface="Cambria Math" panose="02040503050406030204" pitchFamily="18" charset="0"/>
                                  </a:rPr>
                                  <m:t>𝑻</m:t>
                                </m:r>
                                <m:d>
                                  <m:dPr>
                                    <m:ctrlPr>
                                      <a:rPr lang="en-US" sz="2700" b="1" i="1">
                                        <a:solidFill>
                                          <a:srgbClr val="002060"/>
                                        </a:solidFill>
                                        <a:latin typeface="Cambria Math" panose="02040503050406030204" pitchFamily="18" charset="0"/>
                                      </a:rPr>
                                    </m:ctrlPr>
                                  </m:dPr>
                                  <m:e>
                                    <m:r>
                                      <a:rPr lang="en-US" sz="2700" b="1" i="1">
                                        <a:solidFill>
                                          <a:srgbClr val="002060"/>
                                        </a:solidFill>
                                        <a:latin typeface="Cambria Math" panose="02040503050406030204" pitchFamily="18" charset="0"/>
                                      </a:rPr>
                                      <m:t>𝒏</m:t>
                                    </m:r>
                                  </m:e>
                                </m:d>
                                <m:r>
                                  <a:rPr lang="en-US" sz="2700" b="1" i="0">
                                    <a:solidFill>
                                      <a:srgbClr val="002060"/>
                                    </a:solidFill>
                                    <a:latin typeface="Cambria Math" panose="02040503050406030204" pitchFamily="18" charset="0"/>
                                  </a:rPr>
                                  <m:t>=</m:t>
                                </m:r>
                                <m:r>
                                  <a:rPr lang="en-US" sz="2700" b="1" i="1">
                                    <a:solidFill>
                                      <a:srgbClr val="002060"/>
                                    </a:solidFill>
                                    <a:latin typeface="Cambria Math" panose="02040503050406030204" pitchFamily="18" charset="0"/>
                                  </a:rPr>
                                  <m:t>𝒏</m:t>
                                </m:r>
                                <m:r>
                                  <a:rPr lang="en-US" sz="2700" b="1" i="0">
                                    <a:solidFill>
                                      <a:srgbClr val="002060"/>
                                    </a:solidFill>
                                    <a:latin typeface="Cambria Math" panose="02040503050406030204" pitchFamily="18" charset="0"/>
                                  </a:rPr>
                                  <m:t>∗</m:t>
                                </m:r>
                                <m:r>
                                  <a:rPr lang="en-US" sz="2700" b="1" i="1">
                                    <a:solidFill>
                                      <a:srgbClr val="002060"/>
                                    </a:solidFill>
                                    <a:latin typeface="Cambria Math" panose="02040503050406030204" pitchFamily="18" charset="0"/>
                                  </a:rPr>
                                  <m:t>𝑻</m:t>
                                </m:r>
                                <m:d>
                                  <m:dPr>
                                    <m:ctrlPr>
                                      <a:rPr lang="en-US" sz="2700" b="1" i="1">
                                        <a:solidFill>
                                          <a:srgbClr val="002060"/>
                                        </a:solidFill>
                                        <a:latin typeface="Cambria Math" panose="02040503050406030204" pitchFamily="18" charset="0"/>
                                      </a:rPr>
                                    </m:ctrlPr>
                                  </m:dPr>
                                  <m:e>
                                    <m:r>
                                      <a:rPr lang="en-US" sz="2700" b="1" i="1">
                                        <a:solidFill>
                                          <a:srgbClr val="002060"/>
                                        </a:solidFill>
                                        <a:latin typeface="Cambria Math" panose="02040503050406030204" pitchFamily="18" charset="0"/>
                                      </a:rPr>
                                      <m:t>𝒏</m:t>
                                    </m:r>
                                    <m:r>
                                      <a:rPr lang="en-US" sz="2700" b="1" i="0">
                                        <a:solidFill>
                                          <a:srgbClr val="002060"/>
                                        </a:solidFill>
                                        <a:latin typeface="Cambria Math" panose="02040503050406030204" pitchFamily="18" charset="0"/>
                                      </a:rPr>
                                      <m:t>−</m:t>
                                    </m:r>
                                    <m:r>
                                      <a:rPr lang="en-US" sz="2700" b="1" i="0">
                                        <a:solidFill>
                                          <a:srgbClr val="002060"/>
                                        </a:solidFill>
                                        <a:latin typeface="Cambria Math" panose="02040503050406030204" pitchFamily="18" charset="0"/>
                                      </a:rPr>
                                      <m:t>𝟏</m:t>
                                    </m:r>
                                  </m:e>
                                </m:d>
                                <m:r>
                                  <a:rPr lang="en-US" sz="2700" b="1" i="0">
                                    <a:solidFill>
                                      <a:srgbClr val="002060"/>
                                    </a:solidFill>
                                    <a:latin typeface="Cambria Math" panose="02040503050406030204" pitchFamily="18" charset="0"/>
                                  </a:rPr>
                                  <m:t>,</m:t>
                                </m:r>
                                <m:r>
                                  <a:rPr lang="en-US" sz="2700" b="1" i="1">
                                    <a:solidFill>
                                      <a:srgbClr val="002060"/>
                                    </a:solidFill>
                                    <a:latin typeface="Cambria Math" panose="02040503050406030204" pitchFamily="18" charset="0"/>
                                  </a:rPr>
                                  <m:t>𝒏</m:t>
                                </m:r>
                                <m:r>
                                  <a:rPr lang="en-US" sz="2700" b="1" i="0">
                                    <a:solidFill>
                                      <a:srgbClr val="002060"/>
                                    </a:solidFill>
                                    <a:latin typeface="Cambria Math" panose="02040503050406030204" pitchFamily="18" charset="0"/>
                                  </a:rPr>
                                  <m:t>≥</m:t>
                                </m:r>
                                <m:r>
                                  <a:rPr lang="en-US" sz="2700" b="1" i="0">
                                    <a:solidFill>
                                      <a:srgbClr val="002060"/>
                                    </a:solidFill>
                                    <a:latin typeface="Cambria Math" panose="02040503050406030204" pitchFamily="18" charset="0"/>
                                  </a:rPr>
                                  <m:t>𝟏</m:t>
                                </m:r>
                              </m:e>
                            </m:mr>
                          </m:m>
                        </m:e>
                      </m:d>
                    </m:oMath>
                  </m:oMathPara>
                </a14:m>
                <a:endParaRPr lang="en-US" sz="2700" b="1" dirty="0">
                  <a:solidFill>
                    <a:srgbClr val="002060"/>
                  </a:solidFill>
                </a:endParaRPr>
              </a:p>
            </p:txBody>
          </p:sp>
        </mc:Choice>
        <mc:Fallback xmlns="">
          <p:sp>
            <p:nvSpPr>
              <p:cNvPr id="8" name="Hộp Văn bản 7">
                <a:extLst>
                  <a:ext uri="{FF2B5EF4-FFF2-40B4-BE49-F238E27FC236}">
                    <a16:creationId xmlns:a16="http://schemas.microsoft.com/office/drawing/2014/main" id="{CD22CE64-9648-4AC0-B590-D4A760997A7C}"/>
                  </a:ext>
                </a:extLst>
              </p:cNvPr>
              <p:cNvSpPr txBox="1">
                <a:spLocks noRot="1" noChangeAspect="1" noMove="1" noResize="1" noEditPoints="1" noAdjustHandles="1" noChangeArrowheads="1" noChangeShapeType="1" noTextEdit="1"/>
              </p:cNvSpPr>
              <p:nvPr/>
            </p:nvSpPr>
            <p:spPr>
              <a:xfrm>
                <a:off x="7214616" y="4864603"/>
                <a:ext cx="4400550" cy="1053494"/>
              </a:xfrm>
              <a:prstGeom prst="rect">
                <a:avLst/>
              </a:prstGeom>
              <a:blipFill>
                <a:blip r:embed="rId2"/>
                <a:stretch>
                  <a:fillRect/>
                </a:stretch>
              </a:blipFill>
            </p:spPr>
            <p:txBody>
              <a:bodyPr/>
              <a:lstStyle/>
              <a:p>
                <a:r>
                  <a:rPr lang="en-US">
                    <a:noFill/>
                  </a:rPr>
                  <a:t> </a:t>
                </a:r>
              </a:p>
            </p:txBody>
          </p:sp>
        </mc:Fallback>
      </mc:AlternateContent>
      <p:cxnSp>
        <p:nvCxnSpPr>
          <p:cNvPr id="10" name="Đường nối Thẳng 9">
            <a:extLst>
              <a:ext uri="{FF2B5EF4-FFF2-40B4-BE49-F238E27FC236}">
                <a16:creationId xmlns:a16="http://schemas.microsoft.com/office/drawing/2014/main" id="{3C44BAFB-466C-4A5D-9F85-811DC1590C6E}"/>
              </a:ext>
            </a:extLst>
          </p:cNvPr>
          <p:cNvCxnSpPr>
            <a:cxnSpLocks/>
          </p:cNvCxnSpPr>
          <p:nvPr/>
        </p:nvCxnSpPr>
        <p:spPr>
          <a:xfrm>
            <a:off x="8220075" y="3190875"/>
            <a:ext cx="929005" cy="17716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BC2A0F10-ABD1-4EB4-A798-6C4BFB2CCA6F}"/>
              </a:ext>
            </a:extLst>
          </p:cNvPr>
          <p:cNvCxnSpPr>
            <a:cxnSpLocks/>
          </p:cNvCxnSpPr>
          <p:nvPr/>
        </p:nvCxnSpPr>
        <p:spPr>
          <a:xfrm>
            <a:off x="6362700" y="3190875"/>
            <a:ext cx="185737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210E4FC6-BD2B-4231-8912-8A65AF2D5D39}"/>
              </a:ext>
            </a:extLst>
          </p:cNvPr>
          <p:cNvCxnSpPr>
            <a:cxnSpLocks/>
          </p:cNvCxnSpPr>
          <p:nvPr/>
        </p:nvCxnSpPr>
        <p:spPr>
          <a:xfrm flipV="1">
            <a:off x="6835902" y="5810250"/>
            <a:ext cx="2689098" cy="42850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Đường nối Thẳng 18">
            <a:extLst>
              <a:ext uri="{FF2B5EF4-FFF2-40B4-BE49-F238E27FC236}">
                <a16:creationId xmlns:a16="http://schemas.microsoft.com/office/drawing/2014/main" id="{3E84DC3C-B1D3-4ACD-8CEB-D536DCE4FFDC}"/>
              </a:ext>
            </a:extLst>
          </p:cNvPr>
          <p:cNvCxnSpPr>
            <a:cxnSpLocks/>
          </p:cNvCxnSpPr>
          <p:nvPr/>
        </p:nvCxnSpPr>
        <p:spPr>
          <a:xfrm>
            <a:off x="5094287" y="3838575"/>
            <a:ext cx="1741615" cy="240018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784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6BC56869-B808-4C4B-9946-0B93FF6652E3}"/>
              </a:ext>
            </a:extLst>
          </p:cNvPr>
          <p:cNvSpPr>
            <a:spLocks noGrp="1"/>
          </p:cNvSpPr>
          <p:nvPr>
            <p:ph idx="1"/>
          </p:nvPr>
        </p:nvSpPr>
        <p:spPr/>
        <p:txBody>
          <a:bodyPr/>
          <a:lstStyle/>
          <a:p>
            <a:r>
              <a:rPr lang="vi-VN" b="1" noProof="1"/>
              <a:t>Phương pháp truy hồi</a:t>
            </a:r>
          </a:p>
          <a:p>
            <a:r>
              <a:rPr lang="vi-VN" b="1" noProof="1"/>
              <a:t>Phương pháp đoán nghiệm</a:t>
            </a:r>
          </a:p>
          <a:p>
            <a:r>
              <a:rPr lang="vi-VN" b="1" noProof="1"/>
              <a:t>Định lý Master</a:t>
            </a:r>
            <a:endParaRPr lang="en-US" b="1" noProof="1"/>
          </a:p>
          <a:p>
            <a:r>
              <a:rPr lang="en-US" b="1" noProof="1"/>
              <a:t>Phương pháp hàm sinh</a:t>
            </a:r>
            <a:endParaRPr lang="vi-VN" b="1" noProof="1"/>
          </a:p>
          <a:p>
            <a:r>
              <a:rPr lang="vi-VN" b="1" noProof="1"/>
              <a:t>Phương pháp cây đệ quy</a:t>
            </a:r>
            <a:endParaRPr lang="en-US" b="1" noProof="1"/>
          </a:p>
          <a:p>
            <a:r>
              <a:rPr lang="vi-VN" b="1" noProof="1"/>
              <a:t>Phương pháp bom hạt nhân</a:t>
            </a:r>
          </a:p>
          <a:p>
            <a:r>
              <a:rPr lang="vi-VN" b="1" noProof="1"/>
              <a:t>…</a:t>
            </a:r>
          </a:p>
        </p:txBody>
      </p:sp>
      <p:sp>
        <p:nvSpPr>
          <p:cNvPr id="3" name="Chỗ dành sẵn cho Ngày tháng 2">
            <a:extLst>
              <a:ext uri="{FF2B5EF4-FFF2-40B4-BE49-F238E27FC236}">
                <a16:creationId xmlns:a16="http://schemas.microsoft.com/office/drawing/2014/main" id="{034CE6C0-35F0-4731-94AA-A9284E192CE9}"/>
              </a:ext>
            </a:extLst>
          </p:cNvPr>
          <p:cNvSpPr>
            <a:spLocks noGrp="1"/>
          </p:cNvSpPr>
          <p:nvPr>
            <p:ph type="dt" sz="half" idx="10"/>
          </p:nvPr>
        </p:nvSpPr>
        <p:spPr/>
        <p:txBody>
          <a:bodyPr/>
          <a:lstStyle/>
          <a:p>
            <a:fld id="{8F624F63-6D79-42F5-BFF8-3D8BFDD790BB}"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E8EEA92-91F7-44FA-B7CA-00885404EF9B}"/>
              </a:ext>
            </a:extLst>
          </p:cNvPr>
          <p:cNvSpPr>
            <a:spLocks noGrp="1"/>
          </p:cNvSpPr>
          <p:nvPr>
            <p:ph type="sldNum" sz="quarter" idx="12"/>
          </p:nvPr>
        </p:nvSpPr>
        <p:spPr/>
        <p:txBody>
          <a:bodyPr/>
          <a:lstStyle/>
          <a:p>
            <a:fld id="{796B6B1B-CD97-412B-A8B6-A4AEE95B13DD}" type="slidenum">
              <a:rPr lang="vi-VN" noProof="1" smtClean="0"/>
              <a:t>176</a:t>
            </a:fld>
            <a:endParaRPr lang="vi-VN" noProof="1"/>
          </a:p>
        </p:txBody>
      </p:sp>
      <p:sp>
        <p:nvSpPr>
          <p:cNvPr id="6" name="Tiêu đề 5">
            <a:extLst>
              <a:ext uri="{FF2B5EF4-FFF2-40B4-BE49-F238E27FC236}">
                <a16:creationId xmlns:a16="http://schemas.microsoft.com/office/drawing/2014/main" id="{01565245-FC6E-4462-8CE6-0872BB712990}"/>
              </a:ext>
            </a:extLst>
          </p:cNvPr>
          <p:cNvSpPr>
            <a:spLocks noGrp="1"/>
          </p:cNvSpPr>
          <p:nvPr>
            <p:ph type="title"/>
          </p:nvPr>
        </p:nvSpPr>
        <p:spPr/>
        <p:txBody>
          <a:bodyPr/>
          <a:lstStyle/>
          <a:p>
            <a:r>
              <a:rPr lang="vi-VN" noProof="1"/>
              <a:t>Giải phương trình đệ quy</a:t>
            </a:r>
          </a:p>
        </p:txBody>
      </p:sp>
    </p:spTree>
    <p:extLst>
      <p:ext uri="{BB962C8B-B14F-4D97-AF65-F5344CB8AC3E}">
        <p14:creationId xmlns:p14="http://schemas.microsoft.com/office/powerpoint/2010/main" val="2404063378"/>
      </p:ext>
    </p:extLst>
  </p:cSld>
  <p:clrMapOvr>
    <a:masterClrMapping/>
  </p:clrMapOvr>
  <p:transition spd="slow">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vi-VN" noProof="1"/>
                  <a:t>Dùng đệ quy để thay thế bất kỳ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m:t>
                    </m:r>
                    <m:r>
                      <a:rPr lang="vi-VN" i="1" noProof="1" dirty="0" smtClean="0">
                        <a:latin typeface="Cambria Math" panose="02040503050406030204" pitchFamily="18" charset="0"/>
                      </a:rPr>
                      <m:t>𝑚</m:t>
                    </m:r>
                    <m:r>
                      <a:rPr lang="vi-VN" i="1" noProof="1" dirty="0" smtClean="0">
                        <a:latin typeface="Cambria Math" panose="02040503050406030204" pitchFamily="18" charset="0"/>
                      </a:rPr>
                      <m:t>)</m:t>
                    </m:r>
                  </m:oMath>
                </a14:m>
                <a:r>
                  <a:rPr lang="vi-VN" noProof="1"/>
                  <a:t> với </a:t>
                </a:r>
                <a14:m>
                  <m:oMath xmlns:m="http://schemas.openxmlformats.org/officeDocument/2006/math">
                    <m:r>
                      <a:rPr lang="vi-VN" i="1" noProof="1" smtClean="0">
                        <a:latin typeface="Cambria Math" panose="02040503050406030204" pitchFamily="18" charset="0"/>
                      </a:rPr>
                      <m:t>𝑚</m:t>
                    </m:r>
                    <m:r>
                      <a:rPr lang="vi-VN" i="1" noProof="1" smtClean="0">
                        <a:latin typeface="Cambria Math" panose="02040503050406030204" pitchFamily="18" charset="0"/>
                      </a:rPr>
                      <m:t>&lt;</m:t>
                    </m:r>
                    <m:r>
                      <a:rPr lang="vi-VN" i="1" noProof="1" smtClean="0">
                        <a:latin typeface="Cambria Math" panose="02040503050406030204" pitchFamily="18" charset="0"/>
                      </a:rPr>
                      <m:t>𝑛</m:t>
                    </m:r>
                  </m:oMath>
                </a14:m>
                <a:r>
                  <a:rPr lang="vi-VN" noProof="1"/>
                  <a:t> vào phía phải của phương trình cho đến khi tất cả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m:t>
                    </m:r>
                    <m:r>
                      <a:rPr lang="vi-VN" i="1" noProof="1" dirty="0" smtClean="0">
                        <a:latin typeface="Cambria Math" panose="02040503050406030204" pitchFamily="18" charset="0"/>
                      </a:rPr>
                      <m:t>𝑚</m:t>
                    </m:r>
                    <m:r>
                      <a:rPr lang="vi-VN" i="1" noProof="1" dirty="0" smtClean="0">
                        <a:latin typeface="Cambria Math" panose="02040503050406030204" pitchFamily="18" charset="0"/>
                      </a:rPr>
                      <m:t>)</m:t>
                    </m:r>
                  </m:oMath>
                </a14:m>
                <a:r>
                  <a:rPr lang="vi-VN" noProof="1"/>
                  <a:t> với </a:t>
                </a:r>
                <a14:m>
                  <m:oMath xmlns:m="http://schemas.openxmlformats.org/officeDocument/2006/math">
                    <m:r>
                      <a:rPr lang="vi-VN" i="1" noProof="1" dirty="0" smtClean="0">
                        <a:latin typeface="Cambria Math" panose="02040503050406030204" pitchFamily="18" charset="0"/>
                      </a:rPr>
                      <m:t>𝑚</m:t>
                    </m:r>
                    <m:r>
                      <a:rPr lang="vi-VN" i="1" noProof="1" dirty="0" smtClean="0">
                        <a:latin typeface="Cambria Math" panose="02040503050406030204" pitchFamily="18" charset="0"/>
                      </a:rPr>
                      <m:t>&gt;1 </m:t>
                    </m:r>
                  </m:oMath>
                </a14:m>
                <a:r>
                  <a:rPr lang="vi-VN" noProof="1"/>
                  <a:t>được thay thế bởi biểu thức của các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(1)</m:t>
                    </m:r>
                  </m:oMath>
                </a14:m>
                <a:r>
                  <a:rPr lang="vi-VN" noProof="1"/>
                  <a:t> hoặc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(0)</m:t>
                    </m:r>
                  </m:oMath>
                </a14:m>
                <a:r>
                  <a:rPr lang="vi-VN" noProof="1"/>
                  <a:t>. Vì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(1)</m:t>
                    </m:r>
                  </m:oMath>
                </a14:m>
                <a:r>
                  <a:rPr lang="vi-VN" noProof="1"/>
                  <a:t> và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(0)</m:t>
                    </m:r>
                  </m:oMath>
                </a14:m>
                <a:r>
                  <a:rPr lang="vi-VN" noProof="1"/>
                  <a:t> luôn là hằng số (điều kiện dừng) nên chúng ta có công thức của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chứa các số hạng chỉ liên quan đến </a:t>
                </a:r>
                <a14:m>
                  <m:oMath xmlns:m="http://schemas.openxmlformats.org/officeDocument/2006/math">
                    <m:r>
                      <a:rPr lang="vi-VN" i="1" noProof="1" dirty="0" smtClean="0">
                        <a:latin typeface="Cambria Math" panose="02040503050406030204" pitchFamily="18" charset="0"/>
                      </a:rPr>
                      <m:t>𝑛</m:t>
                    </m:r>
                  </m:oMath>
                </a14:m>
                <a:r>
                  <a:rPr lang="vi-VN" noProof="1"/>
                  <a:t> và các hằng số. Từ công thức đó ta suy ra </a:t>
                </a:r>
                <a14:m>
                  <m:oMath xmlns:m="http://schemas.openxmlformats.org/officeDocument/2006/math">
                    <m:r>
                      <a:rPr lang="vi-VN" i="1" noProof="1" dirty="0" smtClean="0">
                        <a:latin typeface="Cambria Math" panose="02040503050406030204" pitchFamily="18" charset="0"/>
                      </a:rPr>
                      <m:t>𝑇</m:t>
                    </m:r>
                    <m:r>
                      <a:rPr lang="vi-VN" i="1" noProof="1" dirty="0" smtClean="0">
                        <a:latin typeface="Cambria Math" panose="02040503050406030204" pitchFamily="18" charset="0"/>
                      </a:rPr>
                      <m:t>(</m:t>
                    </m:r>
                    <m:r>
                      <a:rPr lang="vi-VN" i="1" noProof="1">
                        <a:latin typeface="Cambria Math" panose="02040503050406030204" pitchFamily="18" charset="0"/>
                      </a:rPr>
                      <m:t>𝑛</m:t>
                    </m:r>
                    <m:r>
                      <a:rPr lang="vi-VN" i="1" noProof="1" smtClean="0">
                        <a:latin typeface="Cambria Math" panose="02040503050406030204" pitchFamily="18" charset="0"/>
                      </a:rPr>
                      <m:t>)</m:t>
                    </m:r>
                  </m:oMath>
                </a14:m>
                <a:r>
                  <a:rPr lang="vi-VN" noProof="1"/>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7" t="-1181" r="-139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vi-VN" dirty="0"/>
              <a:t>Phương pháp truy hồi</a:t>
            </a:r>
          </a:p>
        </p:txBody>
      </p:sp>
      <p:sp>
        <p:nvSpPr>
          <p:cNvPr id="4" name="Chỗ dành sẵn cho Ngày tháng 3">
            <a:extLst>
              <a:ext uri="{FF2B5EF4-FFF2-40B4-BE49-F238E27FC236}">
                <a16:creationId xmlns:a16="http://schemas.microsoft.com/office/drawing/2014/main" id="{0636818A-EE34-448A-961F-7B614F442743}"/>
              </a:ext>
            </a:extLst>
          </p:cNvPr>
          <p:cNvSpPr>
            <a:spLocks noGrp="1"/>
          </p:cNvSpPr>
          <p:nvPr>
            <p:ph type="dt" sz="half" idx="10"/>
          </p:nvPr>
        </p:nvSpPr>
        <p:spPr/>
        <p:txBody>
          <a:bodyPr/>
          <a:lstStyle/>
          <a:p>
            <a:fld id="{36EB4810-4DE7-45AC-AA1A-FE09D4F576C8}" type="datetime1">
              <a:rPr lang="vi-VN" smtClean="0"/>
              <a:t>04/01/2021</a:t>
            </a:fld>
            <a:endParaRPr lang="en-US"/>
          </a:p>
        </p:txBody>
      </p:sp>
      <p:sp>
        <p:nvSpPr>
          <p:cNvPr id="6" name="Chỗ dành sẵn cho Số hiệu Bản chiếu 5">
            <a:extLst>
              <a:ext uri="{FF2B5EF4-FFF2-40B4-BE49-F238E27FC236}">
                <a16:creationId xmlns:a16="http://schemas.microsoft.com/office/drawing/2014/main" id="{C7979527-2D76-492B-B4E6-8FB166B05F72}"/>
              </a:ext>
            </a:extLst>
          </p:cNvPr>
          <p:cNvSpPr>
            <a:spLocks noGrp="1"/>
          </p:cNvSpPr>
          <p:nvPr>
            <p:ph type="sldNum" sz="quarter" idx="12"/>
          </p:nvPr>
        </p:nvSpPr>
        <p:spPr/>
        <p:txBody>
          <a:bodyPr/>
          <a:lstStyle/>
          <a:p>
            <a:fld id="{796B6B1B-CD97-412B-A8B6-A4AEE95B13DD}" type="slidenum">
              <a:rPr lang="en-US" smtClean="0"/>
              <a:t>177</a:t>
            </a:fld>
            <a:endParaRPr lang="en-US"/>
          </a:p>
        </p:txBody>
      </p:sp>
    </p:spTree>
    <p:extLst>
      <p:ext uri="{BB962C8B-B14F-4D97-AF65-F5344CB8AC3E}">
        <p14:creationId xmlns:p14="http://schemas.microsoft.com/office/powerpoint/2010/main" val="2228273048"/>
      </p:ext>
    </p:extLst>
  </p:cSld>
  <p:clrMapOvr>
    <a:masterClrMapping/>
  </p:clrMapOvr>
  <p:transition spd="slow">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78E0E65F-2BBA-4255-8132-1D59E30FB6AE}"/>
                  </a:ext>
                </a:extLst>
              </p:cNvPr>
              <p:cNvSpPr>
                <a:spLocks noGrp="1"/>
              </p:cNvSpPr>
              <p:nvPr>
                <p:ph idx="1"/>
              </p:nvPr>
            </p:nvSpPr>
            <p:spPr/>
            <p:txBody>
              <a:bodyPr/>
              <a:lstStyle/>
              <a:p>
                <a:r>
                  <a:rPr lang="vi-VN" noProof="1"/>
                  <a:t>Khai triển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e>
                    </m:d>
                  </m:oMath>
                </a14:m>
                <a:r>
                  <a:rPr lang="vi-VN" noProof="1"/>
                  <a:t> theo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r>
                          <a:rPr lang="vi-VN" b="0" i="1" noProof="1" dirty="0" smtClean="0">
                            <a:latin typeface="Cambria Math" panose="02040503050406030204" pitchFamily="18" charset="0"/>
                          </a:rPr>
                          <m:t>−1</m:t>
                        </m:r>
                      </m:e>
                    </m:d>
                  </m:oMath>
                </a14:m>
                <a:endParaRPr lang="en-US" noProof="1"/>
              </a:p>
              <a:p>
                <a:pPr marL="1828800" indent="0">
                  <a:buNone/>
                </a:pPr>
                <a:r>
                  <a:rPr lang="vi-VN" noProof="1"/>
                  <a:t>Khai triển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r>
                          <a:rPr lang="en-US" b="0" i="1" noProof="1" dirty="0" smtClean="0">
                            <a:latin typeface="Cambria Math" panose="02040503050406030204" pitchFamily="18" charset="0"/>
                          </a:rPr>
                          <m:t>−1</m:t>
                        </m:r>
                      </m:e>
                    </m:d>
                  </m:oMath>
                </a14:m>
                <a:r>
                  <a:rPr lang="vi-VN" noProof="1"/>
                  <a:t> theo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r>
                          <a:rPr lang="vi-VN" b="0" i="1" noProof="1" dirty="0" smtClean="0">
                            <a:latin typeface="Cambria Math" panose="02040503050406030204" pitchFamily="18" charset="0"/>
                          </a:rPr>
                          <m:t>−2</m:t>
                        </m:r>
                      </m:e>
                    </m:d>
                  </m:oMath>
                </a14:m>
                <a:endParaRPr lang="en-US" noProof="1"/>
              </a:p>
              <a:p>
                <a:pPr marL="3890963" indent="0">
                  <a:buNone/>
                </a:pPr>
                <a:r>
                  <a:rPr lang="vi-VN" noProof="1"/>
                  <a:t>Khai triển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r>
                          <a:rPr lang="en-US" b="0" i="1" noProof="1" dirty="0" smtClean="0">
                            <a:latin typeface="Cambria Math" panose="02040503050406030204" pitchFamily="18" charset="0"/>
                          </a:rPr>
                          <m:t>−2</m:t>
                        </m:r>
                      </m:e>
                    </m:d>
                  </m:oMath>
                </a14:m>
                <a:r>
                  <a:rPr lang="vi-VN" noProof="1"/>
                  <a:t> theo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vi-VN" b="0" i="1" noProof="1" dirty="0" smtClean="0">
                            <a:latin typeface="Cambria Math" panose="02040503050406030204" pitchFamily="18" charset="0"/>
                          </a:rPr>
                          <m:t>𝑛</m:t>
                        </m:r>
                        <m:r>
                          <a:rPr lang="vi-VN" b="0" i="1" noProof="1" dirty="0" smtClean="0">
                            <a:latin typeface="Cambria Math" panose="02040503050406030204" pitchFamily="18" charset="0"/>
                          </a:rPr>
                          <m:t>−3</m:t>
                        </m:r>
                      </m:e>
                    </m:d>
                  </m:oMath>
                </a14:m>
                <a:endParaRPr lang="en-US" noProof="1"/>
              </a:p>
              <a:p>
                <a:pPr marL="3890963" indent="0">
                  <a:buNone/>
                </a:pPr>
                <a14:m>
                  <m:oMathPara xmlns:m="http://schemas.openxmlformats.org/officeDocument/2006/math">
                    <m:oMathParaPr>
                      <m:jc m:val="centerGroup"/>
                    </m:oMathParaPr>
                    <m:oMath xmlns:m="http://schemas.openxmlformats.org/officeDocument/2006/math">
                      <m:r>
                        <a:rPr lang="en-US" i="1" noProof="1" smtClean="0">
                          <a:latin typeface="Cambria Math" panose="02040503050406030204" pitchFamily="18" charset="0"/>
                        </a:rPr>
                        <m:t>…</m:t>
                      </m:r>
                    </m:oMath>
                  </m:oMathPara>
                </a14:m>
                <a:endParaRPr lang="en-US" noProof="1"/>
              </a:p>
              <a:p>
                <a:pPr marL="5830888" indent="0">
                  <a:buNone/>
                </a:pPr>
                <a:r>
                  <a:rPr lang="vi-VN" noProof="1"/>
                  <a:t>Khai triển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en-US" b="0" i="1" noProof="1" dirty="0" smtClean="0">
                            <a:latin typeface="Cambria Math" panose="02040503050406030204" pitchFamily="18" charset="0"/>
                          </a:rPr>
                          <m:t>2</m:t>
                        </m:r>
                      </m:e>
                    </m:d>
                  </m:oMath>
                </a14:m>
                <a:r>
                  <a:rPr lang="vi-VN" noProof="1"/>
                  <a:t> theo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en-US" b="0" i="1" noProof="1" dirty="0" smtClean="0">
                            <a:latin typeface="Cambria Math" panose="02040503050406030204" pitchFamily="18" charset="0"/>
                          </a:rPr>
                          <m:t>1</m:t>
                        </m:r>
                      </m:e>
                    </m:d>
                  </m:oMath>
                </a14:m>
                <a:endParaRPr lang="en-US" noProof="1"/>
              </a:p>
              <a:p>
                <a:pPr marL="7315200" indent="0">
                  <a:buNone/>
                  <a:tabLst>
                    <a:tab pos="7827963" algn="l"/>
                  </a:tabLst>
                </a:pPr>
                <a:r>
                  <a:rPr lang="vi-VN" noProof="1"/>
                  <a:t>Khai triển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en-US" b="0" i="1" noProof="1" dirty="0" smtClean="0">
                            <a:latin typeface="Cambria Math" panose="02040503050406030204" pitchFamily="18" charset="0"/>
                          </a:rPr>
                          <m:t>1</m:t>
                        </m:r>
                      </m:e>
                    </m:d>
                  </m:oMath>
                </a14:m>
                <a:r>
                  <a:rPr lang="vi-VN" noProof="1"/>
                  <a:t> theo </a:t>
                </a:r>
                <a14:m>
                  <m:oMath xmlns:m="http://schemas.openxmlformats.org/officeDocument/2006/math">
                    <m:r>
                      <a:rPr lang="vi-VN" b="0" i="1" noProof="1" dirty="0" smtClean="0">
                        <a:latin typeface="Cambria Math" panose="02040503050406030204" pitchFamily="18" charset="0"/>
                      </a:rPr>
                      <m:t>𝑇</m:t>
                    </m:r>
                    <m:d>
                      <m:dPr>
                        <m:ctrlPr>
                          <a:rPr lang="vi-VN" b="0" i="1" noProof="1" dirty="0" smtClean="0">
                            <a:latin typeface="Cambria Math" panose="02040503050406030204" pitchFamily="18" charset="0"/>
                          </a:rPr>
                        </m:ctrlPr>
                      </m:dPr>
                      <m:e>
                        <m:r>
                          <a:rPr lang="en-US" b="0" i="1" noProof="1" dirty="0" smtClean="0">
                            <a:latin typeface="Cambria Math" panose="02040503050406030204" pitchFamily="18" charset="0"/>
                          </a:rPr>
                          <m:t>0</m:t>
                        </m:r>
                      </m:e>
                    </m:d>
                  </m:oMath>
                </a14:m>
                <a:endParaRPr lang="en-US" noProof="1"/>
              </a:p>
              <a:p>
                <a:pPr marL="3890963" indent="0">
                  <a:buNone/>
                </a:pPr>
                <a:endParaRPr lang="en-US" noProof="1"/>
              </a:p>
              <a:p>
                <a:pPr marL="1828800" indent="0">
                  <a:buNone/>
                </a:pPr>
                <a:endParaRPr lang="en-US" noProof="1"/>
              </a:p>
              <a:p>
                <a:endParaRPr lang="vi-VN" noProof="1"/>
              </a:p>
            </p:txBody>
          </p:sp>
        </mc:Choice>
        <mc:Fallback xmlns="">
          <p:sp>
            <p:nvSpPr>
              <p:cNvPr id="2" name="Chỗ dành sẵn cho Nội dung 1">
                <a:extLst>
                  <a:ext uri="{FF2B5EF4-FFF2-40B4-BE49-F238E27FC236}">
                    <a16:creationId xmlns:a16="http://schemas.microsoft.com/office/drawing/2014/main" id="{78E0E65F-2BBA-4255-8132-1D59E30FB6AE}"/>
                  </a:ext>
                </a:extLst>
              </p:cNvPr>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48760B6F-E499-4BC8-983B-25BBF2C7DB84}"/>
              </a:ext>
            </a:extLst>
          </p:cNvPr>
          <p:cNvSpPr>
            <a:spLocks noGrp="1"/>
          </p:cNvSpPr>
          <p:nvPr>
            <p:ph type="dt" sz="half" idx="10"/>
          </p:nvPr>
        </p:nvSpPr>
        <p:spPr/>
        <p:txBody>
          <a:bodyPr/>
          <a:lstStyle/>
          <a:p>
            <a:fld id="{479AE1FE-9027-423C-A28A-AB4268CB723B}"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CA0609F5-C1C0-4B23-A277-C2841F87AAD5}"/>
              </a:ext>
            </a:extLst>
          </p:cNvPr>
          <p:cNvSpPr>
            <a:spLocks noGrp="1"/>
          </p:cNvSpPr>
          <p:nvPr>
            <p:ph type="sldNum" sz="quarter" idx="12"/>
          </p:nvPr>
        </p:nvSpPr>
        <p:spPr/>
        <p:txBody>
          <a:bodyPr/>
          <a:lstStyle/>
          <a:p>
            <a:fld id="{796B6B1B-CD97-412B-A8B6-A4AEE95B13DD}" type="slidenum">
              <a:rPr lang="en-US" smtClean="0"/>
              <a:t>178</a:t>
            </a:fld>
            <a:endParaRPr lang="en-US"/>
          </a:p>
        </p:txBody>
      </p:sp>
      <p:sp>
        <p:nvSpPr>
          <p:cNvPr id="6" name="Tiêu đề 5">
            <a:extLst>
              <a:ext uri="{FF2B5EF4-FFF2-40B4-BE49-F238E27FC236}">
                <a16:creationId xmlns:a16="http://schemas.microsoft.com/office/drawing/2014/main" id="{DCCFDB22-290A-4439-825A-0AC3BBC67A9E}"/>
              </a:ext>
            </a:extLst>
          </p:cNvPr>
          <p:cNvSpPr>
            <a:spLocks noGrp="1"/>
          </p:cNvSpPr>
          <p:nvPr>
            <p:ph type="title"/>
          </p:nvPr>
        </p:nvSpPr>
        <p:spPr/>
        <p:txBody>
          <a:bodyPr/>
          <a:lstStyle/>
          <a:p>
            <a:r>
              <a:rPr lang="vi-VN" noProof="1"/>
              <a:t>Phương pháp truy hồi</a:t>
            </a:r>
          </a:p>
        </p:txBody>
      </p:sp>
      <p:cxnSp>
        <p:nvCxnSpPr>
          <p:cNvPr id="8" name="Đường nối Thẳng 7">
            <a:extLst>
              <a:ext uri="{FF2B5EF4-FFF2-40B4-BE49-F238E27FC236}">
                <a16:creationId xmlns:a16="http://schemas.microsoft.com/office/drawing/2014/main" id="{351A1FBA-AEAB-40E7-B9D6-E9B00A960022}"/>
              </a:ext>
            </a:extLst>
          </p:cNvPr>
          <p:cNvCxnSpPr>
            <a:cxnSpLocks/>
          </p:cNvCxnSpPr>
          <p:nvPr/>
        </p:nvCxnSpPr>
        <p:spPr>
          <a:xfrm>
            <a:off x="625151" y="2528596"/>
            <a:ext cx="5465562" cy="227644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B662FA18-B7C1-4107-BD4F-9576BE45D206}"/>
              </a:ext>
            </a:extLst>
          </p:cNvPr>
          <p:cNvCxnSpPr>
            <a:cxnSpLocks/>
          </p:cNvCxnSpPr>
          <p:nvPr/>
        </p:nvCxnSpPr>
        <p:spPr>
          <a:xfrm>
            <a:off x="6090713" y="4805039"/>
            <a:ext cx="5320626" cy="0"/>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 Box 5">
                <a:extLst>
                  <a:ext uri="{FF2B5EF4-FFF2-40B4-BE49-F238E27FC236}">
                    <a16:creationId xmlns:a16="http://schemas.microsoft.com/office/drawing/2014/main" id="{89AEAD1A-95D5-43A5-A645-C30FBBB9EA96}"/>
                  </a:ext>
                </a:extLst>
              </p:cNvPr>
              <p:cNvSpPr txBox="1">
                <a:spLocks noChangeArrowheads="1"/>
              </p:cNvSpPr>
              <p:nvPr/>
            </p:nvSpPr>
            <p:spPr bwMode="auto">
              <a:xfrm>
                <a:off x="4301803" y="4824234"/>
                <a:ext cx="1644489" cy="507831"/>
              </a:xfrm>
              <a:prstGeom prst="rect">
                <a:avLst/>
              </a:prstGeom>
              <a:noFill/>
              <a:ln>
                <a:noFill/>
              </a:ln>
              <a:extLst>
                <a:ext uri="{909E8E84-426E-40DD-AFC4-6F175D3DCCD1}">
                  <a14:hiddenFill>
                    <a:solidFill>
                      <a:srgbClr val="FFFFFF"/>
                    </a:solidFill>
                  </a14:hiddenFill>
                </a:ext>
                <a:ext uri="{91240B29-F687-4F45-9708-019B960494DF}">
                  <a14:hiddenLine w="12700" algn="ctr">
                    <a:solidFill>
                      <a:srgbClr val="000000"/>
                    </a:solidFill>
                    <a:miter lim="800000"/>
                    <a:headEnd/>
                    <a:tailEnd/>
                  </a14:hiddenLine>
                </a:ext>
              </a:extLst>
            </p:spPr>
            <p:txBody>
              <a:bodyPr wrap="non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r>
                  <a:rPr lang="vi-VN" sz="2700" b="0" dirty="0">
                    <a:solidFill>
                      <a:srgbClr val="002060"/>
                    </a:solidFill>
                    <a:latin typeface="Calibri" panose="020F0502020204030204" pitchFamily="34" charset="0"/>
                    <a:cs typeface="Calibri" panose="020F0502020204030204" pitchFamily="34" charset="0"/>
                  </a:rPr>
                  <a:t>nếu </a:t>
                </a:r>
                <a14:m>
                  <m:oMath xmlns:m="http://schemas.openxmlformats.org/officeDocument/2006/math">
                    <m:r>
                      <a:rPr lang="vi-VN" sz="2700" b="0" i="1" dirty="0" smtClean="0">
                        <a:solidFill>
                          <a:srgbClr val="002060"/>
                        </a:solidFill>
                        <a:latin typeface="Cambria Math" panose="02040503050406030204" pitchFamily="18" charset="0"/>
                        <a:cs typeface="Calibri" panose="020F0502020204030204" pitchFamily="34" charset="0"/>
                      </a:rPr>
                      <m:t>𝑛</m:t>
                    </m:r>
                    <m:r>
                      <a:rPr lang="vi-VN" sz="2700" b="0" i="1" dirty="0" smtClean="0">
                        <a:solidFill>
                          <a:srgbClr val="002060"/>
                        </a:solidFill>
                        <a:latin typeface="Cambria Math" panose="02040503050406030204" pitchFamily="18" charset="0"/>
                        <a:cs typeface="Calibri" panose="020F0502020204030204" pitchFamily="34" charset="0"/>
                      </a:rPr>
                      <m:t>=0</m:t>
                    </m:r>
                  </m:oMath>
                </a14:m>
                <a:endParaRPr lang="vi-VN" sz="2700" b="0" dirty="0">
                  <a:solidFill>
                    <a:srgbClr val="002060"/>
                  </a:solidFill>
                  <a:latin typeface="Calibri" panose="020F0502020204030204" pitchFamily="34" charset="0"/>
                  <a:cs typeface="Calibri" panose="020F0502020204030204" pitchFamily="34" charset="0"/>
                </a:endParaRPr>
              </a:p>
            </p:txBody>
          </p:sp>
        </mc:Choice>
        <mc:Fallback xmlns="">
          <p:sp>
            <p:nvSpPr>
              <p:cNvPr id="7" name="Text Box 5">
                <a:extLst>
                  <a:ext uri="{FF2B5EF4-FFF2-40B4-BE49-F238E27FC236}">
                    <a16:creationId xmlns:a16="http://schemas.microsoft.com/office/drawing/2014/main" id="{89AEAD1A-95D5-43A5-A645-C30FBBB9EA96}"/>
                  </a:ext>
                </a:extLst>
              </p:cNvPr>
              <p:cNvSpPr txBox="1">
                <a:spLocks noRot="1" noChangeAspect="1" noMove="1" noResize="1" noEditPoints="1" noAdjustHandles="1" noChangeArrowheads="1" noChangeShapeType="1" noTextEdit="1"/>
              </p:cNvSpPr>
              <p:nvPr/>
            </p:nvSpPr>
            <p:spPr bwMode="auto">
              <a:xfrm>
                <a:off x="4301803" y="4824234"/>
                <a:ext cx="1644489" cy="507831"/>
              </a:xfrm>
              <a:prstGeom prst="rect">
                <a:avLst/>
              </a:prstGeom>
              <a:blipFill>
                <a:blip r:embed="rId3"/>
                <a:stretch>
                  <a:fillRect l="-7063" t="-9524" b="-309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28CDD47A-8077-452E-9CA2-D359B33751F0}"/>
                  </a:ext>
                </a:extLst>
              </p:cNvPr>
              <p:cNvSpPr txBox="1">
                <a:spLocks noChangeArrowheads="1"/>
              </p:cNvSpPr>
              <p:nvPr/>
            </p:nvSpPr>
            <p:spPr bwMode="auto">
              <a:xfrm>
                <a:off x="4301801" y="5414784"/>
                <a:ext cx="1646092" cy="507831"/>
              </a:xfrm>
              <a:prstGeom prst="rect">
                <a:avLst/>
              </a:prstGeom>
              <a:noFill/>
              <a:ln>
                <a:noFill/>
              </a:ln>
              <a:extLst>
                <a:ext uri="{909E8E84-426E-40DD-AFC4-6F175D3DCCD1}">
                  <a14:hiddenFill>
                    <a:solidFill>
                      <a:srgbClr val="FFFFFF"/>
                    </a:solidFill>
                  </a14:hiddenFill>
                </a:ext>
                <a:ext uri="{91240B29-F687-4F45-9708-019B960494DF}">
                  <a14:hiddenLine w="12700" algn="ctr">
                    <a:solidFill>
                      <a:srgbClr val="000000"/>
                    </a:solidFill>
                    <a:miter lim="800000"/>
                    <a:headEnd/>
                    <a:tailEnd/>
                  </a14:hiddenLine>
                </a:ext>
              </a:extLst>
            </p:spPr>
            <p:txBody>
              <a:bodyPr wrap="non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r>
                  <a:rPr lang="vi-VN" sz="2700" b="0" dirty="0">
                    <a:solidFill>
                      <a:srgbClr val="002060"/>
                    </a:solidFill>
                    <a:latin typeface="Calibri" panose="020F0502020204030204" pitchFamily="34" charset="0"/>
                    <a:cs typeface="Calibri" panose="020F0502020204030204" pitchFamily="34" charset="0"/>
                  </a:rPr>
                  <a:t>nếu </a:t>
                </a:r>
                <a14:m>
                  <m:oMath xmlns:m="http://schemas.openxmlformats.org/officeDocument/2006/math">
                    <m:r>
                      <a:rPr lang="vi-VN" sz="2700" b="0" i="1" dirty="0" smtClean="0">
                        <a:solidFill>
                          <a:srgbClr val="002060"/>
                        </a:solidFill>
                        <a:latin typeface="Cambria Math" panose="02040503050406030204" pitchFamily="18" charset="0"/>
                        <a:cs typeface="Calibri" panose="020F0502020204030204" pitchFamily="34" charset="0"/>
                      </a:rPr>
                      <m:t>𝑛</m:t>
                    </m:r>
                    <m:r>
                      <a:rPr lang="vi-VN" sz="2700" b="0" i="1" dirty="0" smtClean="0">
                        <a:solidFill>
                          <a:srgbClr val="002060"/>
                        </a:solidFill>
                        <a:latin typeface="Cambria Math" panose="02040503050406030204" pitchFamily="18" charset="0"/>
                        <a:cs typeface="Calibri" panose="020F0502020204030204" pitchFamily="34" charset="0"/>
                      </a:rPr>
                      <m:t>&gt;0</m:t>
                    </m:r>
                  </m:oMath>
                </a14:m>
                <a:endParaRPr lang="vi-VN" sz="2700" b="0" dirty="0">
                  <a:solidFill>
                    <a:srgbClr val="002060"/>
                  </a:solidFill>
                  <a:latin typeface="Calibri" panose="020F0502020204030204" pitchFamily="34" charset="0"/>
                  <a:cs typeface="Calibri" panose="020F0502020204030204" pitchFamily="34" charset="0"/>
                </a:endParaRPr>
              </a:p>
            </p:txBody>
          </p:sp>
        </mc:Choice>
        <mc:Fallback xmlns="">
          <p:sp>
            <p:nvSpPr>
              <p:cNvPr id="10" name="Text Box 6">
                <a:extLst>
                  <a:ext uri="{FF2B5EF4-FFF2-40B4-BE49-F238E27FC236}">
                    <a16:creationId xmlns:a16="http://schemas.microsoft.com/office/drawing/2014/main" id="{28CDD47A-8077-452E-9CA2-D359B33751F0}"/>
                  </a:ext>
                </a:extLst>
              </p:cNvPr>
              <p:cNvSpPr txBox="1">
                <a:spLocks noRot="1" noChangeAspect="1" noMove="1" noResize="1" noEditPoints="1" noAdjustHandles="1" noChangeArrowheads="1" noChangeShapeType="1" noTextEdit="1"/>
              </p:cNvSpPr>
              <p:nvPr/>
            </p:nvSpPr>
            <p:spPr bwMode="auto">
              <a:xfrm>
                <a:off x="4301801" y="5414784"/>
                <a:ext cx="1646092" cy="507831"/>
              </a:xfrm>
              <a:prstGeom prst="rect">
                <a:avLst/>
              </a:prstGeom>
              <a:blipFill>
                <a:blip r:embed="rId4"/>
                <a:stretch>
                  <a:fillRect l="-7037" t="-9524" b="-309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7987ADDD-CC68-4854-B689-2E230CA200FE}"/>
                  </a:ext>
                </a:extLst>
              </p:cNvPr>
              <p:cNvSpPr txBox="1"/>
              <p:nvPr/>
            </p:nvSpPr>
            <p:spPr>
              <a:xfrm>
                <a:off x="625151" y="4903490"/>
                <a:ext cx="3762375" cy="10191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0" i="1" smtClean="0">
                          <a:solidFill>
                            <a:srgbClr val="002060"/>
                          </a:solidFill>
                          <a:latin typeface="Cambria Math" panose="02040503050406030204" pitchFamily="18" charset="0"/>
                        </a:rPr>
                        <m:t>𝑇</m:t>
                      </m:r>
                      <m:d>
                        <m:dPr>
                          <m:ctrlPr>
                            <a:rPr lang="en-US" sz="2700" b="0" i="1" smtClean="0">
                              <a:solidFill>
                                <a:srgbClr val="002060"/>
                              </a:solidFill>
                              <a:latin typeface="Cambria Math" panose="02040503050406030204" pitchFamily="18" charset="0"/>
                            </a:rPr>
                          </m:ctrlPr>
                        </m:dPr>
                        <m:e>
                          <m:r>
                            <a:rPr lang="en-US" sz="2700" b="0" i="1" smtClean="0">
                              <a:solidFill>
                                <a:srgbClr val="002060"/>
                              </a:solidFill>
                              <a:latin typeface="Cambria Math" panose="02040503050406030204" pitchFamily="18" charset="0"/>
                            </a:rPr>
                            <m:t>𝑛</m:t>
                          </m:r>
                        </m:e>
                      </m:d>
                      <m:r>
                        <a:rPr lang="en-US" sz="2700" b="0" i="1" smtClean="0">
                          <a:solidFill>
                            <a:srgbClr val="002060"/>
                          </a:solidFill>
                          <a:latin typeface="Cambria Math" panose="02040503050406030204" pitchFamily="18" charset="0"/>
                        </a:rPr>
                        <m:t>=</m:t>
                      </m:r>
                      <m:d>
                        <m:dPr>
                          <m:begChr m:val="{"/>
                          <m:endChr m:val=""/>
                          <m:ctrlPr>
                            <a:rPr lang="en-US" sz="2700" i="1" smtClean="0">
                              <a:solidFill>
                                <a:srgbClr val="002060"/>
                              </a:solidFill>
                              <a:latin typeface="Cambria Math" panose="02040503050406030204" pitchFamily="18" charset="0"/>
                            </a:rPr>
                          </m:ctrlPr>
                        </m:dPr>
                        <m:e>
                          <m:m>
                            <m:mPr>
                              <m:plcHide m:val="on"/>
                              <m:mcs>
                                <m:mc>
                                  <m:mcPr>
                                    <m:count m:val="1"/>
                                    <m:mcJc m:val="center"/>
                                  </m:mcPr>
                                </m:mc>
                              </m:mcs>
                              <m:ctrlPr>
                                <a:rPr lang="en-US" sz="2700" i="1">
                                  <a:solidFill>
                                    <a:srgbClr val="002060"/>
                                  </a:solidFill>
                                  <a:latin typeface="Cambria Math" panose="02040503050406030204" pitchFamily="18" charset="0"/>
                                </a:rPr>
                              </m:ctrlPr>
                            </m:mPr>
                            <m:mr>
                              <m:e>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1</m:t>
                                    </m:r>
                                  </m:sub>
                                </m:sSub>
                              </m:e>
                            </m:mr>
                            <m:mr>
                              <m:e>
                                <m:r>
                                  <a:rPr lang="en-US" sz="2700" i="1">
                                    <a:solidFill>
                                      <a:srgbClr val="002060"/>
                                    </a:solidFill>
                                    <a:latin typeface="Cambria Math" panose="02040503050406030204" pitchFamily="18" charset="0"/>
                                  </a:rPr>
                                  <m:t>𝑇</m:t>
                                </m:r>
                                <m:d>
                                  <m:dPr>
                                    <m:ctrlPr>
                                      <a:rPr lang="en-US" sz="2700" i="1">
                                        <a:solidFill>
                                          <a:srgbClr val="002060"/>
                                        </a:solidFill>
                                        <a:latin typeface="Cambria Math" panose="02040503050406030204" pitchFamily="18" charset="0"/>
                                      </a:rPr>
                                    </m:ctrlPr>
                                  </m:dPr>
                                  <m:e>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−1</m:t>
                                    </m:r>
                                  </m:e>
                                </m:d>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2</m:t>
                                    </m:r>
                                  </m:sub>
                                </m:sSub>
                              </m:e>
                            </m:mr>
                          </m:m>
                        </m:e>
                      </m:d>
                    </m:oMath>
                  </m:oMathPara>
                </a14:m>
                <a:endParaRPr lang="en-US" sz="2700" dirty="0">
                  <a:solidFill>
                    <a:srgbClr val="002060"/>
                  </a:solidFill>
                </a:endParaRPr>
              </a:p>
            </p:txBody>
          </p:sp>
        </mc:Choice>
        <mc:Fallback xmlns="">
          <p:sp>
            <p:nvSpPr>
              <p:cNvPr id="14" name="Hộp Văn bản 13">
                <a:extLst>
                  <a:ext uri="{FF2B5EF4-FFF2-40B4-BE49-F238E27FC236}">
                    <a16:creationId xmlns:a16="http://schemas.microsoft.com/office/drawing/2014/main" id="{7987ADDD-CC68-4854-B689-2E230CA200FE}"/>
                  </a:ext>
                </a:extLst>
              </p:cNvPr>
              <p:cNvSpPr txBox="1">
                <a:spLocks noRot="1" noChangeAspect="1" noMove="1" noResize="1" noEditPoints="1" noAdjustHandles="1" noChangeArrowheads="1" noChangeShapeType="1" noTextEdit="1"/>
              </p:cNvSpPr>
              <p:nvPr/>
            </p:nvSpPr>
            <p:spPr>
              <a:xfrm>
                <a:off x="625151" y="4903490"/>
                <a:ext cx="3762375" cy="101912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15450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Khái niệm</a:t>
            </a:r>
          </a:p>
          <a:p>
            <a:pPr lvl="1"/>
            <a:r>
              <a:rPr lang="vi-VN" noProof="1"/>
              <a:t>Hệ thức truy hồi của 1 dãy A</a:t>
            </a:r>
            <a:r>
              <a:rPr lang="vi-VN" baseline="-25000" noProof="1"/>
              <a:t>n</a:t>
            </a:r>
            <a:r>
              <a:rPr lang="vi-VN" noProof="1"/>
              <a:t> là công thức biểu diễn phần tử A</a:t>
            </a:r>
            <a:r>
              <a:rPr lang="vi-VN" baseline="-25000" noProof="1"/>
              <a:t>n</a:t>
            </a:r>
            <a:r>
              <a:rPr lang="vi-VN" noProof="1"/>
              <a:t> thông qua 1 hoặc nhiều số hạng trước của dãy.</a:t>
            </a:r>
          </a:p>
        </p:txBody>
      </p:sp>
      <p:sp>
        <p:nvSpPr>
          <p:cNvPr id="44034" name="Title 1"/>
          <p:cNvSpPr>
            <a:spLocks noGrp="1"/>
          </p:cNvSpPr>
          <p:nvPr>
            <p:ph type="title"/>
          </p:nvPr>
        </p:nvSpPr>
        <p:spPr/>
        <p:txBody>
          <a:bodyPr/>
          <a:lstStyle/>
          <a:p>
            <a:r>
              <a:rPr lang="vi-VN" altLang="en-US" noProof="1"/>
              <a:t>Hệ thức truy hồi</a:t>
            </a:r>
          </a:p>
        </p:txBody>
      </p:sp>
      <p:sp>
        <p:nvSpPr>
          <p:cNvPr id="12" name="AutoShape 6"/>
          <p:cNvSpPr>
            <a:spLocks noChangeArrowheads="1"/>
          </p:cNvSpPr>
          <p:nvPr/>
        </p:nvSpPr>
        <p:spPr bwMode="gray">
          <a:xfrm>
            <a:off x="30297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0</a:t>
            </a:r>
          </a:p>
        </p:txBody>
      </p:sp>
      <p:sp>
        <p:nvSpPr>
          <p:cNvPr id="13" name="AutoShape 6"/>
          <p:cNvSpPr>
            <a:spLocks noChangeArrowheads="1"/>
          </p:cNvSpPr>
          <p:nvPr/>
        </p:nvSpPr>
        <p:spPr bwMode="gray">
          <a:xfrm>
            <a:off x="37155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1</a:t>
            </a:r>
          </a:p>
        </p:txBody>
      </p:sp>
      <p:sp>
        <p:nvSpPr>
          <p:cNvPr id="14" name="AutoShape 6"/>
          <p:cNvSpPr>
            <a:spLocks noChangeArrowheads="1"/>
          </p:cNvSpPr>
          <p:nvPr/>
        </p:nvSpPr>
        <p:spPr bwMode="gray">
          <a:xfrm>
            <a:off x="44013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endParaRPr lang="vi-VN" sz="2400" b="1" baseline="-25000" noProof="1">
              <a:latin typeface="Calibri" panose="020F0502020204030204" pitchFamily="34" charset="0"/>
              <a:cs typeface="Calibri" panose="020F0502020204030204" pitchFamily="34" charset="0"/>
            </a:endParaRPr>
          </a:p>
        </p:txBody>
      </p:sp>
      <p:sp>
        <p:nvSpPr>
          <p:cNvPr id="15" name="AutoShape 6"/>
          <p:cNvSpPr>
            <a:spLocks noChangeArrowheads="1"/>
          </p:cNvSpPr>
          <p:nvPr/>
        </p:nvSpPr>
        <p:spPr bwMode="gray">
          <a:xfrm>
            <a:off x="57729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16" name="AutoShape 6"/>
          <p:cNvSpPr>
            <a:spLocks noChangeArrowheads="1"/>
          </p:cNvSpPr>
          <p:nvPr/>
        </p:nvSpPr>
        <p:spPr bwMode="gray">
          <a:xfrm>
            <a:off x="50871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17" name="AutoShape 6"/>
          <p:cNvSpPr>
            <a:spLocks noChangeArrowheads="1"/>
          </p:cNvSpPr>
          <p:nvPr/>
        </p:nvSpPr>
        <p:spPr bwMode="gray">
          <a:xfrm>
            <a:off x="57729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18" name="AutoShape 6"/>
          <p:cNvSpPr>
            <a:spLocks noChangeArrowheads="1"/>
          </p:cNvSpPr>
          <p:nvPr/>
        </p:nvSpPr>
        <p:spPr bwMode="gray">
          <a:xfrm>
            <a:off x="7525512" y="38862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a:t>
            </a:r>
            <a:r>
              <a:rPr lang="vi-VN" sz="2000" b="1" baseline="-25000" noProof="1">
                <a:latin typeface="Calibri" panose="020F0502020204030204" pitchFamily="34" charset="0"/>
                <a:cs typeface="Calibri" panose="020F0502020204030204" pitchFamily="34" charset="0"/>
              </a:rPr>
              <a:t>n</a:t>
            </a:r>
          </a:p>
        </p:txBody>
      </p:sp>
      <p:sp>
        <p:nvSpPr>
          <p:cNvPr id="8" name="AutoShape 6"/>
          <p:cNvSpPr>
            <a:spLocks noChangeArrowheads="1"/>
          </p:cNvSpPr>
          <p:nvPr/>
        </p:nvSpPr>
        <p:spPr bwMode="gray">
          <a:xfrm>
            <a:off x="6458712" y="3810000"/>
            <a:ext cx="2514600" cy="609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Hàm truy hồi</a:t>
            </a:r>
            <a:endParaRPr lang="vi-VN" sz="2400" b="1" i="1" noProof="1">
              <a:latin typeface="Calibri" panose="020F0502020204030204" pitchFamily="34" charset="0"/>
              <a:cs typeface="Calibri" panose="020F0502020204030204" pitchFamily="34" charset="0"/>
            </a:endParaRPr>
          </a:p>
        </p:txBody>
      </p:sp>
      <p:sp>
        <p:nvSpPr>
          <p:cNvPr id="19" name="AutoShape 6"/>
          <p:cNvSpPr>
            <a:spLocks noChangeArrowheads="1"/>
          </p:cNvSpPr>
          <p:nvPr/>
        </p:nvSpPr>
        <p:spPr bwMode="gray">
          <a:xfrm>
            <a:off x="30297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0</a:t>
            </a:r>
          </a:p>
        </p:txBody>
      </p:sp>
      <p:sp>
        <p:nvSpPr>
          <p:cNvPr id="20" name="AutoShape 6"/>
          <p:cNvSpPr>
            <a:spLocks noChangeArrowheads="1"/>
          </p:cNvSpPr>
          <p:nvPr/>
        </p:nvSpPr>
        <p:spPr bwMode="gray">
          <a:xfrm>
            <a:off x="37155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1</a:t>
            </a:r>
          </a:p>
        </p:txBody>
      </p:sp>
      <p:sp>
        <p:nvSpPr>
          <p:cNvPr id="21" name="AutoShape 6"/>
          <p:cNvSpPr>
            <a:spLocks noChangeArrowheads="1"/>
          </p:cNvSpPr>
          <p:nvPr/>
        </p:nvSpPr>
        <p:spPr bwMode="gray">
          <a:xfrm>
            <a:off x="44013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endParaRPr lang="vi-VN" sz="2400" b="1" baseline="-25000" noProof="1">
              <a:latin typeface="Calibri" panose="020F0502020204030204" pitchFamily="34" charset="0"/>
              <a:cs typeface="Calibri" panose="020F0502020204030204" pitchFamily="34" charset="0"/>
            </a:endParaRPr>
          </a:p>
        </p:txBody>
      </p:sp>
      <p:sp>
        <p:nvSpPr>
          <p:cNvPr id="22" name="AutoShape 6"/>
          <p:cNvSpPr>
            <a:spLocks noChangeArrowheads="1"/>
          </p:cNvSpPr>
          <p:nvPr/>
        </p:nvSpPr>
        <p:spPr bwMode="gray">
          <a:xfrm>
            <a:off x="57729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23" name="AutoShape 6"/>
          <p:cNvSpPr>
            <a:spLocks noChangeArrowheads="1"/>
          </p:cNvSpPr>
          <p:nvPr/>
        </p:nvSpPr>
        <p:spPr bwMode="gray">
          <a:xfrm>
            <a:off x="50871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24" name="AutoShape 6"/>
          <p:cNvSpPr>
            <a:spLocks noChangeArrowheads="1"/>
          </p:cNvSpPr>
          <p:nvPr/>
        </p:nvSpPr>
        <p:spPr bwMode="gray">
          <a:xfrm>
            <a:off x="57729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n-1</a:t>
            </a:r>
          </a:p>
        </p:txBody>
      </p:sp>
      <p:sp>
        <p:nvSpPr>
          <p:cNvPr id="25" name="AutoShape 6"/>
          <p:cNvSpPr>
            <a:spLocks noChangeArrowheads="1"/>
          </p:cNvSpPr>
          <p:nvPr/>
        </p:nvSpPr>
        <p:spPr bwMode="gray">
          <a:xfrm>
            <a:off x="75255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a:t>
            </a:r>
            <a:r>
              <a:rPr lang="vi-VN" sz="2000" b="1" baseline="-25000" noProof="1">
                <a:latin typeface="Calibri" panose="020F0502020204030204" pitchFamily="34" charset="0"/>
                <a:cs typeface="Calibri" panose="020F0502020204030204" pitchFamily="34" charset="0"/>
              </a:rPr>
              <a:t>n</a:t>
            </a:r>
          </a:p>
        </p:txBody>
      </p:sp>
      <p:sp>
        <p:nvSpPr>
          <p:cNvPr id="27" name="AutoShape 6"/>
          <p:cNvSpPr>
            <a:spLocks noChangeArrowheads="1"/>
          </p:cNvSpPr>
          <p:nvPr/>
        </p:nvSpPr>
        <p:spPr bwMode="gray">
          <a:xfrm>
            <a:off x="5087112" y="4953000"/>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a:t>
            </a:r>
            <a:r>
              <a:rPr lang="vi-VN" sz="2400" b="1" baseline="-25000" noProof="1">
                <a:latin typeface="Calibri" panose="020F0502020204030204" pitchFamily="34" charset="0"/>
                <a:cs typeface="Calibri" panose="020F0502020204030204" pitchFamily="34" charset="0"/>
              </a:rPr>
              <a:t>n-2</a:t>
            </a:r>
          </a:p>
        </p:txBody>
      </p:sp>
      <p:sp>
        <p:nvSpPr>
          <p:cNvPr id="26" name="AutoShape 6"/>
          <p:cNvSpPr>
            <a:spLocks noChangeArrowheads="1"/>
          </p:cNvSpPr>
          <p:nvPr/>
        </p:nvSpPr>
        <p:spPr bwMode="gray">
          <a:xfrm>
            <a:off x="6458712" y="4876800"/>
            <a:ext cx="2514600" cy="609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Hàm truy hồi</a:t>
            </a:r>
            <a:endParaRPr lang="vi-VN" sz="2400" b="1" i="1" noProof="1">
              <a:latin typeface="Calibri" panose="020F0502020204030204" pitchFamily="34" charset="0"/>
              <a:cs typeface="Calibri" panose="020F0502020204030204" pitchFamily="34" charset="0"/>
            </a:endParaRPr>
          </a:p>
        </p:txBody>
      </p:sp>
      <p:sp>
        <p:nvSpPr>
          <p:cNvPr id="30" name="AutoShape 6"/>
          <p:cNvSpPr>
            <a:spLocks noChangeArrowheads="1"/>
          </p:cNvSpPr>
          <p:nvPr/>
        </p:nvSpPr>
        <p:spPr bwMode="gray">
          <a:xfrm>
            <a:off x="5696712" y="3810000"/>
            <a:ext cx="609600" cy="609600"/>
          </a:xfrm>
          <a:prstGeom prst="roundRect">
            <a:avLst>
              <a:gd name="adj" fmla="val 16667"/>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31" name="AutoShape 6"/>
          <p:cNvSpPr>
            <a:spLocks noChangeArrowheads="1"/>
          </p:cNvSpPr>
          <p:nvPr/>
        </p:nvSpPr>
        <p:spPr bwMode="gray">
          <a:xfrm>
            <a:off x="5010912" y="4876800"/>
            <a:ext cx="1295400" cy="609600"/>
          </a:xfrm>
          <a:prstGeom prst="roundRect">
            <a:avLst>
              <a:gd name="adj" fmla="val 16667"/>
            </a:avLst>
          </a:prstGeom>
          <a:noFill/>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2" name="Chỗ dành sẵn cho Ngày tháng 1">
            <a:extLst>
              <a:ext uri="{FF2B5EF4-FFF2-40B4-BE49-F238E27FC236}">
                <a16:creationId xmlns:a16="http://schemas.microsoft.com/office/drawing/2014/main" id="{6B047BFE-8AF5-4BB6-B96F-307C179210C4}"/>
              </a:ext>
            </a:extLst>
          </p:cNvPr>
          <p:cNvSpPr>
            <a:spLocks noGrp="1"/>
          </p:cNvSpPr>
          <p:nvPr>
            <p:ph type="dt" sz="half" idx="10"/>
          </p:nvPr>
        </p:nvSpPr>
        <p:spPr/>
        <p:txBody>
          <a:bodyPr/>
          <a:lstStyle/>
          <a:p>
            <a:fld id="{26509143-D746-4223-BF28-83A45F0CEAA6}"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059C0BD-CE70-41FA-A878-08C42DB9E1D0}"/>
              </a:ext>
            </a:extLst>
          </p:cNvPr>
          <p:cNvSpPr>
            <a:spLocks noGrp="1"/>
          </p:cNvSpPr>
          <p:nvPr>
            <p:ph type="sldNum" sz="quarter" idx="12"/>
          </p:nvPr>
        </p:nvSpPr>
        <p:spPr/>
        <p:txBody>
          <a:bodyPr/>
          <a:lstStyle/>
          <a:p>
            <a:fld id="{796B6B1B-CD97-412B-A8B6-A4AEE95B13DD}" type="slidenum">
              <a:rPr lang="vi-VN" noProof="1" smtClean="0"/>
              <a:t>179</a:t>
            </a:fld>
            <a:endParaRPr lang="vi-VN" noProof="1"/>
          </a:p>
        </p:txBody>
      </p:sp>
    </p:spTree>
    <p:extLst>
      <p:ext uri="{BB962C8B-B14F-4D97-AF65-F5344CB8AC3E}">
        <p14:creationId xmlns:p14="http://schemas.microsoft.com/office/powerpoint/2010/main" val="40250307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3" presetClass="path" presetSubtype="0" accel="50000" decel="50000" fill="hold" grpId="1" nodeType="clickEffect">
                                  <p:stCondLst>
                                    <p:cond delay="0"/>
                                  </p:stCondLst>
                                  <p:childTnLst>
                                    <p:animMotion origin="layout" path="M 0.00834 2.54394E-6 L 0.19167 2.54394E-6 " pathEditMode="relative" rAng="0" ptsTypes="AA">
                                      <p:cBhvr>
                                        <p:cTn id="38" dur="500" fill="hold"/>
                                        <p:tgtEl>
                                          <p:spTgt spid="17"/>
                                        </p:tgtEl>
                                        <p:attrNameLst>
                                          <p:attrName>ppt_x</p:attrName>
                                          <p:attrName>ppt_y</p:attrName>
                                        </p:attrNameLst>
                                      </p:cBhvr>
                                      <p:rCtr x="9200" y="0"/>
                                    </p:animMotion>
                                  </p:childTnLst>
                                </p:cTn>
                              </p:par>
                            </p:childTnLst>
                          </p:cTn>
                        </p:par>
                        <p:par>
                          <p:cTn id="39" fill="hold" nodeType="afterGroup">
                            <p:stCondLst>
                              <p:cond delay="500"/>
                            </p:stCondLst>
                            <p:childTnLst>
                              <p:par>
                                <p:cTn id="40" presetID="26" presetClass="emph" presetSubtype="0" fill="hold" grpId="1" nodeType="after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par>
                          <p:cTn id="43" fill="hold" nodeType="afterGroup">
                            <p:stCondLst>
                              <p:cond delay="1000"/>
                            </p:stCondLst>
                            <p:childTnLst>
                              <p:par>
                                <p:cTn id="44" presetID="1" presetClass="entr" presetSubtype="0" fill="hold" grpId="1"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nodeType="afterGroup">
                            <p:stCondLst>
                              <p:cond delay="1000"/>
                            </p:stCondLst>
                            <p:childTnLst>
                              <p:par>
                                <p:cTn id="47" presetID="63" presetClass="path" presetSubtype="0" accel="50000" decel="50000" fill="hold" grpId="0" nodeType="afterEffect">
                                  <p:stCondLst>
                                    <p:cond delay="0"/>
                                  </p:stCondLst>
                                  <p:childTnLst>
                                    <p:animMotion origin="layout" path="M -3.33333E-6 -1.61887E-6 L 0.18334 -1.61887E-6 " pathEditMode="relative" rAng="0" ptsTypes="AA">
                                      <p:cBhvr>
                                        <p:cTn id="48" dur="500" fill="hold"/>
                                        <p:tgtEl>
                                          <p:spTgt spid="18"/>
                                        </p:tgtEl>
                                        <p:attrNameLst>
                                          <p:attrName>ppt_x</p:attrName>
                                          <p:attrName>ppt_y</p:attrName>
                                        </p:attrNameLst>
                                      </p:cBhvr>
                                      <p:rCtr x="9200"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3"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63" presetClass="path" presetSubtype="0" accel="50000" decel="50000" fill="hold" grpId="1" nodeType="clickEffect">
                                  <p:stCondLst>
                                    <p:cond delay="0"/>
                                  </p:stCondLst>
                                  <p:childTnLst>
                                    <p:animMotion origin="layout" path="M 3.33333E-6 3.395E-6 L 0.23333 3.395E-6 " pathEditMode="relative" rAng="0" ptsTypes="AA">
                                      <p:cBhvr>
                                        <p:cTn id="87" dur="500" fill="hold"/>
                                        <p:tgtEl>
                                          <p:spTgt spid="27"/>
                                        </p:tgtEl>
                                        <p:attrNameLst>
                                          <p:attrName>ppt_x</p:attrName>
                                          <p:attrName>ppt_y</p:attrName>
                                        </p:attrNameLst>
                                      </p:cBhvr>
                                      <p:rCtr x="11700" y="0"/>
                                    </p:animMotion>
                                  </p:childTnLst>
                                </p:cTn>
                              </p:par>
                              <p:par>
                                <p:cTn id="88" presetID="63" presetClass="path" presetSubtype="0" accel="50000" decel="50000" fill="hold" grpId="1" nodeType="withEffect">
                                  <p:stCondLst>
                                    <p:cond delay="0"/>
                                  </p:stCondLst>
                                  <p:childTnLst>
                                    <p:animMotion origin="layout" path="M 3.33333E-6 8.88067E-7 L 0.20833 8.88067E-7 " pathEditMode="relative" rAng="0" ptsTypes="AA">
                                      <p:cBhvr>
                                        <p:cTn id="89" dur="500" fill="hold"/>
                                        <p:tgtEl>
                                          <p:spTgt spid="24"/>
                                        </p:tgtEl>
                                        <p:attrNameLst>
                                          <p:attrName>ppt_x</p:attrName>
                                          <p:attrName>ppt_y</p:attrName>
                                        </p:attrNameLst>
                                      </p:cBhvr>
                                      <p:rCtr x="10400" y="0"/>
                                    </p:animMotion>
                                  </p:childTnLst>
                                </p:cTn>
                              </p:par>
                            </p:childTnLst>
                          </p:cTn>
                        </p:par>
                        <p:par>
                          <p:cTn id="90" fill="hold" nodeType="afterGroup">
                            <p:stCondLst>
                              <p:cond delay="500"/>
                            </p:stCondLst>
                            <p:childTnLst>
                              <p:par>
                                <p:cTn id="91" presetID="26" presetClass="emph" presetSubtype="0" fill="hold" grpId="1" nodeType="afterEffect">
                                  <p:stCondLst>
                                    <p:cond delay="0"/>
                                  </p:stCondLst>
                                  <p:childTnLst>
                                    <p:animEffect transition="out" filter="fade">
                                      <p:cBhvr>
                                        <p:cTn id="92" dur="500" tmFilter="0, 0; .2, .5; .8, .5; 1, 0"/>
                                        <p:tgtEl>
                                          <p:spTgt spid="26"/>
                                        </p:tgtEl>
                                      </p:cBhvr>
                                    </p:animEffect>
                                    <p:animScale>
                                      <p:cBhvr>
                                        <p:cTn id="93" dur="250" autoRev="1" fill="hold"/>
                                        <p:tgtEl>
                                          <p:spTgt spid="26"/>
                                        </p:tgtEl>
                                      </p:cBhvr>
                                      <p:by x="105000" y="105000"/>
                                    </p:animScale>
                                  </p:childTnLst>
                                </p:cTn>
                              </p:par>
                            </p:childTnLst>
                          </p:cTn>
                        </p:par>
                        <p:par>
                          <p:cTn id="94" fill="hold" nodeType="afterGroup">
                            <p:stCondLst>
                              <p:cond delay="1000"/>
                            </p:stCondLst>
                            <p:childTnLst>
                              <p:par>
                                <p:cTn id="95" presetID="1" presetClass="entr" presetSubtype="0" fill="hold" grpId="1" nodeType="after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par>
                          <p:cTn id="97" fill="hold" nodeType="afterGroup">
                            <p:stCondLst>
                              <p:cond delay="1000"/>
                            </p:stCondLst>
                            <p:childTnLst>
                              <p:par>
                                <p:cTn id="98" presetID="63" presetClass="path" presetSubtype="0" accel="50000" decel="50000" fill="hold" grpId="0" nodeType="afterEffect">
                                  <p:stCondLst>
                                    <p:cond delay="0"/>
                                  </p:stCondLst>
                                  <p:childTnLst>
                                    <p:animMotion origin="layout" path="M -3.33333E-6 8.88067E-7 L 0.18334 8.88067E-7 " pathEditMode="relative" rAng="0" ptsTypes="AA">
                                      <p:cBhvr>
                                        <p:cTn id="99" dur="500" fill="hold"/>
                                        <p:tgtEl>
                                          <p:spTgt spid="25"/>
                                        </p:tgtEl>
                                        <p:attrNameLst>
                                          <p:attrName>ppt_x</p:attrName>
                                          <p:attrName>ppt_y</p:attrName>
                                        </p:attrNameLst>
                                      </p:cBhvr>
                                      <p:rCtr x="9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7" grpId="1" animBg="1"/>
      <p:bldP spid="18" grpId="0" animBg="1"/>
      <p:bldP spid="18" grpId="1" animBg="1"/>
      <p:bldP spid="8" grpId="0" animBg="1"/>
      <p:bldP spid="8" grpId="1" animBg="1"/>
      <p:bldP spid="19" grpId="0" animBg="1"/>
      <p:bldP spid="20" grpId="0" animBg="1"/>
      <p:bldP spid="21" grpId="0" animBg="1"/>
      <p:bldP spid="22" grpId="0" animBg="1"/>
      <p:bldP spid="23" grpId="0" animBg="1"/>
      <p:bldP spid="24" grpId="0" animBg="1"/>
      <p:bldP spid="24" grpId="1" animBg="1"/>
      <p:bldP spid="25" grpId="0" animBg="1"/>
      <p:bldP spid="25" grpId="1" animBg="1"/>
      <p:bldP spid="27" grpId="0" animBg="1"/>
      <p:bldP spid="27" grpId="1" animBg="1"/>
      <p:bldP spid="26" grpId="0" animBg="1"/>
      <p:bldP spid="26" grpId="1"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39F84FE3-6E61-463D-9621-1CFB0C64F3B2}"/>
              </a:ext>
            </a:extLst>
          </p:cNvPr>
          <p:cNvSpPr>
            <a:spLocks noGrp="1"/>
          </p:cNvSpPr>
          <p:nvPr>
            <p:ph idx="1"/>
          </p:nvPr>
        </p:nvSpPr>
        <p:spPr/>
        <p:txBody>
          <a:bodyPr>
            <a:normAutofit/>
          </a:bodyPr>
          <a:lstStyle/>
          <a:p>
            <a:r>
              <a:rPr lang="vi-VN" noProof="1"/>
              <a:t>Thông qua các bước được tuần tự liệt kê để biễu diễn thuật toán.</a:t>
            </a:r>
          </a:p>
          <a:p>
            <a:r>
              <a:rPr lang="vi-VN" b="1" noProof="1"/>
              <a:t>Ưu điểm</a:t>
            </a:r>
          </a:p>
          <a:p>
            <a:pPr lvl="1"/>
            <a:r>
              <a:rPr lang="vi-VN" noProof="1"/>
              <a:t>Đơn giản, không cần kiến thức về về cách biểu diễn (mã giả, lưu đồ,...).</a:t>
            </a:r>
          </a:p>
          <a:p>
            <a:r>
              <a:rPr lang="vi-VN" b="1" noProof="1"/>
              <a:t>Nhược điểm</a:t>
            </a:r>
          </a:p>
          <a:p>
            <a:pPr lvl="1"/>
            <a:r>
              <a:rPr lang="vi-VN" noProof="1"/>
              <a:t>Dài dòng, không</a:t>
            </a:r>
            <a:r>
              <a:rPr lang="en-US" noProof="1"/>
              <a:t> theo</a:t>
            </a:r>
            <a:r>
              <a:rPr lang="vi-VN" noProof="1"/>
              <a:t> cấu trúc.</a:t>
            </a:r>
          </a:p>
          <a:p>
            <a:pPr lvl="1"/>
            <a:r>
              <a:rPr lang="vi-VN" noProof="1"/>
              <a:t>Đôi lúc khó hiểu, không diễn đạt được thuật toán.</a:t>
            </a:r>
          </a:p>
          <a:p>
            <a:endParaRPr lang="vi-VN" noProof="1"/>
          </a:p>
        </p:txBody>
      </p:sp>
      <p:sp>
        <p:nvSpPr>
          <p:cNvPr id="3" name="Chỗ dành sẵn cho Ngày tháng 2">
            <a:extLst>
              <a:ext uri="{FF2B5EF4-FFF2-40B4-BE49-F238E27FC236}">
                <a16:creationId xmlns:a16="http://schemas.microsoft.com/office/drawing/2014/main" id="{8077D250-753B-4060-AE54-22B6104DB610}"/>
              </a:ext>
            </a:extLst>
          </p:cNvPr>
          <p:cNvSpPr>
            <a:spLocks noGrp="1"/>
          </p:cNvSpPr>
          <p:nvPr>
            <p:ph type="dt" sz="half" idx="10"/>
          </p:nvPr>
        </p:nvSpPr>
        <p:spPr/>
        <p:txBody>
          <a:bodyPr/>
          <a:lstStyle/>
          <a:p>
            <a:fld id="{2AFDF8B7-EBEF-4877-B114-3A4E4F712B2D}"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B28CE52D-1335-4FD2-89FB-71AE8B9F0733}"/>
              </a:ext>
            </a:extLst>
          </p:cNvPr>
          <p:cNvSpPr>
            <a:spLocks noGrp="1"/>
          </p:cNvSpPr>
          <p:nvPr>
            <p:ph type="sldNum" sz="quarter" idx="12"/>
          </p:nvPr>
        </p:nvSpPr>
        <p:spPr/>
        <p:txBody>
          <a:bodyPr/>
          <a:lstStyle/>
          <a:p>
            <a:fld id="{796B6B1B-CD97-412B-A8B6-A4AEE95B13DD}" type="slidenum">
              <a:rPr lang="vi-VN" noProof="1" smtClean="0"/>
              <a:t>18</a:t>
            </a:fld>
            <a:endParaRPr lang="vi-VN" noProof="1"/>
          </a:p>
        </p:txBody>
      </p:sp>
      <p:sp>
        <p:nvSpPr>
          <p:cNvPr id="6" name="Tiêu đề 5">
            <a:extLst>
              <a:ext uri="{FF2B5EF4-FFF2-40B4-BE49-F238E27FC236}">
                <a16:creationId xmlns:a16="http://schemas.microsoft.com/office/drawing/2014/main" id="{C482109E-1BE0-4BFD-A7FA-9255AF40AD7E}"/>
              </a:ext>
            </a:extLst>
          </p:cNvPr>
          <p:cNvSpPr>
            <a:spLocks noGrp="1"/>
          </p:cNvSpPr>
          <p:nvPr>
            <p:ph type="title"/>
          </p:nvPr>
        </p:nvSpPr>
        <p:spPr/>
        <p:txBody>
          <a:bodyPr>
            <a:normAutofit/>
          </a:bodyPr>
          <a:lstStyle/>
          <a:p>
            <a:r>
              <a:rPr lang="vi-VN" noProof="1"/>
              <a:t>Ngôn ngữ tự nhiên</a:t>
            </a:r>
          </a:p>
        </p:txBody>
      </p:sp>
    </p:spTree>
    <p:extLst>
      <p:ext uri="{BB962C8B-B14F-4D97-AF65-F5344CB8AC3E}">
        <p14:creationId xmlns:p14="http://schemas.microsoft.com/office/powerpoint/2010/main" val="956532978"/>
      </p:ext>
    </p:extLst>
  </p:cSld>
  <p:clrMapOvr>
    <a:masterClrMapping/>
  </p:clrMapOvr>
  <p:transition spd="slow">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Ví dụ 1</a:t>
            </a:r>
            <a:r>
              <a:rPr lang="en-US" b="1" noProof="1"/>
              <a:t>. </a:t>
            </a:r>
            <a:r>
              <a:rPr lang="vi-VN" noProof="1"/>
              <a:t>Vi trùng cứ 1 giờ lại nhân đôi. </a:t>
            </a:r>
            <a:r>
              <a:rPr lang="en-US" noProof="1"/>
              <a:t>S</a:t>
            </a:r>
            <a:r>
              <a:rPr lang="vi-VN" noProof="1"/>
              <a:t>au 5 giờ sẽ có mấy con vi trùng nếu ban đều có 2 con ?</a:t>
            </a:r>
          </a:p>
          <a:p>
            <a:r>
              <a:rPr lang="vi-VN" b="1" noProof="1"/>
              <a:t>Giải pháp</a:t>
            </a:r>
          </a:p>
          <a:p>
            <a:pPr lvl="1"/>
            <a:r>
              <a:rPr lang="vi-VN" noProof="1"/>
              <a:t>Gọi V</a:t>
            </a:r>
            <a:r>
              <a:rPr lang="vi-VN" baseline="-25000" noProof="1"/>
              <a:t>h</a:t>
            </a:r>
            <a:r>
              <a:rPr lang="vi-VN" noProof="1"/>
              <a:t> là số vi trùng tại thời điểm h.</a:t>
            </a:r>
          </a:p>
          <a:p>
            <a:pPr lvl="1"/>
            <a:r>
              <a:rPr lang="vi-VN" noProof="1"/>
              <a:t>Ta có:</a:t>
            </a:r>
          </a:p>
          <a:p>
            <a:pPr lvl="2"/>
            <a:r>
              <a:rPr lang="vi-VN" sz="2400" noProof="1"/>
              <a:t>V</a:t>
            </a:r>
            <a:r>
              <a:rPr lang="vi-VN" sz="2400" baseline="-25000" noProof="1"/>
              <a:t>h</a:t>
            </a:r>
            <a:r>
              <a:rPr lang="vi-VN" sz="2400" noProof="1"/>
              <a:t> = 2</a:t>
            </a:r>
            <a:r>
              <a:rPr lang="en-US" sz="2400" noProof="1"/>
              <a:t>.</a:t>
            </a:r>
            <a:r>
              <a:rPr lang="vi-VN" sz="2400" noProof="1"/>
              <a:t>V</a:t>
            </a:r>
            <a:r>
              <a:rPr lang="vi-VN" sz="2400" baseline="-25000" noProof="1"/>
              <a:t>h</a:t>
            </a:r>
            <a:r>
              <a:rPr lang="en-US" sz="2400" baseline="-25000" noProof="1"/>
              <a:t> </a:t>
            </a:r>
            <a:r>
              <a:rPr lang="vi-VN" sz="2400" baseline="-25000" noProof="1"/>
              <a:t>–</a:t>
            </a:r>
            <a:r>
              <a:rPr lang="en-US" sz="2400" baseline="-25000" noProof="1"/>
              <a:t> </a:t>
            </a:r>
            <a:r>
              <a:rPr lang="vi-VN" sz="2400" baseline="-25000" noProof="1"/>
              <a:t>1</a:t>
            </a:r>
          </a:p>
          <a:p>
            <a:pPr lvl="2"/>
            <a:r>
              <a:rPr lang="vi-VN" sz="2400" noProof="1"/>
              <a:t>V</a:t>
            </a:r>
            <a:r>
              <a:rPr lang="vi-VN" sz="2400" baseline="-25000" noProof="1"/>
              <a:t>0</a:t>
            </a:r>
            <a:r>
              <a:rPr lang="vi-VN" sz="2400" noProof="1"/>
              <a:t> = 2</a:t>
            </a:r>
          </a:p>
          <a:p>
            <a:pPr marL="0" indent="0">
              <a:buNone/>
            </a:pPr>
            <a:r>
              <a:rPr lang="en-US" noProof="1">
                <a:sym typeface="Wingdings" pitchFamily="2" charset="2"/>
              </a:rPr>
              <a:t>     </a:t>
            </a:r>
            <a:r>
              <a:rPr lang="vi-VN" noProof="1">
                <a:sym typeface="Wingdings" pitchFamily="2" charset="2"/>
              </a:rPr>
              <a:t></a:t>
            </a:r>
            <a:r>
              <a:rPr lang="vi-VN" noProof="1"/>
              <a:t> Đệ quy tuyến tính với V</a:t>
            </a:r>
            <a:r>
              <a:rPr lang="vi-VN" baseline="-25000" noProof="1"/>
              <a:t>h</a:t>
            </a:r>
            <a:r>
              <a:rPr lang="en-US" noProof="1"/>
              <a:t> </a:t>
            </a:r>
            <a:r>
              <a:rPr lang="vi-VN" noProof="1"/>
              <a:t>=</a:t>
            </a:r>
            <a:r>
              <a:rPr lang="en-US" noProof="1"/>
              <a:t> </a:t>
            </a:r>
            <a:r>
              <a:rPr lang="vi-VN" noProof="1"/>
              <a:t>2</a:t>
            </a:r>
            <a:r>
              <a:rPr lang="en-US" noProof="1"/>
              <a:t>.</a:t>
            </a:r>
            <a:r>
              <a:rPr lang="vi-VN" noProof="1"/>
              <a:t>V</a:t>
            </a:r>
            <a:r>
              <a:rPr lang="vi-VN" baseline="-25000" noProof="1"/>
              <a:t>h</a:t>
            </a:r>
            <a:r>
              <a:rPr lang="en-US" baseline="-25000" noProof="1"/>
              <a:t> </a:t>
            </a:r>
            <a:r>
              <a:rPr lang="vi-VN" baseline="-25000" noProof="1"/>
              <a:t>–</a:t>
            </a:r>
            <a:r>
              <a:rPr lang="en-US" baseline="-25000" noProof="1"/>
              <a:t> </a:t>
            </a:r>
            <a:r>
              <a:rPr lang="vi-VN" baseline="-25000" noProof="1"/>
              <a:t>1</a:t>
            </a:r>
            <a:r>
              <a:rPr lang="vi-VN" noProof="1"/>
              <a:t> và điều kiện dừng V</a:t>
            </a:r>
            <a:r>
              <a:rPr lang="vi-VN" baseline="-25000" noProof="1"/>
              <a:t>0</a:t>
            </a:r>
            <a:r>
              <a:rPr lang="vi-VN" noProof="1"/>
              <a:t> = 2</a:t>
            </a:r>
          </a:p>
        </p:txBody>
      </p:sp>
      <p:sp>
        <p:nvSpPr>
          <p:cNvPr id="46082" name="Title 1"/>
          <p:cNvSpPr>
            <a:spLocks noGrp="1"/>
          </p:cNvSpPr>
          <p:nvPr>
            <p:ph type="title"/>
          </p:nvPr>
        </p:nvSpPr>
        <p:spPr/>
        <p:txBody>
          <a:bodyPr/>
          <a:lstStyle/>
          <a:p>
            <a:r>
              <a:rPr lang="vi-VN" altLang="en-US" noProof="1"/>
              <a:t>Hệ thức truy hồi</a:t>
            </a:r>
          </a:p>
        </p:txBody>
      </p:sp>
      <p:sp>
        <p:nvSpPr>
          <p:cNvPr id="2" name="Chỗ dành sẵn cho Ngày tháng 1">
            <a:extLst>
              <a:ext uri="{FF2B5EF4-FFF2-40B4-BE49-F238E27FC236}">
                <a16:creationId xmlns:a16="http://schemas.microsoft.com/office/drawing/2014/main" id="{44CB7A79-BFCB-4ABD-AB8F-F9C9D522C3B9}"/>
              </a:ext>
            </a:extLst>
          </p:cNvPr>
          <p:cNvSpPr>
            <a:spLocks noGrp="1"/>
          </p:cNvSpPr>
          <p:nvPr>
            <p:ph type="dt" sz="half" idx="10"/>
          </p:nvPr>
        </p:nvSpPr>
        <p:spPr/>
        <p:txBody>
          <a:bodyPr/>
          <a:lstStyle/>
          <a:p>
            <a:fld id="{4561EDC5-AAE7-478E-AEE9-75884A7F5AC1}"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F4A6B752-3812-46C8-B517-E343846A5066}"/>
              </a:ext>
            </a:extLst>
          </p:cNvPr>
          <p:cNvSpPr>
            <a:spLocks noGrp="1"/>
          </p:cNvSpPr>
          <p:nvPr>
            <p:ph type="sldNum" sz="quarter" idx="12"/>
          </p:nvPr>
        </p:nvSpPr>
        <p:spPr/>
        <p:txBody>
          <a:bodyPr/>
          <a:lstStyle/>
          <a:p>
            <a:fld id="{796B6B1B-CD97-412B-A8B6-A4AEE95B13DD}" type="slidenum">
              <a:rPr lang="vi-VN" noProof="1" smtClean="0"/>
              <a:t>180</a:t>
            </a:fld>
            <a:endParaRPr lang="vi-VN" noProof="1"/>
          </a:p>
        </p:txBody>
      </p:sp>
    </p:spTree>
    <p:extLst>
      <p:ext uri="{BB962C8B-B14F-4D97-AF65-F5344CB8AC3E}">
        <p14:creationId xmlns:p14="http://schemas.microsoft.com/office/powerpoint/2010/main" val="4131683542"/>
      </p:ext>
    </p:extLst>
  </p:cSld>
  <p:clrMapOvr>
    <a:masterClrMapping/>
  </p:clrMapOvr>
  <p:transition spd="slow">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vi-VN" b="1" noProof="1"/>
              <a:t>Ví dụ 2</a:t>
            </a:r>
            <a:r>
              <a:rPr lang="en-US" b="1" noProof="1"/>
              <a:t>. </a:t>
            </a:r>
            <a:r>
              <a:rPr lang="vi-VN" noProof="1"/>
              <a:t>Gửi ngân hàng 1000 USD, lãi suất 12%/năm. Số tiền có được sau 30 năm là bao nhiêu ?</a:t>
            </a:r>
          </a:p>
          <a:p>
            <a:r>
              <a:rPr lang="vi-VN" b="1" noProof="1"/>
              <a:t>Giải pháp</a:t>
            </a:r>
          </a:p>
          <a:p>
            <a:pPr lvl="1"/>
            <a:r>
              <a:rPr lang="vi-VN" noProof="1"/>
              <a:t>Gọi T</a:t>
            </a:r>
            <a:r>
              <a:rPr lang="vi-VN" baseline="-25000" noProof="1"/>
              <a:t>n</a:t>
            </a:r>
            <a:r>
              <a:rPr lang="vi-VN" noProof="1"/>
              <a:t> là số tiền có được sau n năm.</a:t>
            </a:r>
          </a:p>
          <a:p>
            <a:pPr lvl="1"/>
            <a:r>
              <a:rPr lang="vi-VN" noProof="1"/>
              <a:t>Ta có:</a:t>
            </a:r>
          </a:p>
          <a:p>
            <a:pPr lvl="2"/>
            <a:r>
              <a:rPr lang="vi-VN" sz="2400" noProof="1"/>
              <a:t>T</a:t>
            </a:r>
            <a:r>
              <a:rPr lang="vi-VN" sz="2400" baseline="-25000" noProof="1"/>
              <a:t>n</a:t>
            </a:r>
            <a:r>
              <a:rPr lang="vi-VN" sz="2400" noProof="1"/>
              <a:t> = 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r>
              <a:rPr lang="vi-VN" sz="2400" noProof="1"/>
              <a:t> + 0.12</a:t>
            </a:r>
            <a:r>
              <a:rPr lang="en-US" sz="2400" noProof="1"/>
              <a:t>*</a:t>
            </a:r>
            <a:r>
              <a:rPr lang="vi-VN" sz="2400" noProof="1"/>
              <a:t>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r>
              <a:rPr lang="vi-VN" sz="2400" noProof="1"/>
              <a:t> = 1.12</a:t>
            </a:r>
            <a:r>
              <a:rPr lang="en-US" sz="2400" noProof="1"/>
              <a:t>*</a:t>
            </a:r>
            <a:r>
              <a:rPr lang="vi-VN" sz="2400" noProof="1"/>
              <a:t>T</a:t>
            </a:r>
            <a:r>
              <a:rPr lang="vi-VN" sz="2400" baseline="-25000" noProof="1"/>
              <a:t>n</a:t>
            </a:r>
            <a:r>
              <a:rPr lang="en-US" sz="2400" baseline="-25000" noProof="1"/>
              <a:t> </a:t>
            </a:r>
            <a:r>
              <a:rPr lang="vi-VN" sz="2400" baseline="-25000" noProof="1"/>
              <a:t>–</a:t>
            </a:r>
            <a:r>
              <a:rPr lang="en-US" sz="2400" baseline="-25000" noProof="1"/>
              <a:t> </a:t>
            </a:r>
            <a:r>
              <a:rPr lang="vi-VN" sz="2400" baseline="-25000" noProof="1"/>
              <a:t>1</a:t>
            </a:r>
          </a:p>
          <a:p>
            <a:pPr lvl="2"/>
            <a:r>
              <a:rPr lang="en-US" sz="2400" noProof="1"/>
              <a:t>T</a:t>
            </a:r>
            <a:r>
              <a:rPr lang="vi-VN" sz="2400" baseline="-25000" noProof="1"/>
              <a:t>0</a:t>
            </a:r>
            <a:r>
              <a:rPr lang="vi-VN" sz="2400" noProof="1"/>
              <a:t> = 1000</a:t>
            </a:r>
          </a:p>
          <a:p>
            <a:pPr marL="0" indent="0">
              <a:buNone/>
            </a:pPr>
            <a:r>
              <a:rPr lang="en-US" noProof="1">
                <a:sym typeface="Wingdings" pitchFamily="2" charset="2"/>
              </a:rPr>
              <a:t>     </a:t>
            </a:r>
            <a:r>
              <a:rPr lang="vi-VN" noProof="1">
                <a:sym typeface="Wingdings" pitchFamily="2" charset="2"/>
              </a:rPr>
              <a:t></a:t>
            </a:r>
            <a:r>
              <a:rPr lang="vi-VN" noProof="1"/>
              <a:t> Đệ quy tuyến tính với T</a:t>
            </a:r>
            <a:r>
              <a:rPr lang="vi-VN" baseline="-25000" noProof="1"/>
              <a:t>n</a:t>
            </a:r>
            <a:r>
              <a:rPr lang="en-US" noProof="1"/>
              <a:t> </a:t>
            </a:r>
            <a:r>
              <a:rPr lang="vi-VN" noProof="1"/>
              <a:t>=</a:t>
            </a:r>
            <a:r>
              <a:rPr lang="en-US" noProof="1"/>
              <a:t> </a:t>
            </a:r>
            <a:r>
              <a:rPr lang="vi-VN" noProof="1"/>
              <a:t>1.12*T</a:t>
            </a:r>
            <a:r>
              <a:rPr lang="vi-VN" baseline="-25000" noProof="1"/>
              <a:t>n</a:t>
            </a:r>
            <a:r>
              <a:rPr lang="en-US" baseline="-25000" noProof="1"/>
              <a:t> – </a:t>
            </a:r>
            <a:r>
              <a:rPr lang="vi-VN" baseline="-25000" noProof="1"/>
              <a:t>1</a:t>
            </a:r>
            <a:r>
              <a:rPr lang="vi-VN" noProof="1"/>
              <a:t> và điều kiện dừng </a:t>
            </a:r>
            <a:r>
              <a:rPr lang="en-US" noProof="1"/>
              <a:t>T</a:t>
            </a:r>
            <a:r>
              <a:rPr lang="vi-VN" baseline="-25000" noProof="1"/>
              <a:t>0</a:t>
            </a:r>
            <a:r>
              <a:rPr lang="vi-VN" noProof="1"/>
              <a:t> = 1000</a:t>
            </a:r>
          </a:p>
        </p:txBody>
      </p:sp>
      <p:sp>
        <p:nvSpPr>
          <p:cNvPr id="48130" name="Title 1"/>
          <p:cNvSpPr>
            <a:spLocks noGrp="1"/>
          </p:cNvSpPr>
          <p:nvPr>
            <p:ph type="title"/>
          </p:nvPr>
        </p:nvSpPr>
        <p:spPr/>
        <p:txBody>
          <a:bodyPr/>
          <a:lstStyle/>
          <a:p>
            <a:r>
              <a:rPr lang="vi-VN" altLang="en-US" noProof="1"/>
              <a:t>Hệ thức truy hồi</a:t>
            </a:r>
          </a:p>
        </p:txBody>
      </p:sp>
      <p:sp>
        <p:nvSpPr>
          <p:cNvPr id="2" name="Chỗ dành sẵn cho Ngày tháng 1">
            <a:extLst>
              <a:ext uri="{FF2B5EF4-FFF2-40B4-BE49-F238E27FC236}">
                <a16:creationId xmlns:a16="http://schemas.microsoft.com/office/drawing/2014/main" id="{7C66E57E-BECD-4FDD-B131-38B27B1B0C16}"/>
              </a:ext>
            </a:extLst>
          </p:cNvPr>
          <p:cNvSpPr>
            <a:spLocks noGrp="1"/>
          </p:cNvSpPr>
          <p:nvPr>
            <p:ph type="dt" sz="half" idx="10"/>
          </p:nvPr>
        </p:nvSpPr>
        <p:spPr/>
        <p:txBody>
          <a:bodyPr/>
          <a:lstStyle/>
          <a:p>
            <a:fld id="{37AFB699-FC4A-4950-924B-6241DB8FF3CF}"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DAA7E758-D50D-4EAA-9C05-A0383CC3EA9B}"/>
              </a:ext>
            </a:extLst>
          </p:cNvPr>
          <p:cNvSpPr>
            <a:spLocks noGrp="1"/>
          </p:cNvSpPr>
          <p:nvPr>
            <p:ph type="sldNum" sz="quarter" idx="12"/>
          </p:nvPr>
        </p:nvSpPr>
        <p:spPr/>
        <p:txBody>
          <a:bodyPr/>
          <a:lstStyle/>
          <a:p>
            <a:fld id="{796B6B1B-CD97-412B-A8B6-A4AEE95B13DD}" type="slidenum">
              <a:rPr lang="vi-VN" noProof="1" smtClean="0"/>
              <a:t>181</a:t>
            </a:fld>
            <a:endParaRPr lang="vi-VN" noProof="1"/>
          </a:p>
        </p:txBody>
      </p:sp>
    </p:spTree>
    <p:extLst>
      <p:ext uri="{BB962C8B-B14F-4D97-AF65-F5344CB8AC3E}">
        <p14:creationId xmlns:p14="http://schemas.microsoft.com/office/powerpoint/2010/main" val="724748554"/>
      </p:ext>
    </p:extLst>
  </p:cSld>
  <p:clrMapOvr>
    <a:masterClrMapping/>
  </p:clrMapOvr>
  <p:transition spd="slow">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vi-VN" noProof="1"/>
              <a:t>Phương pháp truy hồi</a:t>
            </a:r>
            <a:endParaRPr lang="vi-VN" altLang="en-US" noProof="1"/>
          </a:p>
        </p:txBody>
      </p:sp>
      <p:sp>
        <p:nvSpPr>
          <p:cNvPr id="6" name="AutoShape 6"/>
          <p:cNvSpPr>
            <a:spLocks noChangeArrowheads="1"/>
          </p:cNvSpPr>
          <p:nvPr/>
        </p:nvSpPr>
        <p:spPr bwMode="gray">
          <a:xfrm>
            <a:off x="3619500" y="2447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7" name="AutoShape 6"/>
          <p:cNvSpPr>
            <a:spLocks noChangeArrowheads="1"/>
          </p:cNvSpPr>
          <p:nvPr/>
        </p:nvSpPr>
        <p:spPr bwMode="gray">
          <a:xfrm>
            <a:off x="2705100" y="2447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a:t>
            </a:r>
          </a:p>
        </p:txBody>
      </p:sp>
      <p:sp>
        <p:nvSpPr>
          <p:cNvPr id="8" name="AutoShape 6"/>
          <p:cNvSpPr>
            <a:spLocks noChangeArrowheads="1"/>
          </p:cNvSpPr>
          <p:nvPr/>
        </p:nvSpPr>
        <p:spPr bwMode="gray">
          <a:xfrm>
            <a:off x="4991100" y="2447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9" name="AutoShape 6"/>
          <p:cNvSpPr>
            <a:spLocks noChangeArrowheads="1"/>
          </p:cNvSpPr>
          <p:nvPr/>
        </p:nvSpPr>
        <p:spPr bwMode="gray">
          <a:xfrm>
            <a:off x="5448300" y="2447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n</a:t>
            </a:r>
          </a:p>
        </p:txBody>
      </p:sp>
      <p:sp>
        <p:nvSpPr>
          <p:cNvPr id="10" name="AutoShape 6"/>
          <p:cNvSpPr>
            <a:spLocks noChangeArrowheads="1"/>
          </p:cNvSpPr>
          <p:nvPr/>
        </p:nvSpPr>
        <p:spPr bwMode="gray">
          <a:xfrm>
            <a:off x="4076700" y="2447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S(n-1)</a:t>
            </a:r>
          </a:p>
        </p:txBody>
      </p:sp>
      <p:sp>
        <p:nvSpPr>
          <p:cNvPr id="29" name="AutoShape 6"/>
          <p:cNvSpPr>
            <a:spLocks noChangeArrowheads="1"/>
          </p:cNvSpPr>
          <p:nvPr/>
        </p:nvSpPr>
        <p:spPr bwMode="gray">
          <a:xfrm>
            <a:off x="4991100" y="3209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0" name="AutoShape 6"/>
          <p:cNvSpPr>
            <a:spLocks noChangeArrowheads="1"/>
          </p:cNvSpPr>
          <p:nvPr/>
        </p:nvSpPr>
        <p:spPr bwMode="gray">
          <a:xfrm>
            <a:off x="4076700" y="3209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S(n-1)</a:t>
            </a:r>
          </a:p>
        </p:txBody>
      </p:sp>
      <p:sp>
        <p:nvSpPr>
          <p:cNvPr id="31" name="AutoShape 6"/>
          <p:cNvSpPr>
            <a:spLocks noChangeArrowheads="1"/>
          </p:cNvSpPr>
          <p:nvPr/>
        </p:nvSpPr>
        <p:spPr bwMode="gray">
          <a:xfrm>
            <a:off x="6362700" y="3209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2" name="AutoShape 6"/>
          <p:cNvSpPr>
            <a:spLocks noChangeArrowheads="1"/>
          </p:cNvSpPr>
          <p:nvPr/>
        </p:nvSpPr>
        <p:spPr bwMode="gray">
          <a:xfrm>
            <a:off x="6819900" y="3209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n-1</a:t>
            </a:r>
          </a:p>
        </p:txBody>
      </p:sp>
      <p:sp>
        <p:nvSpPr>
          <p:cNvPr id="33" name="AutoShape 6"/>
          <p:cNvSpPr>
            <a:spLocks noChangeArrowheads="1"/>
          </p:cNvSpPr>
          <p:nvPr/>
        </p:nvSpPr>
        <p:spPr bwMode="gray">
          <a:xfrm>
            <a:off x="5448300" y="3209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S(n-2)</a:t>
            </a:r>
          </a:p>
        </p:txBody>
      </p:sp>
      <p:sp>
        <p:nvSpPr>
          <p:cNvPr id="34" name="AutoShape 6"/>
          <p:cNvSpPr>
            <a:spLocks noChangeArrowheads="1"/>
          </p:cNvSpPr>
          <p:nvPr/>
        </p:nvSpPr>
        <p:spPr bwMode="gray">
          <a:xfrm>
            <a:off x="6362700" y="3971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5" name="AutoShape 6"/>
          <p:cNvSpPr>
            <a:spLocks noChangeArrowheads="1"/>
          </p:cNvSpPr>
          <p:nvPr/>
        </p:nvSpPr>
        <p:spPr bwMode="gray">
          <a:xfrm>
            <a:off x="5448300" y="3971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6" name="AutoShape 6"/>
          <p:cNvSpPr>
            <a:spLocks noChangeArrowheads="1"/>
          </p:cNvSpPr>
          <p:nvPr/>
        </p:nvSpPr>
        <p:spPr bwMode="gray">
          <a:xfrm>
            <a:off x="7734300" y="3971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37" name="AutoShape 6"/>
          <p:cNvSpPr>
            <a:spLocks noChangeArrowheads="1"/>
          </p:cNvSpPr>
          <p:nvPr/>
        </p:nvSpPr>
        <p:spPr bwMode="gray">
          <a:xfrm>
            <a:off x="8191500" y="3971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8" name="AutoShape 6"/>
          <p:cNvSpPr>
            <a:spLocks noChangeArrowheads="1"/>
          </p:cNvSpPr>
          <p:nvPr/>
        </p:nvSpPr>
        <p:spPr bwMode="gray">
          <a:xfrm>
            <a:off x="6819900" y="3971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a:t>
            </a:r>
          </a:p>
        </p:txBody>
      </p:sp>
      <p:sp>
        <p:nvSpPr>
          <p:cNvPr id="39" name="AutoShape 6"/>
          <p:cNvSpPr>
            <a:spLocks noChangeArrowheads="1"/>
          </p:cNvSpPr>
          <p:nvPr/>
        </p:nvSpPr>
        <p:spPr bwMode="gray">
          <a:xfrm>
            <a:off x="7734300" y="4733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0" name="AutoShape 6"/>
          <p:cNvSpPr>
            <a:spLocks noChangeArrowheads="1"/>
          </p:cNvSpPr>
          <p:nvPr/>
        </p:nvSpPr>
        <p:spPr bwMode="gray">
          <a:xfrm>
            <a:off x="6819900" y="4733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S(1)</a:t>
            </a:r>
          </a:p>
        </p:txBody>
      </p:sp>
      <p:sp>
        <p:nvSpPr>
          <p:cNvPr id="41" name="AutoShape 6"/>
          <p:cNvSpPr>
            <a:spLocks noChangeArrowheads="1"/>
          </p:cNvSpPr>
          <p:nvPr/>
        </p:nvSpPr>
        <p:spPr bwMode="gray">
          <a:xfrm>
            <a:off x="9105900" y="4733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2" name="AutoShape 6"/>
          <p:cNvSpPr>
            <a:spLocks noChangeArrowheads="1"/>
          </p:cNvSpPr>
          <p:nvPr/>
        </p:nvSpPr>
        <p:spPr bwMode="gray">
          <a:xfrm>
            <a:off x="9563100" y="4733925"/>
            <a:ext cx="457200" cy="457200"/>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1</a:t>
            </a:r>
          </a:p>
        </p:txBody>
      </p:sp>
      <p:sp>
        <p:nvSpPr>
          <p:cNvPr id="43" name="AutoShape 6"/>
          <p:cNvSpPr>
            <a:spLocks noChangeArrowheads="1"/>
          </p:cNvSpPr>
          <p:nvPr/>
        </p:nvSpPr>
        <p:spPr bwMode="gray">
          <a:xfrm>
            <a:off x="8191500" y="4733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S(0)</a:t>
            </a:r>
          </a:p>
        </p:txBody>
      </p:sp>
      <p:sp>
        <p:nvSpPr>
          <p:cNvPr id="44" name="AutoShape 6"/>
          <p:cNvSpPr>
            <a:spLocks noChangeArrowheads="1"/>
          </p:cNvSpPr>
          <p:nvPr/>
        </p:nvSpPr>
        <p:spPr bwMode="gray">
          <a:xfrm>
            <a:off x="9105900" y="5495925"/>
            <a:ext cx="457200" cy="457200"/>
          </a:xfrm>
          <a:prstGeom prst="roundRect">
            <a:avLst>
              <a:gd name="adj" fmla="val 16667"/>
            </a:avLst>
          </a:prstGeom>
          <a:noFill/>
          <a:ln>
            <a:no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vi-VN" sz="2400" b="1" noProof="1">
                <a:latin typeface="Calibri" panose="020F0502020204030204" pitchFamily="34" charset="0"/>
                <a:cs typeface="Calibri" panose="020F0502020204030204" pitchFamily="34" charset="0"/>
              </a:rPr>
              <a:t>=</a:t>
            </a:r>
          </a:p>
        </p:txBody>
      </p:sp>
      <p:sp>
        <p:nvSpPr>
          <p:cNvPr id="45" name="AutoShape 6"/>
          <p:cNvSpPr>
            <a:spLocks noChangeArrowheads="1"/>
          </p:cNvSpPr>
          <p:nvPr/>
        </p:nvSpPr>
        <p:spPr bwMode="gray">
          <a:xfrm>
            <a:off x="8191500" y="5495925"/>
            <a:ext cx="914400" cy="457200"/>
          </a:xfrm>
          <a:prstGeom prst="roundRect">
            <a:avLst>
              <a:gd name="adj" fmla="val 16667"/>
            </a:avLst>
          </a:prstGeom>
          <a:ln>
            <a:prstDash val="sysDash"/>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S(0)</a:t>
            </a:r>
          </a:p>
        </p:txBody>
      </p:sp>
      <p:sp>
        <p:nvSpPr>
          <p:cNvPr id="47" name="AutoShape 6"/>
          <p:cNvSpPr>
            <a:spLocks noChangeArrowheads="1"/>
          </p:cNvSpPr>
          <p:nvPr/>
        </p:nvSpPr>
        <p:spPr bwMode="gray">
          <a:xfrm>
            <a:off x="9563100" y="5495925"/>
            <a:ext cx="457200" cy="45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defRPr/>
            </a:pPr>
            <a:r>
              <a:rPr lang="vi-VN" sz="2000" b="1" noProof="1">
                <a:latin typeface="Calibri" panose="020F0502020204030204" pitchFamily="34" charset="0"/>
                <a:cs typeface="Calibri" panose="020F0502020204030204" pitchFamily="34" charset="0"/>
              </a:rPr>
              <a:t>0</a:t>
            </a:r>
          </a:p>
        </p:txBody>
      </p:sp>
      <p:cxnSp>
        <p:nvCxnSpPr>
          <p:cNvPr id="59" name="Straight Arrow Connector 58"/>
          <p:cNvCxnSpPr/>
          <p:nvPr/>
        </p:nvCxnSpPr>
        <p:spPr>
          <a:xfrm rot="10800000">
            <a:off x="9105900" y="51911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a:off x="3619500" y="2981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95700" y="3438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a:off x="6362700" y="4505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438900" y="4962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a:off x="7734300" y="5267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810500" y="5724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3" name="AutoShape 6"/>
          <p:cNvSpPr>
            <a:spLocks noChangeArrowheads="1"/>
          </p:cNvSpPr>
          <p:nvPr/>
        </p:nvSpPr>
        <p:spPr bwMode="gray">
          <a:xfrm>
            <a:off x="8191500" y="4657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85" name="AutoShape 6"/>
          <p:cNvSpPr>
            <a:spLocks noChangeArrowheads="1"/>
          </p:cNvSpPr>
          <p:nvPr/>
        </p:nvSpPr>
        <p:spPr bwMode="gray">
          <a:xfrm>
            <a:off x="6819900" y="3895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sp>
        <p:nvSpPr>
          <p:cNvPr id="86" name="AutoShape 6"/>
          <p:cNvSpPr>
            <a:spLocks noChangeArrowheads="1"/>
          </p:cNvSpPr>
          <p:nvPr/>
        </p:nvSpPr>
        <p:spPr bwMode="gray">
          <a:xfrm>
            <a:off x="5448300" y="3133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cxnSp>
        <p:nvCxnSpPr>
          <p:cNvPr id="92" name="Straight Arrow Connector 91"/>
          <p:cNvCxnSpPr/>
          <p:nvPr/>
        </p:nvCxnSpPr>
        <p:spPr>
          <a:xfrm rot="10800000">
            <a:off x="7734300" y="4352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10800000">
            <a:off x="6362700" y="3590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10800000">
            <a:off x="4991100" y="2828925"/>
            <a:ext cx="457200" cy="304800"/>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95" name="Text Box 12"/>
          <p:cNvSpPr txBox="1">
            <a:spLocks noChangeArrowheads="1"/>
          </p:cNvSpPr>
          <p:nvPr/>
        </p:nvSpPr>
        <p:spPr bwMode="auto">
          <a:xfrm>
            <a:off x="1415546" y="4376175"/>
            <a:ext cx="2329484" cy="430887"/>
          </a:xfrm>
          <a:prstGeom prst="rect">
            <a:avLst/>
          </a:prstGeom>
          <a:noFill/>
          <a:ln w="9525" algn="ctr">
            <a:noFill/>
            <a:miter lim="800000"/>
            <a:headEnd/>
            <a:tailEnd/>
          </a:ln>
          <a:effectLst/>
        </p:spPr>
        <p:txBody>
          <a:bodyPr wrap="none">
            <a:spAutoFit/>
          </a:bodyPr>
          <a:lstStyle/>
          <a:p>
            <a:pPr marL="457200" indent="-457200">
              <a:defRPr/>
            </a:pPr>
            <a:r>
              <a:rPr lang="vi-VN" sz="2200" b="1" kern="0" noProof="1">
                <a:solidFill>
                  <a:srgbClr val="FF0000"/>
                </a:solidFill>
                <a:latin typeface="Calibri" panose="020F0502020204030204" pitchFamily="34" charset="0"/>
                <a:cs typeface="Calibri" panose="020F0502020204030204" pitchFamily="34" charset="0"/>
              </a:rPr>
              <a:t>Bước 1. </a:t>
            </a:r>
            <a:r>
              <a:rPr lang="vi-VN" sz="2200" b="1" kern="0" noProof="1">
                <a:solidFill>
                  <a:srgbClr val="0070C0"/>
                </a:solidFill>
                <a:latin typeface="Calibri" panose="020F0502020204030204" pitchFamily="34" charset="0"/>
                <a:cs typeface="Calibri" panose="020F0502020204030204" pitchFamily="34" charset="0"/>
              </a:rPr>
              <a:t>Phân tích</a:t>
            </a:r>
          </a:p>
        </p:txBody>
      </p:sp>
      <p:cxnSp>
        <p:nvCxnSpPr>
          <p:cNvPr id="99" name="Straight Arrow Connector 98"/>
          <p:cNvCxnSpPr>
            <a:cxnSpLocks noChangeShapeType="1"/>
          </p:cNvCxnSpPr>
          <p:nvPr/>
        </p:nvCxnSpPr>
        <p:spPr bwMode="auto">
          <a:xfrm flipV="1">
            <a:off x="1533917" y="4783799"/>
            <a:ext cx="4680320" cy="13063"/>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106" name="Text Box 12"/>
          <p:cNvSpPr txBox="1">
            <a:spLocks noChangeArrowheads="1"/>
          </p:cNvSpPr>
          <p:nvPr/>
        </p:nvSpPr>
        <p:spPr bwMode="auto">
          <a:xfrm>
            <a:off x="1453328" y="4849042"/>
            <a:ext cx="484650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182563">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algn="just">
              <a:spcBef>
                <a:spcPct val="0"/>
              </a:spcBef>
              <a:buClrTx/>
              <a:buFont typeface="Wingdings" panose="05000000000000000000" pitchFamily="2" charset="2"/>
              <a:buChar char="§"/>
            </a:pPr>
            <a:r>
              <a:rPr lang="vi-VN" altLang="en-US" sz="2000" b="0" noProof="1">
                <a:latin typeface="Calibri" panose="020F0502020204030204" pitchFamily="34" charset="0"/>
                <a:cs typeface="Calibri" panose="020F0502020204030204" pitchFamily="34" charset="0"/>
              </a:rPr>
              <a:t>Phân tích thành bài toán đồng dạng nhưng đơn giản hơn.</a:t>
            </a:r>
          </a:p>
          <a:p>
            <a:pPr algn="just">
              <a:spcBef>
                <a:spcPct val="0"/>
              </a:spcBef>
              <a:buClrTx/>
              <a:buFont typeface="Wingdings" panose="05000000000000000000" pitchFamily="2" charset="2"/>
              <a:buChar char="§"/>
            </a:pPr>
            <a:r>
              <a:rPr lang="vi-VN" altLang="en-US" sz="2000" b="0" noProof="1">
                <a:latin typeface="Calibri" panose="020F0502020204030204" pitchFamily="34" charset="0"/>
                <a:cs typeface="Calibri" panose="020F0502020204030204" pitchFamily="34" charset="0"/>
              </a:rPr>
              <a:t>Dừng lại ở bài toán đồng dạng đơn giản nhất có thể xác định ngay kết quả.</a:t>
            </a:r>
          </a:p>
        </p:txBody>
      </p:sp>
      <p:cxnSp>
        <p:nvCxnSpPr>
          <p:cNvPr id="108" name="Straight Arrow Connector 107"/>
          <p:cNvCxnSpPr/>
          <p:nvPr/>
        </p:nvCxnSpPr>
        <p:spPr>
          <a:xfrm rot="5400000">
            <a:off x="4991100" y="3743325"/>
            <a:ext cx="533400" cy="38100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5067300" y="4200525"/>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0" name="Text Box 12"/>
          <p:cNvSpPr txBox="1">
            <a:spLocks noChangeArrowheads="1"/>
          </p:cNvSpPr>
          <p:nvPr/>
        </p:nvSpPr>
        <p:spPr bwMode="auto">
          <a:xfrm>
            <a:off x="6173273" y="1818086"/>
            <a:ext cx="2464136" cy="430887"/>
          </a:xfrm>
          <a:prstGeom prst="rect">
            <a:avLst/>
          </a:prstGeom>
          <a:noFill/>
          <a:ln w="9525" algn="ctr">
            <a:noFill/>
            <a:miter lim="800000"/>
            <a:headEnd/>
            <a:tailEnd/>
          </a:ln>
          <a:effectLst/>
        </p:spPr>
        <p:txBody>
          <a:bodyPr wrap="none">
            <a:spAutoFit/>
          </a:bodyPr>
          <a:lstStyle/>
          <a:p>
            <a:pPr marL="457200" indent="-457200">
              <a:defRPr/>
            </a:pPr>
            <a:r>
              <a:rPr lang="vi-VN" sz="2200" b="1" kern="0" noProof="1">
                <a:solidFill>
                  <a:srgbClr val="FF0000"/>
                </a:solidFill>
                <a:latin typeface="Calibri" panose="020F0502020204030204" pitchFamily="34" charset="0"/>
                <a:cs typeface="Calibri" panose="020F0502020204030204" pitchFamily="34" charset="0"/>
              </a:rPr>
              <a:t>Bước 2. </a:t>
            </a:r>
            <a:r>
              <a:rPr lang="vi-VN" sz="2200" b="1" kern="0" noProof="1">
                <a:solidFill>
                  <a:srgbClr val="0070C0"/>
                </a:solidFill>
                <a:latin typeface="Calibri" panose="020F0502020204030204" pitchFamily="34" charset="0"/>
                <a:cs typeface="Calibri" panose="020F0502020204030204" pitchFamily="34" charset="0"/>
              </a:rPr>
              <a:t>Thế ngược</a:t>
            </a:r>
          </a:p>
        </p:txBody>
      </p:sp>
      <p:cxnSp>
        <p:nvCxnSpPr>
          <p:cNvPr id="111" name="Straight Arrow Connector 110"/>
          <p:cNvCxnSpPr>
            <a:cxnSpLocks noChangeShapeType="1"/>
          </p:cNvCxnSpPr>
          <p:nvPr/>
        </p:nvCxnSpPr>
        <p:spPr bwMode="auto">
          <a:xfrm>
            <a:off x="6309360" y="2199086"/>
            <a:ext cx="4754880" cy="0"/>
          </a:xfrm>
          <a:prstGeom prst="straightConnector1">
            <a:avLst/>
          </a:prstGeom>
          <a:noFill/>
          <a:ln w="25400">
            <a:solidFill>
              <a:srgbClr val="000000"/>
            </a:solidFill>
            <a:prstDash val="sysDot"/>
            <a:round/>
            <a:headEnd/>
            <a:tailEnd type="oval" w="med" len="med"/>
          </a:ln>
          <a:extLst>
            <a:ext uri="{909E8E84-426E-40DD-AFC4-6F175D3DCCD1}">
              <a14:hiddenFill xmlns:a14="http://schemas.microsoft.com/office/drawing/2010/main">
                <a:noFill/>
              </a14:hiddenFill>
            </a:ext>
          </a:extLst>
        </p:spPr>
      </p:cxnSp>
      <p:sp>
        <p:nvSpPr>
          <p:cNvPr id="112" name="Text Box 12"/>
          <p:cNvSpPr txBox="1">
            <a:spLocks noChangeArrowheads="1"/>
          </p:cNvSpPr>
          <p:nvPr/>
        </p:nvSpPr>
        <p:spPr bwMode="auto">
          <a:xfrm>
            <a:off x="6233160" y="2275286"/>
            <a:ext cx="4831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182563">
              <a:spcBef>
                <a:spcPct val="20000"/>
              </a:spcBef>
              <a:buClr>
                <a:schemeClr val="hlink"/>
              </a:buClr>
              <a:buFont typeface="Wingdings" panose="05000000000000000000" pitchFamily="2" charset="2"/>
              <a:buChar char="v"/>
              <a:defRPr sz="2800" b="1">
                <a:solidFill>
                  <a:schemeClr val="tx1"/>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a:solidFill>
                  <a:schemeClr val="tx1"/>
                </a:solidFill>
                <a:latin typeface="Tahoma" panose="020B0604030504040204" pitchFamily="34" charset="0"/>
                <a:cs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cs typeface="Tahoma" panose="020B0604030504040204" pitchFamily="34" charset="0"/>
              </a:defRPr>
            </a:lvl4pPr>
            <a:lvl5pPr marL="2057400" indent="-228600">
              <a:spcBef>
                <a:spcPct val="20000"/>
              </a:spcBef>
              <a:buChar char="»"/>
              <a:defRPr sz="2000">
                <a:solidFill>
                  <a:schemeClr val="tx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indent="0" algn="just">
              <a:spcBef>
                <a:spcPct val="0"/>
              </a:spcBef>
              <a:buClrTx/>
              <a:buNone/>
            </a:pPr>
            <a:r>
              <a:rPr lang="vi-VN" altLang="en-US" sz="2000" b="0" noProof="1">
                <a:latin typeface="Calibri" panose="020F0502020204030204" pitchFamily="34" charset="0"/>
                <a:cs typeface="Calibri" panose="020F0502020204030204" pitchFamily="34" charset="0"/>
              </a:rPr>
              <a:t>Xác định kết quả bài toán đồng dạng từ đơn giản đến phức tạp </a:t>
            </a:r>
            <a:r>
              <a:rPr lang="vi-VN" altLang="en-US" sz="2000" b="0" noProof="1">
                <a:latin typeface="Calibri" panose="020F0502020204030204" pitchFamily="34" charset="0"/>
                <a:cs typeface="Calibri" panose="020F0502020204030204" pitchFamily="34" charset="0"/>
                <a:sym typeface="Wingdings" panose="05000000000000000000" pitchFamily="2" charset="2"/>
              </a:rPr>
              <a:t> Kết quả cuối cùng.</a:t>
            </a:r>
            <a:endParaRPr lang="vi-VN" altLang="en-US" sz="2000" b="0" noProof="1">
              <a:latin typeface="Calibri" panose="020F0502020204030204" pitchFamily="34" charset="0"/>
              <a:cs typeface="Calibri" panose="020F0502020204030204" pitchFamily="34" charset="0"/>
            </a:endParaRPr>
          </a:p>
        </p:txBody>
      </p:sp>
      <p:sp>
        <p:nvSpPr>
          <p:cNvPr id="49" name="AutoShape 6"/>
          <p:cNvSpPr>
            <a:spLocks noChangeArrowheads="1"/>
          </p:cNvSpPr>
          <p:nvPr/>
        </p:nvSpPr>
        <p:spPr bwMode="gray">
          <a:xfrm>
            <a:off x="4076700" y="2371725"/>
            <a:ext cx="1828800" cy="609600"/>
          </a:xfrm>
          <a:prstGeom prst="roundRect">
            <a:avLst>
              <a:gd name="adj" fmla="val 16667"/>
            </a:avLst>
          </a:prstGeom>
          <a:no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endParaRPr lang="vi-VN" sz="2400" b="1" noProof="1">
              <a:latin typeface="Calibri" panose="020F0502020204030204" pitchFamily="34" charset="0"/>
              <a:cs typeface="Calibri" panose="020F0502020204030204" pitchFamily="34" charset="0"/>
            </a:endParaRPr>
          </a:p>
        </p:txBody>
      </p:sp>
      <p:cxnSp>
        <p:nvCxnSpPr>
          <p:cNvPr id="50" name="Straight Arrow Connector 49"/>
          <p:cNvCxnSpPr/>
          <p:nvPr/>
        </p:nvCxnSpPr>
        <p:spPr>
          <a:xfrm rot="5400000" flipH="1" flipV="1">
            <a:off x="4838701" y="2219326"/>
            <a:ext cx="304800" cy="3175"/>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0800000">
            <a:off x="3162300" y="2066925"/>
            <a:ext cx="1828800" cy="1588"/>
          </a:xfrm>
          <a:prstGeom prst="straightConnector1">
            <a:avLst/>
          </a:prstGeom>
          <a:ln w="381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7" idx="0"/>
          </p:cNvCxnSpPr>
          <p:nvPr/>
        </p:nvCxnSpPr>
        <p:spPr>
          <a:xfrm rot="5400000">
            <a:off x="2971801" y="2257426"/>
            <a:ext cx="381000" cy="3175"/>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1081853" y="4749236"/>
            <a:ext cx="53498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flipH="1" flipV="1">
            <a:off x="5891054" y="2160191"/>
            <a:ext cx="533400" cy="1588"/>
          </a:xfrm>
          <a:prstGeom prst="straightConnector1">
            <a:avLst/>
          </a:prstGeom>
          <a:ln w="38100">
            <a:solidFill>
              <a:schemeClr val="tx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Chỗ dành sẵn cho Ngày tháng 1">
            <a:extLst>
              <a:ext uri="{FF2B5EF4-FFF2-40B4-BE49-F238E27FC236}">
                <a16:creationId xmlns:a16="http://schemas.microsoft.com/office/drawing/2014/main" id="{565D8DA8-2B36-4143-ADB1-E9B44FE91CB9}"/>
              </a:ext>
            </a:extLst>
          </p:cNvPr>
          <p:cNvSpPr>
            <a:spLocks noGrp="1"/>
          </p:cNvSpPr>
          <p:nvPr>
            <p:ph type="dt" sz="half" idx="10"/>
          </p:nvPr>
        </p:nvSpPr>
        <p:spPr/>
        <p:txBody>
          <a:bodyPr/>
          <a:lstStyle/>
          <a:p>
            <a:fld id="{68BEBD05-8A90-4080-8A04-A86118881825}"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A566B08A-E600-471A-9D84-8D252BA9CCAA}"/>
              </a:ext>
            </a:extLst>
          </p:cNvPr>
          <p:cNvSpPr>
            <a:spLocks noGrp="1"/>
          </p:cNvSpPr>
          <p:nvPr>
            <p:ph type="sldNum" sz="quarter" idx="12"/>
          </p:nvPr>
        </p:nvSpPr>
        <p:spPr/>
        <p:txBody>
          <a:bodyPr/>
          <a:lstStyle/>
          <a:p>
            <a:fld id="{796B6B1B-CD97-412B-A8B6-A4AEE95B13DD}" type="slidenum">
              <a:rPr lang="vi-VN" noProof="1" dirty="0" smtClean="0"/>
              <a:t>182</a:t>
            </a:fld>
            <a:endParaRPr lang="vi-VN" noProof="1"/>
          </a:p>
        </p:txBody>
      </p:sp>
    </p:spTree>
    <p:extLst>
      <p:ext uri="{BB962C8B-B14F-4D97-AF65-F5344CB8AC3E}">
        <p14:creationId xmlns:p14="http://schemas.microsoft.com/office/powerpoint/2010/main" val="18035550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500"/>
                                        <p:tgtEl>
                                          <p:spTgt spid="95">
                                            <p:txEl>
                                              <p:pRg st="0" end="0"/>
                                            </p:txEl>
                                          </p:spTgt>
                                        </p:tgtEl>
                                      </p:cBhvr>
                                    </p:animEffect>
                                    <p:anim calcmode="lin" valueType="num">
                                      <p:cBhvr>
                                        <p:cTn id="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left)">
                                      <p:cBhvr>
                                        <p:cTn id="12" dur="500"/>
                                        <p:tgtEl>
                                          <p:spTgt spid="99"/>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up)">
                                      <p:cBhvr>
                                        <p:cTn id="16" dur="500"/>
                                        <p:tgtEl>
                                          <p:spTgt spid="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0" end="0"/>
                                            </p:txEl>
                                          </p:spTgt>
                                        </p:tgtEl>
                                        <p:attrNameLst>
                                          <p:attrName>style.visibility</p:attrName>
                                        </p:attrNameLst>
                                      </p:cBhvr>
                                      <p:to>
                                        <p:strVal val="visible"/>
                                      </p:to>
                                    </p:set>
                                    <p:animEffect transition="in" filter="fade">
                                      <p:cBhvr>
                                        <p:cTn id="21" dur="500"/>
                                        <p:tgtEl>
                                          <p:spTgt spid="106">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06">
                                            <p:txEl>
                                              <p:pRg st="1" end="1"/>
                                            </p:txEl>
                                          </p:spTgt>
                                        </p:tgtEl>
                                        <p:attrNameLst>
                                          <p:attrName>style.visibility</p:attrName>
                                        </p:attrNameLst>
                                      </p:cBhvr>
                                      <p:to>
                                        <p:strVal val="visible"/>
                                      </p:to>
                                    </p:set>
                                    <p:animEffect transition="in" filter="fade">
                                      <p:cBhvr>
                                        <p:cTn id="26" dur="500"/>
                                        <p:tgtEl>
                                          <p:spTgt spid="106">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up)">
                                      <p:cBhvr>
                                        <p:cTn id="48" dur="500"/>
                                        <p:tgtEl>
                                          <p:spTgt spid="64"/>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par>
                          <p:cTn id="53" fill="hold" nodeType="afterGroup">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nodeType="click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up)">
                                      <p:cBhvr>
                                        <p:cTn id="73" dur="500"/>
                                        <p:tgtEl>
                                          <p:spTgt spid="108"/>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wipe(left)">
                                      <p:cBhvr>
                                        <p:cTn id="77" dur="500"/>
                                        <p:tgtEl>
                                          <p:spTgt spid="109"/>
                                        </p:tgtEl>
                                      </p:cBhvr>
                                    </p:animEffect>
                                  </p:childTnLst>
                                </p:cTn>
                              </p:par>
                            </p:childTnLst>
                          </p:cTn>
                        </p:par>
                        <p:par>
                          <p:cTn id="78" fill="hold" nodeType="afterGroup">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par>
                          <p:cTn id="94" fill="hold" nodeType="afterGroup">
                            <p:stCondLst>
                              <p:cond delay="1500"/>
                            </p:stCondLst>
                            <p:childTnLst>
                              <p:par>
                                <p:cTn id="95" presetID="22" presetClass="entr" presetSubtype="1" fill="hold" nodeType="after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wipe(up)">
                                      <p:cBhvr>
                                        <p:cTn id="97" dur="500"/>
                                        <p:tgtEl>
                                          <p:spTgt spid="79"/>
                                        </p:tgtEl>
                                      </p:cBhvr>
                                    </p:animEffect>
                                  </p:childTnLst>
                                </p:cTn>
                              </p:par>
                            </p:childTnLst>
                          </p:cTn>
                        </p:par>
                        <p:par>
                          <p:cTn id="98" fill="hold" nodeType="afterGroup">
                            <p:stCondLst>
                              <p:cond delay="2000"/>
                            </p:stCondLst>
                            <p:childTnLst>
                              <p:par>
                                <p:cTn id="99" presetID="22" presetClass="entr" presetSubtype="8"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wipe(left)">
                                      <p:cBhvr>
                                        <p:cTn id="101" dur="500"/>
                                        <p:tgtEl>
                                          <p:spTgt spid="80"/>
                                        </p:tgtEl>
                                      </p:cBhvr>
                                    </p:animEffect>
                                  </p:childTnLst>
                                </p:cTn>
                              </p:par>
                            </p:childTnLst>
                          </p:cTn>
                        </p:par>
                        <p:par>
                          <p:cTn id="102" fill="hold" nodeType="afterGroup">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par>
                          <p:cTn id="118" fill="hold" nodeType="afterGroup">
                            <p:stCondLst>
                              <p:cond delay="3000"/>
                            </p:stCondLst>
                            <p:childTnLst>
                              <p:par>
                                <p:cTn id="119" presetID="22" presetClass="entr" presetSubtype="1" fill="hold" nodeType="after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up)">
                                      <p:cBhvr>
                                        <p:cTn id="121" dur="500"/>
                                        <p:tgtEl>
                                          <p:spTgt spid="81"/>
                                        </p:tgtEl>
                                      </p:cBhvr>
                                    </p:animEffect>
                                  </p:childTnLst>
                                </p:cTn>
                              </p:par>
                            </p:childTnLst>
                          </p:cTn>
                        </p:par>
                        <p:par>
                          <p:cTn id="122" fill="hold" nodeType="afterGroup">
                            <p:stCondLst>
                              <p:cond delay="3500"/>
                            </p:stCondLst>
                            <p:childTnLst>
                              <p:par>
                                <p:cTn id="123" presetID="22" presetClass="entr" presetSubtype="8" fill="hold" nodeType="after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wipe(left)">
                                      <p:cBhvr>
                                        <p:cTn id="125" dur="500"/>
                                        <p:tgtEl>
                                          <p:spTgt spid="82"/>
                                        </p:tgtEl>
                                      </p:cBhvr>
                                    </p:animEffect>
                                  </p:childTnLst>
                                </p:cTn>
                              </p:par>
                            </p:childTnLst>
                          </p:cTn>
                        </p:par>
                        <p:par>
                          <p:cTn id="126" fill="hold" nodeType="afterGroup">
                            <p:stCondLst>
                              <p:cond delay="4000"/>
                            </p:stCondLst>
                            <p:childTnLst>
                              <p:par>
                                <p:cTn id="127" presetID="10" presetClass="entr" presetSubtype="0" fill="hold" grpId="0" nodeType="after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fade">
                                      <p:cBhvr>
                                        <p:cTn id="135" dur="500"/>
                                        <p:tgtEl>
                                          <p:spTgt spid="47"/>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47" presetClass="entr" presetSubtype="0" fill="hold" grpId="0" nodeType="clickEffect">
                                  <p:stCondLst>
                                    <p:cond delay="0"/>
                                  </p:stCondLst>
                                  <p:childTnLst>
                                    <p:set>
                                      <p:cBhvr>
                                        <p:cTn id="139" dur="1" fill="hold">
                                          <p:stCondLst>
                                            <p:cond delay="0"/>
                                          </p:stCondLst>
                                        </p:cTn>
                                        <p:tgtEl>
                                          <p:spTgt spid="110"/>
                                        </p:tgtEl>
                                        <p:attrNameLst>
                                          <p:attrName>style.visibility</p:attrName>
                                        </p:attrNameLst>
                                      </p:cBhvr>
                                      <p:to>
                                        <p:strVal val="visible"/>
                                      </p:to>
                                    </p:set>
                                    <p:animEffect transition="in" filter="fade">
                                      <p:cBhvr>
                                        <p:cTn id="140" dur="500"/>
                                        <p:tgtEl>
                                          <p:spTgt spid="110"/>
                                        </p:tgtEl>
                                      </p:cBhvr>
                                    </p:animEffect>
                                    <p:anim calcmode="lin" valueType="num">
                                      <p:cBhvr>
                                        <p:cTn id="141" dur="500" fill="hold"/>
                                        <p:tgtEl>
                                          <p:spTgt spid="110"/>
                                        </p:tgtEl>
                                        <p:attrNameLst>
                                          <p:attrName>ppt_x</p:attrName>
                                        </p:attrNameLst>
                                      </p:cBhvr>
                                      <p:tavLst>
                                        <p:tav tm="0">
                                          <p:val>
                                            <p:strVal val="#ppt_x"/>
                                          </p:val>
                                        </p:tav>
                                        <p:tav tm="100000">
                                          <p:val>
                                            <p:strVal val="#ppt_x"/>
                                          </p:val>
                                        </p:tav>
                                      </p:tavLst>
                                    </p:anim>
                                    <p:anim calcmode="lin" valueType="num">
                                      <p:cBhvr>
                                        <p:cTn id="142" dur="500" fill="hold"/>
                                        <p:tgtEl>
                                          <p:spTgt spid="110"/>
                                        </p:tgtEl>
                                        <p:attrNameLst>
                                          <p:attrName>ppt_y</p:attrName>
                                        </p:attrNameLst>
                                      </p:cBhvr>
                                      <p:tavLst>
                                        <p:tav tm="0">
                                          <p:val>
                                            <p:strVal val="#ppt_y-.1"/>
                                          </p:val>
                                        </p:tav>
                                        <p:tav tm="100000">
                                          <p:val>
                                            <p:strVal val="#ppt_y"/>
                                          </p:val>
                                        </p:tav>
                                      </p:tavLst>
                                    </p:anim>
                                  </p:childTnLst>
                                </p:cTn>
                              </p:par>
                              <p:par>
                                <p:cTn id="143" presetID="22" presetClass="entr" presetSubtype="8"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animEffect transition="in" filter="wipe(left)">
                                      <p:cBhvr>
                                        <p:cTn id="145" dur="500"/>
                                        <p:tgtEl>
                                          <p:spTgt spid="111"/>
                                        </p:tgtEl>
                                      </p:cBhvr>
                                    </p:animEffect>
                                  </p:childTnLst>
                                </p:cTn>
                              </p:par>
                            </p:childTnLst>
                          </p:cTn>
                        </p:par>
                        <p:par>
                          <p:cTn id="146" fill="hold" nodeType="afterGroup">
                            <p:stCondLst>
                              <p:cond delay="500"/>
                            </p:stCondLst>
                            <p:childTnLst>
                              <p:par>
                                <p:cTn id="147" presetID="22" presetClass="entr" presetSubtype="4" fill="hold" nodeType="after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wipe(down)">
                                      <p:cBhvr>
                                        <p:cTn id="149" dur="500"/>
                                        <p:tgtEl>
                                          <p:spTgt spid="63"/>
                                        </p:tgtEl>
                                      </p:cBhvr>
                                    </p:animEffect>
                                  </p:childTnLst>
                                </p:cTn>
                              </p:par>
                            </p:childTnLst>
                          </p:cTn>
                        </p:par>
                        <p:par>
                          <p:cTn id="150" fill="hold" nodeType="afterGroup">
                            <p:stCondLst>
                              <p:cond delay="1000"/>
                            </p:stCondLst>
                            <p:childTnLst>
                              <p:par>
                                <p:cTn id="151" presetID="10" presetClass="entr" presetSubtype="0" fill="hold" grpId="0" nodeType="afterEffect">
                                  <p:stCondLst>
                                    <p:cond delay="0"/>
                                  </p:stCondLst>
                                  <p:childTnLst>
                                    <p:set>
                                      <p:cBhvr>
                                        <p:cTn id="152" dur="1" fill="hold">
                                          <p:stCondLst>
                                            <p:cond delay="0"/>
                                          </p:stCondLst>
                                        </p:cTn>
                                        <p:tgtEl>
                                          <p:spTgt spid="112"/>
                                        </p:tgtEl>
                                        <p:attrNameLst>
                                          <p:attrName>style.visibility</p:attrName>
                                        </p:attrNameLst>
                                      </p:cBhvr>
                                      <p:to>
                                        <p:strVal val="visible"/>
                                      </p:to>
                                    </p:set>
                                    <p:animEffect transition="in" filter="fade">
                                      <p:cBhvr>
                                        <p:cTn id="153" dur="500"/>
                                        <p:tgtEl>
                                          <p:spTgt spid="112"/>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2" fill="hold" nodeType="click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wipe(right)">
                                      <p:cBhvr>
                                        <p:cTn id="158" dur="500"/>
                                        <p:tgtEl>
                                          <p:spTgt spid="59"/>
                                        </p:tgtEl>
                                      </p:cBhvr>
                                    </p:animEffect>
                                  </p:childTnLst>
                                </p:cTn>
                              </p:par>
                            </p:childTnLst>
                          </p:cTn>
                        </p:par>
                        <p:par>
                          <p:cTn id="159" fill="hold" nodeType="afterGroup">
                            <p:stCondLst>
                              <p:cond delay="500"/>
                            </p:stCondLst>
                            <p:childTnLst>
                              <p:par>
                                <p:cTn id="160" presetID="20" presetClass="entr" presetSubtype="0" fill="hold" grpId="0" nodeType="afterEffect">
                                  <p:stCondLst>
                                    <p:cond delay="0"/>
                                  </p:stCondLst>
                                  <p:childTnLst>
                                    <p:set>
                                      <p:cBhvr>
                                        <p:cTn id="161" dur="1" fill="hold">
                                          <p:stCondLst>
                                            <p:cond delay="0"/>
                                          </p:stCondLst>
                                        </p:cTn>
                                        <p:tgtEl>
                                          <p:spTgt spid="83"/>
                                        </p:tgtEl>
                                        <p:attrNameLst>
                                          <p:attrName>style.visibility</p:attrName>
                                        </p:attrNameLst>
                                      </p:cBhvr>
                                      <p:to>
                                        <p:strVal val="visible"/>
                                      </p:to>
                                    </p:set>
                                    <p:animEffect transition="in" filter="wedge">
                                      <p:cBhvr>
                                        <p:cTn id="162" dur="500"/>
                                        <p:tgtEl>
                                          <p:spTgt spid="83"/>
                                        </p:tgtEl>
                                      </p:cBhvr>
                                    </p:animEffect>
                                  </p:childTnLst>
                                </p:cTn>
                              </p:par>
                            </p:childTnLst>
                          </p:cTn>
                        </p:par>
                        <p:par>
                          <p:cTn id="163" fill="hold" nodeType="afterGroup">
                            <p:stCondLst>
                              <p:cond delay="1000"/>
                            </p:stCondLst>
                            <p:childTnLst>
                              <p:par>
                                <p:cTn id="164" presetID="22" presetClass="entr" presetSubtype="2" fill="hold" nodeType="after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wipe(right)">
                                      <p:cBhvr>
                                        <p:cTn id="166" dur="500"/>
                                        <p:tgtEl>
                                          <p:spTgt spid="92"/>
                                        </p:tgtEl>
                                      </p:cBhvr>
                                    </p:animEffect>
                                  </p:childTnLst>
                                </p:cTn>
                              </p:par>
                            </p:childTnLst>
                          </p:cTn>
                        </p:par>
                        <p:par>
                          <p:cTn id="167" fill="hold" nodeType="afterGroup">
                            <p:stCondLst>
                              <p:cond delay="1500"/>
                            </p:stCondLst>
                            <p:childTnLst>
                              <p:par>
                                <p:cTn id="168" presetID="20" presetClass="entr" presetSubtype="0" fill="hold" grpId="0" nodeType="after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wedge">
                                      <p:cBhvr>
                                        <p:cTn id="170" dur="500"/>
                                        <p:tgtEl>
                                          <p:spTgt spid="85"/>
                                        </p:tgtEl>
                                      </p:cBhvr>
                                    </p:animEffect>
                                  </p:childTnLst>
                                </p:cTn>
                              </p:par>
                            </p:childTnLst>
                          </p:cTn>
                        </p:par>
                        <p:par>
                          <p:cTn id="171" fill="hold" nodeType="afterGroup">
                            <p:stCondLst>
                              <p:cond delay="2000"/>
                            </p:stCondLst>
                            <p:childTnLst>
                              <p:par>
                                <p:cTn id="172" presetID="22" presetClass="entr" presetSubtype="2" fill="hold" nodeType="afterEffect">
                                  <p:stCondLst>
                                    <p:cond delay="0"/>
                                  </p:stCondLst>
                                  <p:childTnLst>
                                    <p:set>
                                      <p:cBhvr>
                                        <p:cTn id="173" dur="1" fill="hold">
                                          <p:stCondLst>
                                            <p:cond delay="0"/>
                                          </p:stCondLst>
                                        </p:cTn>
                                        <p:tgtEl>
                                          <p:spTgt spid="93"/>
                                        </p:tgtEl>
                                        <p:attrNameLst>
                                          <p:attrName>style.visibility</p:attrName>
                                        </p:attrNameLst>
                                      </p:cBhvr>
                                      <p:to>
                                        <p:strVal val="visible"/>
                                      </p:to>
                                    </p:set>
                                    <p:animEffect transition="in" filter="wipe(right)">
                                      <p:cBhvr>
                                        <p:cTn id="174" dur="500"/>
                                        <p:tgtEl>
                                          <p:spTgt spid="93"/>
                                        </p:tgtEl>
                                      </p:cBhvr>
                                    </p:animEffect>
                                  </p:childTnLst>
                                </p:cTn>
                              </p:par>
                            </p:childTnLst>
                          </p:cTn>
                        </p:par>
                        <p:par>
                          <p:cTn id="175" fill="hold" nodeType="afterGroup">
                            <p:stCondLst>
                              <p:cond delay="2500"/>
                            </p:stCondLst>
                            <p:childTnLst>
                              <p:par>
                                <p:cTn id="176" presetID="20" presetClass="entr" presetSubtype="0" fill="hold" grpId="0" nodeType="afterEffect">
                                  <p:stCondLst>
                                    <p:cond delay="0"/>
                                  </p:stCondLst>
                                  <p:childTnLst>
                                    <p:set>
                                      <p:cBhvr>
                                        <p:cTn id="177" dur="1" fill="hold">
                                          <p:stCondLst>
                                            <p:cond delay="0"/>
                                          </p:stCondLst>
                                        </p:cTn>
                                        <p:tgtEl>
                                          <p:spTgt spid="86"/>
                                        </p:tgtEl>
                                        <p:attrNameLst>
                                          <p:attrName>style.visibility</p:attrName>
                                        </p:attrNameLst>
                                      </p:cBhvr>
                                      <p:to>
                                        <p:strVal val="visible"/>
                                      </p:to>
                                    </p:set>
                                    <p:animEffect transition="in" filter="wedge">
                                      <p:cBhvr>
                                        <p:cTn id="178" dur="500"/>
                                        <p:tgtEl>
                                          <p:spTgt spid="86"/>
                                        </p:tgtEl>
                                      </p:cBhvr>
                                    </p:animEffect>
                                  </p:childTnLst>
                                </p:cTn>
                              </p:par>
                            </p:childTnLst>
                          </p:cTn>
                        </p:par>
                        <p:par>
                          <p:cTn id="179" fill="hold" nodeType="afterGroup">
                            <p:stCondLst>
                              <p:cond delay="3000"/>
                            </p:stCondLst>
                            <p:childTnLst>
                              <p:par>
                                <p:cTn id="180" presetID="22" presetClass="entr" presetSubtype="2" fill="hold" nodeType="afterEffect">
                                  <p:stCondLst>
                                    <p:cond delay="0"/>
                                  </p:stCondLst>
                                  <p:childTnLst>
                                    <p:set>
                                      <p:cBhvr>
                                        <p:cTn id="181" dur="1" fill="hold">
                                          <p:stCondLst>
                                            <p:cond delay="0"/>
                                          </p:stCondLst>
                                        </p:cTn>
                                        <p:tgtEl>
                                          <p:spTgt spid="94"/>
                                        </p:tgtEl>
                                        <p:attrNameLst>
                                          <p:attrName>style.visibility</p:attrName>
                                        </p:attrNameLst>
                                      </p:cBhvr>
                                      <p:to>
                                        <p:strVal val="visible"/>
                                      </p:to>
                                    </p:set>
                                    <p:animEffect transition="in" filter="wipe(right)">
                                      <p:cBhvr>
                                        <p:cTn id="182" dur="500"/>
                                        <p:tgtEl>
                                          <p:spTgt spid="94"/>
                                        </p:tgtEl>
                                      </p:cBhvr>
                                    </p:animEffect>
                                  </p:childTnLst>
                                </p:cTn>
                              </p:par>
                            </p:childTnLst>
                          </p:cTn>
                        </p:par>
                        <p:par>
                          <p:cTn id="183" fill="hold" nodeType="afterGroup">
                            <p:stCondLst>
                              <p:cond delay="3500"/>
                            </p:stCondLst>
                            <p:childTnLst>
                              <p:par>
                                <p:cTn id="184" presetID="20" presetClass="entr" presetSubtype="0" fill="hold" grpId="0" nodeType="afterEffect">
                                  <p:stCondLst>
                                    <p:cond delay="0"/>
                                  </p:stCondLst>
                                  <p:childTnLst>
                                    <p:set>
                                      <p:cBhvr>
                                        <p:cTn id="185" dur="1" fill="hold">
                                          <p:stCondLst>
                                            <p:cond delay="0"/>
                                          </p:stCondLst>
                                        </p:cTn>
                                        <p:tgtEl>
                                          <p:spTgt spid="49"/>
                                        </p:tgtEl>
                                        <p:attrNameLst>
                                          <p:attrName>style.visibility</p:attrName>
                                        </p:attrNameLst>
                                      </p:cBhvr>
                                      <p:to>
                                        <p:strVal val="visible"/>
                                      </p:to>
                                    </p:set>
                                    <p:animEffect transition="in" filter="wedge">
                                      <p:cBhvr>
                                        <p:cTn id="186" dur="500"/>
                                        <p:tgtEl>
                                          <p:spTgt spid="49"/>
                                        </p:tgtEl>
                                      </p:cBhvr>
                                    </p:animEffect>
                                  </p:childTnLst>
                                </p:cTn>
                              </p:par>
                            </p:childTnLst>
                          </p:cTn>
                        </p:par>
                        <p:par>
                          <p:cTn id="187" fill="hold" nodeType="afterGroup">
                            <p:stCondLst>
                              <p:cond delay="4000"/>
                            </p:stCondLst>
                            <p:childTnLst>
                              <p:par>
                                <p:cTn id="188" presetID="22" presetClass="entr" presetSubtype="4" fill="hold" nodeType="after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down)">
                                      <p:cBhvr>
                                        <p:cTn id="190" dur="500"/>
                                        <p:tgtEl>
                                          <p:spTgt spid="50"/>
                                        </p:tgtEl>
                                      </p:cBhvr>
                                    </p:animEffect>
                                  </p:childTnLst>
                                </p:cTn>
                              </p:par>
                            </p:childTnLst>
                          </p:cTn>
                        </p:par>
                        <p:par>
                          <p:cTn id="191" fill="hold" nodeType="afterGroup">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wipe(right)">
                                      <p:cBhvr>
                                        <p:cTn id="194" dur="500"/>
                                        <p:tgtEl>
                                          <p:spTgt spid="52"/>
                                        </p:tgtEl>
                                      </p:cBhvr>
                                    </p:animEffect>
                                  </p:childTnLst>
                                </p:cTn>
                              </p:par>
                            </p:childTnLst>
                          </p:cTn>
                        </p:par>
                        <p:par>
                          <p:cTn id="195" fill="hold" nodeType="afterGroup">
                            <p:stCondLst>
                              <p:cond delay="5000"/>
                            </p:stCondLst>
                            <p:childTnLst>
                              <p:par>
                                <p:cTn id="196" presetID="22" presetClass="entr" presetSubtype="1" fill="hold" nodeType="afterEffect">
                                  <p:stCondLst>
                                    <p:cond delay="0"/>
                                  </p:stCondLst>
                                  <p:childTnLst>
                                    <p:set>
                                      <p:cBhvr>
                                        <p:cTn id="197" dur="1" fill="hold">
                                          <p:stCondLst>
                                            <p:cond delay="0"/>
                                          </p:stCondLst>
                                        </p:cTn>
                                        <p:tgtEl>
                                          <p:spTgt spid="54"/>
                                        </p:tgtEl>
                                        <p:attrNameLst>
                                          <p:attrName>style.visibility</p:attrName>
                                        </p:attrNameLst>
                                      </p:cBhvr>
                                      <p:to>
                                        <p:strVal val="visible"/>
                                      </p:to>
                                    </p:set>
                                    <p:animEffect transition="in" filter="wipe(up)">
                                      <p:cBhvr>
                                        <p:cTn id="19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0" grpId="0" animBg="1"/>
      <p:bldP spid="29" grpId="0"/>
      <p:bldP spid="30" grpId="0" animBg="1"/>
      <p:bldP spid="31" grpId="0"/>
      <p:bldP spid="32" grpId="0" animBg="1"/>
      <p:bldP spid="33" grpId="0" animBg="1"/>
      <p:bldP spid="34" grpId="0"/>
      <p:bldP spid="35" grpId="0" animBg="1"/>
      <p:bldP spid="36" grpId="0"/>
      <p:bldP spid="37" grpId="0" animBg="1"/>
      <p:bldP spid="38" grpId="0" animBg="1"/>
      <p:bldP spid="39" grpId="0"/>
      <p:bldP spid="40" grpId="0" animBg="1"/>
      <p:bldP spid="41" grpId="0"/>
      <p:bldP spid="42" grpId="0" animBg="1"/>
      <p:bldP spid="43" grpId="0" animBg="1"/>
      <p:bldP spid="44" grpId="0"/>
      <p:bldP spid="45" grpId="0" animBg="1"/>
      <p:bldP spid="47" grpId="0" animBg="1"/>
      <p:bldP spid="83" grpId="0" animBg="1"/>
      <p:bldP spid="85" grpId="0" animBg="1"/>
      <p:bldP spid="86" grpId="0" animBg="1"/>
      <p:bldP spid="110" grpId="0"/>
      <p:bldP spid="112" grpId="0"/>
      <p:bldP spid="4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 y="1554481"/>
                <a:ext cx="11795760" cy="4912994"/>
              </a:xfrm>
            </p:spPr>
            <p:txBody>
              <a:bodyPr>
                <a:normAutofit/>
              </a:bodyPr>
              <a:lstStyle/>
              <a:p>
                <a:r>
                  <a:rPr lang="vi-VN" b="1" noProof="1"/>
                  <a:t>Ví dụ</a:t>
                </a:r>
                <a:r>
                  <a:rPr lang="en-US" b="1" noProof="1"/>
                  <a:t> 1</a:t>
                </a:r>
                <a:r>
                  <a:rPr lang="vi-VN" b="1" noProof="1"/>
                  <a:t>.</a:t>
                </a:r>
                <a:r>
                  <a:rPr lang="vi-VN" noProof="1"/>
                  <a:t> Giải phương trình đệ quy</a:t>
                </a:r>
              </a:p>
              <a:p>
                <a:endParaRPr lang="vi-VN" noProof="1"/>
              </a:p>
              <a:p>
                <a:endParaRPr lang="vi-VN" noProof="1"/>
              </a:p>
              <a:p>
                <a:pPr lvl="1"/>
                <a:r>
                  <a:rPr lang="vi-VN" sz="2500" noProof="1"/>
                  <a:t>Ta có </a:t>
                </a:r>
                <a14:m>
                  <m:oMath xmlns:m="http://schemas.openxmlformats.org/officeDocument/2006/math">
                    <m:r>
                      <a:rPr lang="vi-VN" sz="2500" i="1" noProof="1" dirty="0" smtClean="0">
                        <a:latin typeface="Cambria Math" panose="02040503050406030204" pitchFamily="18" charset="0"/>
                      </a:rPr>
                      <m:t>𝑇</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𝑇</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r>
                      <a:rPr lang="vi-VN" sz="2500" b="0" i="1" noProof="1" dirty="0" smtClean="0">
                        <a:latin typeface="Cambria Math" panose="02040503050406030204" pitchFamily="18" charset="0"/>
                      </a:rPr>
                      <m:t>−</m:t>
                    </m:r>
                    <m:r>
                      <a:rPr lang="vi-VN" sz="2500" i="1" noProof="1" dirty="0" smtClean="0">
                        <a:latin typeface="Cambria Math" panose="02040503050406030204" pitchFamily="18" charset="0"/>
                      </a:rPr>
                      <m:t>1)+</m:t>
                    </m:r>
                    <m:sSub>
                      <m:sSubPr>
                        <m:ctrlPr>
                          <a:rPr lang="vi-VN" sz="2500" i="1" noProof="1" dirty="0" smtClean="0">
                            <a:latin typeface="Cambria Math" panose="02040503050406030204" pitchFamily="18" charset="0"/>
                          </a:rPr>
                        </m:ctrlPr>
                      </m:sSubPr>
                      <m:e>
                        <m:r>
                          <a:rPr lang="vi-VN" sz="2500" b="0" i="1" noProof="1" dirty="0" smtClean="0">
                            <a:latin typeface="Cambria Math" panose="02040503050406030204" pitchFamily="18" charset="0"/>
                          </a:rPr>
                          <m:t>𝐶</m:t>
                        </m:r>
                      </m:e>
                      <m:sub>
                        <m:r>
                          <a:rPr lang="vi-VN" sz="2500" b="0" i="1" noProof="1" dirty="0" smtClean="0">
                            <a:latin typeface="Cambria Math" panose="02040503050406030204" pitchFamily="18" charset="0"/>
                          </a:rPr>
                          <m:t>2</m:t>
                        </m:r>
                      </m:sub>
                    </m:sSub>
                  </m:oMath>
                </a14:m>
                <a:endParaRPr lang="vi-VN" sz="2500" noProof="1"/>
              </a:p>
              <a:p>
                <a:pPr lvl="1"/>
                <a14:m>
                  <m:oMath xmlns:m="http://schemas.openxmlformats.org/officeDocument/2006/math">
                    <m:r>
                      <a:rPr lang="vi-VN" sz="2500" i="1" noProof="1" dirty="0" smtClean="0">
                        <a:latin typeface="Cambria Math" panose="02040503050406030204" pitchFamily="18" charset="0"/>
                      </a:rPr>
                      <m:t>𝑇</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r>
                      <a:rPr lang="vi-VN" sz="2500" i="1" noProof="1" dirty="0" smtClean="0">
                        <a:latin typeface="Cambria Math" panose="02040503050406030204" pitchFamily="18" charset="0"/>
                      </a:rPr>
                      <m:t>)=</m:t>
                    </m:r>
                    <m:d>
                      <m:dPr>
                        <m:begChr m:val="["/>
                        <m:endChr m:val="]"/>
                        <m:ctrlPr>
                          <a:rPr lang="vi-VN" sz="2500" i="1" noProof="1" smtClean="0">
                            <a:latin typeface="Cambria Math" panose="02040503050406030204" pitchFamily="18" charset="0"/>
                          </a:rPr>
                        </m:ctrlPr>
                      </m:dPr>
                      <m:e>
                        <m:r>
                          <a:rPr lang="vi-VN" sz="2500" i="1" noProof="1">
                            <a:latin typeface="Cambria Math" panose="02040503050406030204" pitchFamily="18" charset="0"/>
                          </a:rPr>
                          <m:t>𝑇</m:t>
                        </m:r>
                        <m:r>
                          <a:rPr lang="vi-VN" sz="2500" i="1" noProof="1">
                            <a:latin typeface="Cambria Math" panose="02040503050406030204" pitchFamily="18" charset="0"/>
                          </a:rPr>
                          <m:t>(</m:t>
                        </m:r>
                        <m:r>
                          <a:rPr lang="vi-VN" sz="2500" i="1" noProof="1">
                            <a:latin typeface="Cambria Math" panose="02040503050406030204" pitchFamily="18" charset="0"/>
                          </a:rPr>
                          <m:t>𝑛</m:t>
                        </m:r>
                        <m:r>
                          <a:rPr lang="en-US" sz="2500" i="1" noProof="1">
                            <a:latin typeface="Cambria Math" panose="02040503050406030204" pitchFamily="18" charset="0"/>
                          </a:rPr>
                          <m:t>−2</m:t>
                        </m:r>
                        <m:r>
                          <a:rPr lang="vi-VN" sz="2500" i="1" noProof="1">
                            <a:latin typeface="Cambria Math" panose="02040503050406030204" pitchFamily="18" charset="0"/>
                          </a:rPr>
                          <m:t>)+</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e>
                    </m:d>
                    <m:r>
                      <a:rPr lang="vi-VN" sz="2500" i="1" noProof="1" smtClean="0">
                        <a:latin typeface="Cambria Math" panose="02040503050406030204" pitchFamily="18" charset="0"/>
                      </a:rPr>
                      <m:t>+</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r>
                      <a:rPr lang="vi-VN" sz="2500" i="1" noProof="1" smtClean="0">
                        <a:latin typeface="Cambria Math" panose="02040503050406030204" pitchFamily="18" charset="0"/>
                      </a:rPr>
                      <m:t>=</m:t>
                    </m:r>
                    <m:r>
                      <a:rPr lang="vi-VN" sz="2500" i="1" noProof="1" smtClean="0">
                        <a:latin typeface="Cambria Math" panose="02040503050406030204" pitchFamily="18" charset="0"/>
                      </a:rPr>
                      <m:t>𝑇</m:t>
                    </m:r>
                    <m:r>
                      <a:rPr lang="vi-VN" sz="2500" i="1" noProof="1" smtClean="0">
                        <a:latin typeface="Cambria Math" panose="02040503050406030204" pitchFamily="18" charset="0"/>
                      </a:rPr>
                      <m:t>(</m:t>
                    </m:r>
                    <m:r>
                      <a:rPr lang="vi-VN" sz="2500" i="1" noProof="1" smtClean="0">
                        <a:latin typeface="Cambria Math" panose="02040503050406030204" pitchFamily="18" charset="0"/>
                      </a:rPr>
                      <m:t>𝑛</m:t>
                    </m:r>
                    <m:r>
                      <a:rPr lang="en-US" sz="2500" b="0" i="1" noProof="1" smtClean="0">
                        <a:latin typeface="Cambria Math" panose="02040503050406030204" pitchFamily="18" charset="0"/>
                      </a:rPr>
                      <m:t>−2</m:t>
                    </m:r>
                    <m:r>
                      <a:rPr lang="vi-VN" sz="2500" i="1" noProof="1" smtClean="0">
                        <a:latin typeface="Cambria Math" panose="02040503050406030204" pitchFamily="18" charset="0"/>
                      </a:rPr>
                      <m:t>)+2</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oMath>
                </a14:m>
                <a:endParaRPr lang="vi-VN" sz="2500" noProof="1"/>
              </a:p>
              <a:p>
                <a:pPr lvl="1"/>
                <a14:m>
                  <m:oMath xmlns:m="http://schemas.openxmlformats.org/officeDocument/2006/math">
                    <m:r>
                      <a:rPr lang="vi-VN" sz="2500" i="1" noProof="1" smtClean="0">
                        <a:latin typeface="Cambria Math" panose="02040503050406030204" pitchFamily="18" charset="0"/>
                      </a:rPr>
                      <m:t>𝑇</m:t>
                    </m:r>
                    <m:r>
                      <a:rPr lang="vi-VN" sz="2500" i="1" noProof="1" smtClean="0">
                        <a:latin typeface="Cambria Math" panose="02040503050406030204" pitchFamily="18" charset="0"/>
                      </a:rPr>
                      <m:t>(</m:t>
                    </m:r>
                    <m:r>
                      <a:rPr lang="vi-VN" sz="2500" i="1" noProof="1" smtClean="0">
                        <a:latin typeface="Cambria Math" panose="02040503050406030204" pitchFamily="18" charset="0"/>
                      </a:rPr>
                      <m:t>𝑛</m:t>
                    </m:r>
                    <m:r>
                      <a:rPr lang="vi-VN" sz="2500" i="1" noProof="1" smtClean="0">
                        <a:latin typeface="Cambria Math" panose="02040503050406030204" pitchFamily="18" charset="0"/>
                      </a:rPr>
                      <m:t>)=</m:t>
                    </m:r>
                    <m:d>
                      <m:dPr>
                        <m:begChr m:val="["/>
                        <m:endChr m:val="]"/>
                        <m:ctrlPr>
                          <a:rPr lang="vi-VN" sz="2500" i="1" noProof="1" smtClean="0">
                            <a:latin typeface="Cambria Math" panose="02040503050406030204" pitchFamily="18" charset="0"/>
                          </a:rPr>
                        </m:ctrlPr>
                      </m:dPr>
                      <m:e>
                        <m:r>
                          <a:rPr lang="vi-VN" sz="2500" i="1" noProof="1">
                            <a:latin typeface="Cambria Math" panose="02040503050406030204" pitchFamily="18" charset="0"/>
                          </a:rPr>
                          <m:t>𝑇</m:t>
                        </m:r>
                        <m:r>
                          <a:rPr lang="vi-VN" sz="2500" i="1" noProof="1">
                            <a:latin typeface="Cambria Math" panose="02040503050406030204" pitchFamily="18" charset="0"/>
                          </a:rPr>
                          <m:t>(</m:t>
                        </m:r>
                        <m:r>
                          <a:rPr lang="vi-VN" sz="2500" i="1" noProof="1">
                            <a:latin typeface="Cambria Math" panose="02040503050406030204" pitchFamily="18" charset="0"/>
                          </a:rPr>
                          <m:t>𝑛</m:t>
                        </m:r>
                        <m:r>
                          <a:rPr lang="en-US" sz="2500" i="1" noProof="1">
                            <a:latin typeface="Cambria Math" panose="02040503050406030204" pitchFamily="18" charset="0"/>
                          </a:rPr>
                          <m:t>−3</m:t>
                        </m:r>
                        <m:r>
                          <a:rPr lang="vi-VN" sz="2500" i="1" noProof="1">
                            <a:latin typeface="Cambria Math" panose="02040503050406030204" pitchFamily="18" charset="0"/>
                          </a:rPr>
                          <m:t>)+</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e>
                    </m:d>
                    <m:r>
                      <a:rPr lang="vi-VN" sz="2500" i="1" noProof="1" smtClean="0">
                        <a:latin typeface="Cambria Math" panose="02040503050406030204" pitchFamily="18" charset="0"/>
                      </a:rPr>
                      <m:t>+2</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r>
                      <a:rPr lang="vi-VN" sz="2500" i="1" noProof="1" smtClean="0">
                        <a:latin typeface="Cambria Math" panose="02040503050406030204" pitchFamily="18" charset="0"/>
                      </a:rPr>
                      <m:t>=</m:t>
                    </m:r>
                    <m:r>
                      <a:rPr lang="vi-VN" sz="2500" i="1" noProof="1" smtClean="0">
                        <a:latin typeface="Cambria Math" panose="02040503050406030204" pitchFamily="18" charset="0"/>
                      </a:rPr>
                      <m:t>𝑇</m:t>
                    </m:r>
                    <m:r>
                      <a:rPr lang="vi-VN" sz="2500" i="1" noProof="1" smtClean="0">
                        <a:latin typeface="Cambria Math" panose="02040503050406030204" pitchFamily="18" charset="0"/>
                      </a:rPr>
                      <m:t>(</m:t>
                    </m:r>
                    <m:r>
                      <a:rPr lang="vi-VN" sz="2500" i="1" noProof="1" smtClean="0">
                        <a:latin typeface="Cambria Math" panose="02040503050406030204" pitchFamily="18" charset="0"/>
                      </a:rPr>
                      <m:t>𝑛</m:t>
                    </m:r>
                    <m:r>
                      <a:rPr lang="en-US" sz="2500" b="0" i="1" noProof="1" smtClean="0">
                        <a:latin typeface="Cambria Math" panose="02040503050406030204" pitchFamily="18" charset="0"/>
                      </a:rPr>
                      <m:t>−3</m:t>
                    </m:r>
                    <m:r>
                      <a:rPr lang="vi-VN" sz="2500" i="1" noProof="1" smtClean="0">
                        <a:latin typeface="Cambria Math" panose="02040503050406030204" pitchFamily="18" charset="0"/>
                      </a:rPr>
                      <m:t>)+</m:t>
                    </m:r>
                    <m:r>
                      <a:rPr lang="vi-VN" sz="2500" i="1" noProof="1" dirty="0" smtClean="0">
                        <a:latin typeface="Cambria Math" panose="02040503050406030204" pitchFamily="18" charset="0"/>
                      </a:rPr>
                      <m:t>3</m:t>
                    </m:r>
                    <m:sSub>
                      <m:sSubPr>
                        <m:ctrlPr>
                          <a:rPr lang="vi-VN" sz="2500" i="1" noProof="1">
                            <a:latin typeface="Cambria Math" panose="02040503050406030204" pitchFamily="18" charset="0"/>
                          </a:rPr>
                        </m:ctrlPr>
                      </m:sSubPr>
                      <m:e>
                        <m:r>
                          <a:rPr lang="en-US" sz="2500" i="1" noProof="1">
                            <a:latin typeface="Cambria Math" panose="02040503050406030204" pitchFamily="18" charset="0"/>
                          </a:rPr>
                          <m:t>𝐶</m:t>
                        </m:r>
                      </m:e>
                      <m:sub>
                        <m:r>
                          <a:rPr lang="en-US" sz="2500" i="1" noProof="1">
                            <a:latin typeface="Cambria Math" panose="02040503050406030204" pitchFamily="18" charset="0"/>
                          </a:rPr>
                          <m:t>2</m:t>
                        </m:r>
                      </m:sub>
                    </m:sSub>
                  </m:oMath>
                </a14:m>
                <a:endParaRPr lang="vi-VN" sz="2500" noProof="1"/>
              </a:p>
              <a:p>
                <a:pPr lvl="1"/>
                <a14:m>
                  <m:oMath xmlns:m="http://schemas.openxmlformats.org/officeDocument/2006/math">
                    <m:r>
                      <a:rPr lang="vi-VN" sz="2500" i="1" noProof="1" dirty="0" smtClean="0">
                        <a:latin typeface="Cambria Math" panose="02040503050406030204" pitchFamily="18" charset="0"/>
                      </a:rPr>
                      <m:t>…</m:t>
                    </m:r>
                  </m:oMath>
                </a14:m>
                <a:endParaRPr lang="vi-VN" sz="2500" noProof="1"/>
              </a:p>
              <a:p>
                <a:pPr lvl="1"/>
                <a14:m>
                  <m:oMath xmlns:m="http://schemas.openxmlformats.org/officeDocument/2006/math">
                    <m:r>
                      <a:rPr lang="vi-VN" sz="2500" i="1" noProof="1" dirty="0" smtClean="0">
                        <a:latin typeface="Cambria Math" panose="02040503050406030204" pitchFamily="18" charset="0"/>
                      </a:rPr>
                      <m:t>𝑇</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r>
                      <a:rPr lang="vi-VN" sz="2500" i="1" noProof="1" dirty="0" smtClean="0">
                        <a:latin typeface="Cambria Math" panose="02040503050406030204" pitchFamily="18" charset="0"/>
                      </a:rPr>
                      <m:t>)=</m:t>
                    </m:r>
                    <m:r>
                      <a:rPr lang="vi-VN" sz="2500" i="1" noProof="1" smtClean="0">
                        <a:latin typeface="Cambria Math" panose="02040503050406030204" pitchFamily="18" charset="0"/>
                      </a:rPr>
                      <m:t>𝑇</m:t>
                    </m:r>
                    <m:r>
                      <a:rPr lang="vi-VN" sz="2500" i="1" noProof="1" smtClean="0">
                        <a:latin typeface="Cambria Math" panose="02040503050406030204" pitchFamily="18" charset="0"/>
                      </a:rPr>
                      <m:t>(</m:t>
                    </m:r>
                    <m:r>
                      <a:rPr lang="vi-VN" sz="2500" i="1" noProof="1" smtClean="0">
                        <a:latin typeface="Cambria Math" panose="02040503050406030204" pitchFamily="18" charset="0"/>
                      </a:rPr>
                      <m:t>𝑛</m:t>
                    </m:r>
                    <m:r>
                      <a:rPr lang="en-US" sz="2500" b="0" i="1" noProof="1" smtClean="0">
                        <a:latin typeface="Cambria Math" panose="02040503050406030204" pitchFamily="18" charset="0"/>
                      </a:rPr>
                      <m:t>−</m:t>
                    </m:r>
                    <m:r>
                      <a:rPr lang="en-US" sz="2500" b="0" i="1" noProof="1" smtClean="0">
                        <a:latin typeface="Cambria Math" panose="02040503050406030204" pitchFamily="18" charset="0"/>
                      </a:rPr>
                      <m:t>𝑖</m:t>
                    </m:r>
                    <m:r>
                      <a:rPr lang="vi-VN" sz="2500" i="1" noProof="1" smtClean="0">
                        <a:latin typeface="Cambria Math" panose="02040503050406030204" pitchFamily="18" charset="0"/>
                      </a:rPr>
                      <m:t>)+</m:t>
                    </m:r>
                    <m:r>
                      <a:rPr lang="vi-VN" sz="2500" i="1" noProof="1" smtClean="0">
                        <a:latin typeface="Cambria Math" panose="02040503050406030204" pitchFamily="18" charset="0"/>
                      </a:rPr>
                      <m:t>𝑖</m:t>
                    </m:r>
                    <m:sSub>
                      <m:sSubPr>
                        <m:ctrlPr>
                          <a:rPr lang="vi-VN" sz="2500" i="1" noProof="1" smtClean="0">
                            <a:latin typeface="Cambria Math" panose="02040503050406030204" pitchFamily="18" charset="0"/>
                          </a:rPr>
                        </m:ctrlPr>
                      </m:sSubPr>
                      <m:e>
                        <m:r>
                          <a:rPr lang="en-US" sz="2500" b="0" i="1" noProof="1" smtClean="0">
                            <a:latin typeface="Cambria Math" panose="02040503050406030204" pitchFamily="18" charset="0"/>
                          </a:rPr>
                          <m:t>𝐶</m:t>
                        </m:r>
                      </m:e>
                      <m:sub>
                        <m:r>
                          <a:rPr lang="en-US" sz="2500" b="0" i="1" noProof="1" smtClean="0">
                            <a:latin typeface="Cambria Math" panose="02040503050406030204" pitchFamily="18" charset="0"/>
                          </a:rPr>
                          <m:t>2</m:t>
                        </m:r>
                      </m:sub>
                    </m:sSub>
                  </m:oMath>
                </a14:m>
                <a:endParaRPr lang="vi-VN" sz="2500" noProof="1"/>
              </a:p>
              <a:p>
                <a:pPr lvl="1"/>
                <a:r>
                  <a:rPr lang="vi-VN" sz="2500" noProof="1"/>
                  <a:t>Quá trình trên kết thúc khi </a:t>
                </a:r>
                <a14:m>
                  <m:oMath xmlns:m="http://schemas.openxmlformats.org/officeDocument/2006/math">
                    <m:r>
                      <a:rPr lang="vi-VN" sz="2500" i="1" noProof="1" dirty="0" smtClean="0">
                        <a:latin typeface="Cambria Math" panose="02040503050406030204" pitchFamily="18" charset="0"/>
                      </a:rPr>
                      <m:t>𝑛</m:t>
                    </m:r>
                    <m:r>
                      <a:rPr lang="vi-VN" sz="2500" b="0" i="1" noProof="1" dirty="0" smtClean="0">
                        <a:latin typeface="Cambria Math" panose="02040503050406030204" pitchFamily="18" charset="0"/>
                      </a:rPr>
                      <m:t>−</m:t>
                    </m:r>
                    <m:r>
                      <a:rPr lang="vi-VN" sz="2500" b="0" i="1" noProof="1" dirty="0" smtClean="0">
                        <a:latin typeface="Cambria Math" panose="02040503050406030204" pitchFamily="18" charset="0"/>
                      </a:rPr>
                      <m:t>𝑖</m:t>
                    </m:r>
                    <m:r>
                      <a:rPr lang="vi-VN" sz="2500" i="1" noProof="1" dirty="0" smtClean="0">
                        <a:latin typeface="Cambria Math" panose="02040503050406030204" pitchFamily="18" charset="0"/>
                      </a:rPr>
                      <m:t>=0 </m:t>
                    </m:r>
                  </m:oMath>
                </a14:m>
                <a:r>
                  <a:rPr lang="vi-VN" sz="2500" noProof="1"/>
                  <a:t>hay </a:t>
                </a:r>
                <a14:m>
                  <m:oMath xmlns:m="http://schemas.openxmlformats.org/officeDocument/2006/math">
                    <m:r>
                      <a:rPr lang="vi-VN" sz="2500" i="1" noProof="1" dirty="0" smtClean="0">
                        <a:latin typeface="Cambria Math" panose="02040503050406030204" pitchFamily="18" charset="0"/>
                      </a:rPr>
                      <m:t>𝑖</m:t>
                    </m:r>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oMath>
                </a14:m>
                <a:r>
                  <a:rPr lang="vi-VN" sz="2500" noProof="1"/>
                  <a:t>. Khi đó ta có</a:t>
                </a:r>
              </a:p>
              <a:p>
                <a:pPr marL="690563" lvl="1" indent="0">
                  <a:buNone/>
                </a:pPr>
                <a14:m>
                  <m:oMathPara xmlns:m="http://schemas.openxmlformats.org/officeDocument/2006/math">
                    <m:oMathParaPr>
                      <m:jc m:val="left"/>
                    </m:oMathParaPr>
                    <m:oMath xmlns:m="http://schemas.openxmlformats.org/officeDocument/2006/math">
                      <m:r>
                        <a:rPr lang="vi-VN" sz="2500" i="1" noProof="1" dirty="0" smtClean="0">
                          <a:latin typeface="Cambria Math" panose="02040503050406030204" pitchFamily="18" charset="0"/>
                        </a:rPr>
                        <m:t>𝑇</m:t>
                      </m:r>
                      <m:d>
                        <m:dPr>
                          <m:ctrlPr>
                            <a:rPr lang="vi-VN" sz="2500" i="1" noProof="1" dirty="0" smtClean="0">
                              <a:latin typeface="Cambria Math" panose="02040503050406030204" pitchFamily="18" charset="0"/>
                            </a:rPr>
                          </m:ctrlPr>
                        </m:dPr>
                        <m:e>
                          <m:r>
                            <a:rPr lang="vi-VN" sz="2500" b="0" i="1" noProof="1" dirty="0" smtClean="0">
                              <a:latin typeface="Cambria Math" panose="02040503050406030204" pitchFamily="18" charset="0"/>
                            </a:rPr>
                            <m:t>𝑛</m:t>
                          </m:r>
                        </m:e>
                      </m:d>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𝑇</m:t>
                      </m:r>
                      <m:d>
                        <m:dPr>
                          <m:ctrlPr>
                            <a:rPr lang="vi-VN" sz="2500" i="1" noProof="1" dirty="0" smtClean="0">
                              <a:latin typeface="Cambria Math" panose="02040503050406030204" pitchFamily="18" charset="0"/>
                            </a:rPr>
                          </m:ctrlPr>
                        </m:dPr>
                        <m:e>
                          <m:r>
                            <a:rPr lang="vi-VN" sz="2500" b="0" i="1" noProof="1" dirty="0" smtClean="0">
                              <a:latin typeface="Cambria Math" panose="02040503050406030204" pitchFamily="18" charset="0"/>
                            </a:rPr>
                            <m:t>0</m:t>
                          </m:r>
                        </m:e>
                      </m:d>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sSub>
                        <m:sSubPr>
                          <m:ctrlPr>
                            <a:rPr lang="vi-VN" sz="2500" i="1" noProof="1" dirty="0" smtClean="0">
                              <a:latin typeface="Cambria Math" panose="02040503050406030204" pitchFamily="18" charset="0"/>
                            </a:rPr>
                          </m:ctrlPr>
                        </m:sSubPr>
                        <m:e>
                          <m:r>
                            <a:rPr lang="vi-VN" sz="2500" i="1" noProof="1" dirty="0" smtClean="0">
                              <a:latin typeface="Cambria Math" panose="02040503050406030204" pitchFamily="18" charset="0"/>
                            </a:rPr>
                            <m:t>𝐶</m:t>
                          </m:r>
                        </m:e>
                        <m:sub>
                          <m:r>
                            <a:rPr lang="vi-VN" sz="2500" i="1" noProof="1" dirty="0" smtClean="0">
                              <a:latin typeface="Cambria Math" panose="02040503050406030204" pitchFamily="18" charset="0"/>
                            </a:rPr>
                            <m:t>2</m:t>
                          </m:r>
                        </m:sub>
                      </m:sSub>
                      <m:r>
                        <a:rPr lang="vi-VN" sz="2500" i="1" noProof="1" dirty="0" smtClean="0">
                          <a:latin typeface="Cambria Math" panose="02040503050406030204" pitchFamily="18" charset="0"/>
                        </a:rPr>
                        <m:t>=</m:t>
                      </m:r>
                      <m:sSub>
                        <m:sSubPr>
                          <m:ctrlPr>
                            <a:rPr lang="vi-VN" sz="2500" i="1" noProof="1" dirty="0" smtClean="0">
                              <a:latin typeface="Cambria Math" panose="02040503050406030204" pitchFamily="18" charset="0"/>
                            </a:rPr>
                          </m:ctrlPr>
                        </m:sSubPr>
                        <m:e>
                          <m:r>
                            <a:rPr lang="en-US" sz="2500" b="0" i="1" noProof="1" dirty="0" smtClean="0">
                              <a:latin typeface="Cambria Math" panose="02040503050406030204" pitchFamily="18" charset="0"/>
                            </a:rPr>
                            <m:t>𝐶</m:t>
                          </m:r>
                        </m:e>
                        <m:sub>
                          <m:r>
                            <a:rPr lang="en-US" sz="2500" b="0" i="1" noProof="1" dirty="0" smtClean="0">
                              <a:latin typeface="Cambria Math" panose="02040503050406030204" pitchFamily="18" charset="0"/>
                            </a:rPr>
                            <m:t>1</m:t>
                          </m:r>
                        </m:sub>
                      </m:sSub>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𝑛</m:t>
                      </m:r>
                      <m:sSub>
                        <m:sSubPr>
                          <m:ctrlPr>
                            <a:rPr lang="vi-VN" sz="2500" i="1" noProof="1" dirty="0" smtClean="0">
                              <a:latin typeface="Cambria Math" panose="02040503050406030204" pitchFamily="18" charset="0"/>
                            </a:rPr>
                          </m:ctrlPr>
                        </m:sSubPr>
                        <m:e>
                          <m:r>
                            <a:rPr lang="vi-VN" sz="2500" b="0" i="1" noProof="1" dirty="0" smtClean="0">
                              <a:latin typeface="Cambria Math" panose="02040503050406030204" pitchFamily="18" charset="0"/>
                            </a:rPr>
                            <m:t>𝐶</m:t>
                          </m:r>
                        </m:e>
                        <m:sub>
                          <m:r>
                            <a:rPr lang="vi-VN" sz="2500" b="0" i="1" noProof="1" dirty="0" smtClean="0">
                              <a:latin typeface="Cambria Math" panose="02040503050406030204" pitchFamily="18" charset="0"/>
                            </a:rPr>
                            <m:t>2</m:t>
                          </m:r>
                        </m:sub>
                      </m:sSub>
                      <m:r>
                        <a:rPr lang="vi-VN" sz="2500" i="1" noProof="1" dirty="0" smtClean="0">
                          <a:latin typeface="Cambria Math" panose="02040503050406030204" pitchFamily="18" charset="0"/>
                        </a:rPr>
                        <m:t>=</m:t>
                      </m:r>
                      <m:r>
                        <a:rPr lang="vi-VN" sz="2500" i="1" noProof="1" dirty="0" smtClean="0">
                          <a:latin typeface="Cambria Math" panose="02040503050406030204" pitchFamily="18" charset="0"/>
                        </a:rPr>
                        <m:t>𝑂</m:t>
                      </m:r>
                      <m:d>
                        <m:dPr>
                          <m:ctrlPr>
                            <a:rPr lang="vi-VN" sz="2500" i="1" noProof="1" dirty="0" smtClean="0">
                              <a:latin typeface="Cambria Math" panose="02040503050406030204" pitchFamily="18" charset="0"/>
                            </a:rPr>
                          </m:ctrlPr>
                        </m:dPr>
                        <m:e>
                          <m:r>
                            <a:rPr lang="vi-VN" sz="2500" b="0" i="1" noProof="1" dirty="0" smtClean="0">
                              <a:latin typeface="Cambria Math" panose="02040503050406030204" pitchFamily="18" charset="0"/>
                            </a:rPr>
                            <m:t>𝑛</m:t>
                          </m:r>
                        </m:e>
                      </m:d>
                    </m:oMath>
                  </m:oMathPara>
                </a14:m>
                <a:endParaRPr lang="vi-VN" sz="2500" noProof="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 y="1554481"/>
                <a:ext cx="11795760" cy="4912994"/>
              </a:xfrm>
              <a:blipFill>
                <a:blip r:embed="rId2"/>
                <a:stretch>
                  <a:fillRect l="-517" t="-111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vi-VN" dirty="0"/>
              <a:t>Phương pháp truy hồi</a:t>
            </a:r>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6448427" y="1936517"/>
                <a:ext cx="1644489" cy="507831"/>
              </a:xfrm>
              <a:prstGeom prst="rect">
                <a:avLst/>
              </a:prstGeom>
              <a:noFill/>
              <a:ln>
                <a:noFill/>
              </a:ln>
              <a:extLst>
                <a:ext uri="{909E8E84-426E-40DD-AFC4-6F175D3DCCD1}">
                  <a14:hiddenFill>
                    <a:solidFill>
                      <a:srgbClr val="FFFFFF"/>
                    </a:solidFill>
                  </a14:hiddenFill>
                </a:ext>
                <a:ext uri="{91240B29-F687-4F45-9708-019B960494DF}">
                  <a14:hiddenLine w="12700" algn="ctr">
                    <a:solidFill>
                      <a:srgbClr val="000000"/>
                    </a:solidFill>
                    <a:miter lim="800000"/>
                    <a:headEnd/>
                    <a:tailEnd/>
                  </a14:hiddenLine>
                </a:ext>
              </a:extLst>
            </p:spPr>
            <p:txBody>
              <a:bodyPr wrap="non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r>
                  <a:rPr lang="vi-VN" sz="2700" b="0" dirty="0">
                    <a:solidFill>
                      <a:srgbClr val="002060"/>
                    </a:solidFill>
                    <a:latin typeface="Calibri" panose="020F0502020204030204" pitchFamily="34" charset="0"/>
                    <a:cs typeface="Calibri" panose="020F0502020204030204" pitchFamily="34" charset="0"/>
                  </a:rPr>
                  <a:t>nếu </a:t>
                </a:r>
                <a14:m>
                  <m:oMath xmlns:m="http://schemas.openxmlformats.org/officeDocument/2006/math">
                    <m:r>
                      <a:rPr lang="vi-VN" sz="2700" b="0" i="1" dirty="0" smtClean="0">
                        <a:solidFill>
                          <a:srgbClr val="002060"/>
                        </a:solidFill>
                        <a:latin typeface="Cambria Math" panose="02040503050406030204" pitchFamily="18" charset="0"/>
                        <a:cs typeface="Calibri" panose="020F0502020204030204" pitchFamily="34" charset="0"/>
                      </a:rPr>
                      <m:t>𝑛</m:t>
                    </m:r>
                    <m:r>
                      <a:rPr lang="vi-VN" sz="2700" b="0" i="1" dirty="0" smtClean="0">
                        <a:solidFill>
                          <a:srgbClr val="002060"/>
                        </a:solidFill>
                        <a:latin typeface="Cambria Math" panose="02040503050406030204" pitchFamily="18" charset="0"/>
                        <a:cs typeface="Calibri" panose="020F0502020204030204" pitchFamily="34" charset="0"/>
                      </a:rPr>
                      <m:t>=0</m:t>
                    </m:r>
                  </m:oMath>
                </a14:m>
                <a:endParaRPr lang="vi-VN" sz="2700" b="0" dirty="0">
                  <a:solidFill>
                    <a:srgbClr val="002060"/>
                  </a:solidFill>
                  <a:latin typeface="Calibri" panose="020F0502020204030204" pitchFamily="34" charset="0"/>
                  <a:cs typeface="Calibri" panose="020F0502020204030204" pitchFamily="34"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6448427" y="1936517"/>
                <a:ext cx="1644489" cy="507831"/>
              </a:xfrm>
              <a:prstGeom prst="rect">
                <a:avLst/>
              </a:prstGeom>
              <a:blipFill>
                <a:blip r:embed="rId3"/>
                <a:stretch>
                  <a:fillRect l="-7037" t="-10843" b="-313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6448425" y="2527067"/>
                <a:ext cx="1646092" cy="507831"/>
              </a:xfrm>
              <a:prstGeom prst="rect">
                <a:avLst/>
              </a:prstGeom>
              <a:noFill/>
              <a:ln>
                <a:noFill/>
              </a:ln>
              <a:extLst>
                <a:ext uri="{909E8E84-426E-40DD-AFC4-6F175D3DCCD1}">
                  <a14:hiddenFill>
                    <a:solidFill>
                      <a:srgbClr val="FFFFFF"/>
                    </a:solidFill>
                  </a14:hiddenFill>
                </a:ext>
                <a:ext uri="{91240B29-F687-4F45-9708-019B960494DF}">
                  <a14:hiddenLine w="12700" algn="ctr">
                    <a:solidFill>
                      <a:srgbClr val="000000"/>
                    </a:solidFill>
                    <a:miter lim="800000"/>
                    <a:headEnd/>
                    <a:tailEnd/>
                  </a14:hiddenLine>
                </a:ext>
              </a:extLst>
            </p:spPr>
            <p:txBody>
              <a:bodyPr wrap="none">
                <a:spAutoFit/>
              </a:bodyPr>
              <a:lstStyle>
                <a:lvl1pPr>
                  <a:defRPr sz="1600" b="1">
                    <a:solidFill>
                      <a:schemeClr val="tx2"/>
                    </a:solidFill>
                    <a:latin typeface="Arial" charset="0"/>
                    <a:cs typeface="Times New Roman" pitchFamily="18" charset="0"/>
                  </a:defRPr>
                </a:lvl1pPr>
                <a:lvl2pPr marL="742950" indent="-285750">
                  <a:defRPr sz="1600" b="1">
                    <a:solidFill>
                      <a:schemeClr val="tx2"/>
                    </a:solidFill>
                    <a:latin typeface="Arial" charset="0"/>
                    <a:cs typeface="Times New Roman" pitchFamily="18" charset="0"/>
                  </a:defRPr>
                </a:lvl2pPr>
                <a:lvl3pPr marL="1143000" indent="-228600">
                  <a:defRPr sz="1600" b="1">
                    <a:solidFill>
                      <a:schemeClr val="tx2"/>
                    </a:solidFill>
                    <a:latin typeface="Arial" charset="0"/>
                    <a:cs typeface="Times New Roman" pitchFamily="18" charset="0"/>
                  </a:defRPr>
                </a:lvl3pPr>
                <a:lvl4pPr marL="1600200" indent="-228600">
                  <a:defRPr sz="1600" b="1">
                    <a:solidFill>
                      <a:schemeClr val="tx2"/>
                    </a:solidFill>
                    <a:latin typeface="Arial" charset="0"/>
                    <a:cs typeface="Times New Roman" pitchFamily="18" charset="0"/>
                  </a:defRPr>
                </a:lvl4pPr>
                <a:lvl5pPr marL="2057400" indent="-228600">
                  <a:defRPr sz="1600" b="1">
                    <a:solidFill>
                      <a:schemeClr val="tx2"/>
                    </a:solidFill>
                    <a:latin typeface="Arial" charset="0"/>
                    <a:cs typeface="Times New Roman" pitchFamily="18"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pitchFamily="18"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pitchFamily="18"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pitchFamily="18"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pitchFamily="18" charset="0"/>
                  </a:defRPr>
                </a:lvl9pPr>
              </a:lstStyle>
              <a:p>
                <a:r>
                  <a:rPr lang="vi-VN" sz="2700" b="0" dirty="0">
                    <a:solidFill>
                      <a:srgbClr val="002060"/>
                    </a:solidFill>
                    <a:latin typeface="Calibri" panose="020F0502020204030204" pitchFamily="34" charset="0"/>
                    <a:cs typeface="Calibri" panose="020F0502020204030204" pitchFamily="34" charset="0"/>
                  </a:rPr>
                  <a:t>nếu </a:t>
                </a:r>
                <a14:m>
                  <m:oMath xmlns:m="http://schemas.openxmlformats.org/officeDocument/2006/math">
                    <m:r>
                      <a:rPr lang="vi-VN" sz="2700" b="0" i="1" dirty="0" smtClean="0">
                        <a:solidFill>
                          <a:srgbClr val="002060"/>
                        </a:solidFill>
                        <a:latin typeface="Cambria Math" panose="02040503050406030204" pitchFamily="18" charset="0"/>
                        <a:cs typeface="Calibri" panose="020F0502020204030204" pitchFamily="34" charset="0"/>
                      </a:rPr>
                      <m:t>𝑛</m:t>
                    </m:r>
                    <m:r>
                      <a:rPr lang="vi-VN" sz="2700" b="0" i="1" dirty="0" smtClean="0">
                        <a:solidFill>
                          <a:srgbClr val="002060"/>
                        </a:solidFill>
                        <a:latin typeface="Cambria Math" panose="02040503050406030204" pitchFamily="18" charset="0"/>
                        <a:cs typeface="Calibri" panose="020F0502020204030204" pitchFamily="34" charset="0"/>
                      </a:rPr>
                      <m:t>&gt;0</m:t>
                    </m:r>
                  </m:oMath>
                </a14:m>
                <a:endParaRPr lang="vi-VN" sz="2700" b="0" dirty="0">
                  <a:solidFill>
                    <a:srgbClr val="002060"/>
                  </a:solidFill>
                  <a:latin typeface="Calibri" panose="020F0502020204030204" pitchFamily="34" charset="0"/>
                  <a:cs typeface="Calibri" panose="020F0502020204030204" pitchFamily="34" charset="0"/>
                </a:endParaRPr>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6448425" y="2527067"/>
                <a:ext cx="1646092" cy="507831"/>
              </a:xfrm>
              <a:prstGeom prst="rect">
                <a:avLst/>
              </a:prstGeom>
              <a:blipFill>
                <a:blip r:embed="rId4"/>
                <a:stretch>
                  <a:fillRect l="-7037" t="-10843" b="-313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p>
                <a:r>
                  <a:rPr lang="en-US">
                    <a:noFill/>
                  </a:rPr>
                  <a:t> </a:t>
                </a:r>
              </a:p>
            </p:txBody>
          </p:sp>
        </mc:Fallback>
      </mc:AlternateContent>
      <p:sp>
        <p:nvSpPr>
          <p:cNvPr id="7" name="Chỗ dành sẵn cho Ngày tháng 6">
            <a:extLst>
              <a:ext uri="{FF2B5EF4-FFF2-40B4-BE49-F238E27FC236}">
                <a16:creationId xmlns:a16="http://schemas.microsoft.com/office/drawing/2014/main" id="{F2AEC05B-3B69-4FB3-8A54-4E6C91984523}"/>
              </a:ext>
            </a:extLst>
          </p:cNvPr>
          <p:cNvSpPr>
            <a:spLocks noGrp="1"/>
          </p:cNvSpPr>
          <p:nvPr>
            <p:ph type="dt" sz="half" idx="10"/>
          </p:nvPr>
        </p:nvSpPr>
        <p:spPr/>
        <p:txBody>
          <a:bodyPr/>
          <a:lstStyle/>
          <a:p>
            <a:fld id="{C504AC2E-9D01-4169-91FB-EB5150CF5726}" type="datetime1">
              <a:rPr lang="vi-VN" smtClean="0"/>
              <a:t>04/01/2021</a:t>
            </a:fld>
            <a:endParaRPr lang="en-US"/>
          </a:p>
        </p:txBody>
      </p:sp>
      <p:sp>
        <p:nvSpPr>
          <p:cNvPr id="9" name="Chỗ dành sẵn cho Số hiệu Bản chiếu 8">
            <a:extLst>
              <a:ext uri="{FF2B5EF4-FFF2-40B4-BE49-F238E27FC236}">
                <a16:creationId xmlns:a16="http://schemas.microsoft.com/office/drawing/2014/main" id="{48FCD7F9-ADA8-4DFB-B537-2B3973FF0DD2}"/>
              </a:ext>
            </a:extLst>
          </p:cNvPr>
          <p:cNvSpPr>
            <a:spLocks noGrp="1"/>
          </p:cNvSpPr>
          <p:nvPr>
            <p:ph type="sldNum" sz="quarter" idx="12"/>
          </p:nvPr>
        </p:nvSpPr>
        <p:spPr/>
        <p:txBody>
          <a:bodyPr/>
          <a:lstStyle/>
          <a:p>
            <a:fld id="{796B6B1B-CD97-412B-A8B6-A4AEE95B13DD}" type="slidenum">
              <a:rPr lang="en-US" smtClean="0"/>
              <a:t>183</a:t>
            </a:fld>
            <a:endParaRPr lang="en-US"/>
          </a:p>
        </p:txBody>
      </p: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B1BD30C8-5ADD-48CB-B434-20A29B3E21C5}"/>
                  </a:ext>
                </a:extLst>
              </p:cNvPr>
              <p:cNvSpPr txBox="1"/>
              <p:nvPr/>
            </p:nvSpPr>
            <p:spPr>
              <a:xfrm>
                <a:off x="2771775" y="2015773"/>
                <a:ext cx="3762375" cy="10191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0" i="1" smtClean="0">
                          <a:solidFill>
                            <a:srgbClr val="002060"/>
                          </a:solidFill>
                          <a:latin typeface="Cambria Math" panose="02040503050406030204" pitchFamily="18" charset="0"/>
                        </a:rPr>
                        <m:t>𝑇</m:t>
                      </m:r>
                      <m:d>
                        <m:dPr>
                          <m:ctrlPr>
                            <a:rPr lang="en-US" sz="2700" b="0" i="1" smtClean="0">
                              <a:solidFill>
                                <a:srgbClr val="002060"/>
                              </a:solidFill>
                              <a:latin typeface="Cambria Math" panose="02040503050406030204" pitchFamily="18" charset="0"/>
                            </a:rPr>
                          </m:ctrlPr>
                        </m:dPr>
                        <m:e>
                          <m:r>
                            <a:rPr lang="en-US" sz="2700" b="0" i="1" smtClean="0">
                              <a:solidFill>
                                <a:srgbClr val="002060"/>
                              </a:solidFill>
                              <a:latin typeface="Cambria Math" panose="02040503050406030204" pitchFamily="18" charset="0"/>
                            </a:rPr>
                            <m:t>𝑛</m:t>
                          </m:r>
                        </m:e>
                      </m:d>
                      <m:r>
                        <a:rPr lang="en-US" sz="2700" b="0" i="1" smtClean="0">
                          <a:solidFill>
                            <a:srgbClr val="002060"/>
                          </a:solidFill>
                          <a:latin typeface="Cambria Math" panose="02040503050406030204" pitchFamily="18" charset="0"/>
                        </a:rPr>
                        <m:t>=</m:t>
                      </m:r>
                      <m:d>
                        <m:dPr>
                          <m:begChr m:val="{"/>
                          <m:endChr m:val=""/>
                          <m:ctrlPr>
                            <a:rPr lang="en-US" sz="2700" i="1" smtClean="0">
                              <a:solidFill>
                                <a:srgbClr val="002060"/>
                              </a:solidFill>
                              <a:latin typeface="Cambria Math" panose="02040503050406030204" pitchFamily="18" charset="0"/>
                            </a:rPr>
                          </m:ctrlPr>
                        </m:dPr>
                        <m:e>
                          <m:m>
                            <m:mPr>
                              <m:plcHide m:val="on"/>
                              <m:mcs>
                                <m:mc>
                                  <m:mcPr>
                                    <m:count m:val="1"/>
                                    <m:mcJc m:val="center"/>
                                  </m:mcPr>
                                </m:mc>
                              </m:mcs>
                              <m:ctrlPr>
                                <a:rPr lang="en-US" sz="2700" i="1">
                                  <a:solidFill>
                                    <a:srgbClr val="002060"/>
                                  </a:solidFill>
                                  <a:latin typeface="Cambria Math" panose="02040503050406030204" pitchFamily="18" charset="0"/>
                                </a:rPr>
                              </m:ctrlPr>
                            </m:mPr>
                            <m:mr>
                              <m:e>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1</m:t>
                                    </m:r>
                                  </m:sub>
                                </m:sSub>
                              </m:e>
                            </m:mr>
                            <m:mr>
                              <m:e>
                                <m:r>
                                  <a:rPr lang="en-US" sz="2700" i="1">
                                    <a:solidFill>
                                      <a:srgbClr val="002060"/>
                                    </a:solidFill>
                                    <a:latin typeface="Cambria Math" panose="02040503050406030204" pitchFamily="18" charset="0"/>
                                  </a:rPr>
                                  <m:t>𝑇</m:t>
                                </m:r>
                                <m:d>
                                  <m:dPr>
                                    <m:ctrlPr>
                                      <a:rPr lang="en-US" sz="2700" i="1">
                                        <a:solidFill>
                                          <a:srgbClr val="002060"/>
                                        </a:solidFill>
                                        <a:latin typeface="Cambria Math" panose="02040503050406030204" pitchFamily="18" charset="0"/>
                                      </a:rPr>
                                    </m:ctrlPr>
                                  </m:dPr>
                                  <m:e>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−1</m:t>
                                    </m:r>
                                  </m:e>
                                </m:d>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2</m:t>
                                    </m:r>
                                  </m:sub>
                                </m:sSub>
                              </m:e>
                            </m:mr>
                          </m:m>
                        </m:e>
                      </m:d>
                    </m:oMath>
                  </m:oMathPara>
                </a14:m>
                <a:endParaRPr lang="en-US" sz="2700" dirty="0">
                  <a:solidFill>
                    <a:srgbClr val="002060"/>
                  </a:solidFill>
                </a:endParaRPr>
              </a:p>
            </p:txBody>
          </p:sp>
        </mc:Choice>
        <mc:Fallback xmlns="">
          <p:sp>
            <p:nvSpPr>
              <p:cNvPr id="11" name="Hộp Văn bản 10">
                <a:extLst>
                  <a:ext uri="{FF2B5EF4-FFF2-40B4-BE49-F238E27FC236}">
                    <a16:creationId xmlns:a16="http://schemas.microsoft.com/office/drawing/2014/main" id="{B1BD30C8-5ADD-48CB-B434-20A29B3E21C5}"/>
                  </a:ext>
                </a:extLst>
              </p:cNvPr>
              <p:cNvSpPr txBox="1">
                <a:spLocks noRot="1" noChangeAspect="1" noMove="1" noResize="1" noEditPoints="1" noAdjustHandles="1" noChangeArrowheads="1" noChangeShapeType="1" noTextEdit="1"/>
              </p:cNvSpPr>
              <p:nvPr/>
            </p:nvSpPr>
            <p:spPr>
              <a:xfrm>
                <a:off x="2771775" y="2015773"/>
                <a:ext cx="3762375" cy="101912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7322442"/>
      </p:ext>
    </p:extLst>
  </p:cSld>
  <p:clrMapOvr>
    <a:masterClrMapping/>
  </p:clrMapOvr>
  <p:transition spd="slow">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D7285F98-EC49-430A-91F7-FC6878E8C726}"/>
                  </a:ext>
                </a:extLst>
              </p:cNvPr>
              <p:cNvSpPr>
                <a:spLocks noGrp="1"/>
              </p:cNvSpPr>
              <p:nvPr>
                <p:ph idx="1"/>
              </p:nvPr>
            </p:nvSpPr>
            <p:spPr>
              <a:xfrm>
                <a:off x="198120" y="1554481"/>
                <a:ext cx="11795760" cy="5107576"/>
              </a:xfrm>
            </p:spPr>
            <p:txBody>
              <a:bodyPr>
                <a:normAutofit/>
              </a:bodyPr>
              <a:lstStyle/>
              <a:p>
                <a:r>
                  <a:rPr lang="en-US" b="1" noProof="1"/>
                  <a:t>Ví dụ 2.</a:t>
                </a:r>
                <a:r>
                  <a:rPr lang="en-US" noProof="1"/>
                  <a:t> </a:t>
                </a:r>
                <a:r>
                  <a:rPr lang="vi-VN" noProof="1"/>
                  <a:t>Giải phương trình đệ quy</a:t>
                </a:r>
              </a:p>
              <a:p>
                <a:pPr lvl="1"/>
                <a:endParaRPr lang="en-US" noProof="1"/>
              </a:p>
              <a:p>
                <a:pPr lvl="1"/>
                <a:endParaRPr lang="en-US" noProof="1"/>
              </a:p>
              <a:p>
                <a:pPr lvl="1"/>
                <a:endParaRPr lang="en-US" noProof="1"/>
              </a:p>
              <a:p>
                <a:pPr lvl="1"/>
                <a:r>
                  <a:rPr lang="vi-VN" noProof="1"/>
                  <a:t>Ta có:</a:t>
                </a:r>
                <a:r>
                  <a:rPr lang="en-US" noProof="1"/>
                  <a:t>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 2</m:t>
                    </m:r>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1)+</m:t>
                    </m:r>
                    <m:sSub>
                      <m:sSubPr>
                        <m:ctrlPr>
                          <a:rPr lang="vi-VN" i="1" noProof="1" smtClean="0">
                            <a:latin typeface="Cambria Math" panose="02040503050406030204" pitchFamily="18" charset="0"/>
                          </a:rPr>
                        </m:ctrlPr>
                      </m:sSubPr>
                      <m:e>
                        <m:r>
                          <a:rPr lang="en-US" b="0" i="1" noProof="1" smtClean="0">
                            <a:latin typeface="Cambria Math" panose="02040503050406030204" pitchFamily="18" charset="0"/>
                          </a:rPr>
                          <m:t>𝐶</m:t>
                        </m:r>
                      </m:e>
                      <m:sub>
                        <m:r>
                          <a:rPr lang="en-US" b="0" i="1" noProof="1" smtClean="0">
                            <a:latin typeface="Cambria Math" panose="02040503050406030204" pitchFamily="18" charset="0"/>
                          </a:rPr>
                          <m:t>2</m:t>
                        </m:r>
                      </m:sub>
                    </m:sSub>
                    <m:r>
                      <a:rPr lang="vi-VN" i="1" noProof="1" smtClean="0">
                        <a:latin typeface="Cambria Math" panose="02040503050406030204" pitchFamily="18" charset="0"/>
                      </a:rPr>
                      <m:t>=2</m:t>
                    </m:r>
                    <m:d>
                      <m:dPr>
                        <m:begChr m:val="["/>
                        <m:endChr m:val="]"/>
                        <m:ctrlPr>
                          <a:rPr lang="vi-VN" i="1" noProof="1" smtClean="0">
                            <a:latin typeface="Cambria Math" panose="02040503050406030204" pitchFamily="18" charset="0"/>
                          </a:rPr>
                        </m:ctrlPr>
                      </m:dPr>
                      <m:e>
                        <m:r>
                          <a:rPr lang="vi-VN" i="1" noProof="1">
                            <a:latin typeface="Cambria Math" panose="02040503050406030204" pitchFamily="18" charset="0"/>
                          </a:rPr>
                          <m:t>2</m:t>
                        </m:r>
                        <m:r>
                          <a:rPr lang="vi-VN" i="1" noProof="1">
                            <a:latin typeface="Cambria Math" panose="02040503050406030204" pitchFamily="18" charset="0"/>
                          </a:rPr>
                          <m:t>𝑇</m:t>
                        </m:r>
                        <m:d>
                          <m:dPr>
                            <m:ctrlPr>
                              <a:rPr lang="vi-VN" i="1" noProof="1">
                                <a:latin typeface="Cambria Math" panose="02040503050406030204" pitchFamily="18" charset="0"/>
                              </a:rPr>
                            </m:ctrlPr>
                          </m:dPr>
                          <m:e>
                            <m:r>
                              <a:rPr lang="vi-VN" i="1" noProof="1">
                                <a:latin typeface="Cambria Math" panose="02040503050406030204" pitchFamily="18" charset="0"/>
                              </a:rPr>
                              <m:t>𝑛</m:t>
                            </m:r>
                            <m:r>
                              <a:rPr lang="en-US" b="0" i="1" noProof="1" smtClean="0">
                                <a:latin typeface="Cambria Math" panose="02040503050406030204" pitchFamily="18" charset="0"/>
                              </a:rPr>
                              <m:t>−</m:t>
                            </m:r>
                            <m:r>
                              <a:rPr lang="vi-VN" i="1" noProof="1">
                                <a:latin typeface="Cambria Math" panose="02040503050406030204" pitchFamily="18" charset="0"/>
                              </a:rPr>
                              <m:t>2</m:t>
                            </m:r>
                          </m:e>
                        </m:d>
                        <m:r>
                          <a:rPr lang="vi-VN" i="1" noProof="1">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e>
                    </m:d>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2</m:t>
                        </m:r>
                      </m:sup>
                    </m:sSup>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2)+2</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oMath>
                </a14:m>
                <a:endParaRPr lang="vi-VN" noProof="1"/>
              </a:p>
              <a:p>
                <a:pPr marL="801688" lvl="1" indent="0">
                  <a:buNone/>
                </a:pPr>
                <a:r>
                  <a:rPr lang="en-US" noProof="1"/>
                  <a:t>                    </a:t>
                </a:r>
                <a14:m>
                  <m:oMath xmlns:m="http://schemas.openxmlformats.org/officeDocument/2006/math">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2</m:t>
                        </m:r>
                      </m:sup>
                    </m:sSup>
                    <m:d>
                      <m:dPr>
                        <m:begChr m:val="["/>
                        <m:endChr m:val="]"/>
                        <m:ctrlPr>
                          <a:rPr lang="en-US" i="1" noProof="1" smtClean="0">
                            <a:latin typeface="Cambria Math" panose="02040503050406030204" pitchFamily="18" charset="0"/>
                          </a:rPr>
                        </m:ctrlPr>
                      </m:dPr>
                      <m:e>
                        <m:r>
                          <a:rPr lang="vi-VN" i="1" noProof="1">
                            <a:latin typeface="Cambria Math" panose="02040503050406030204" pitchFamily="18" charset="0"/>
                          </a:rPr>
                          <m:t>2</m:t>
                        </m:r>
                        <m:r>
                          <a:rPr lang="vi-VN" i="1" noProof="1">
                            <a:latin typeface="Cambria Math" panose="02040503050406030204" pitchFamily="18" charset="0"/>
                          </a:rPr>
                          <m:t>𝑇</m:t>
                        </m:r>
                        <m:r>
                          <a:rPr lang="vi-VN" i="1" noProof="1">
                            <a:latin typeface="Cambria Math" panose="02040503050406030204" pitchFamily="18" charset="0"/>
                          </a:rPr>
                          <m:t>(</m:t>
                        </m:r>
                        <m:r>
                          <a:rPr lang="vi-VN" i="1" noProof="1">
                            <a:latin typeface="Cambria Math" panose="02040503050406030204" pitchFamily="18" charset="0"/>
                          </a:rPr>
                          <m:t>𝑛</m:t>
                        </m:r>
                        <m:r>
                          <a:rPr lang="en-US" b="0" i="1" noProof="1" smtClean="0">
                            <a:latin typeface="Cambria Math" panose="02040503050406030204" pitchFamily="18" charset="0"/>
                          </a:rPr>
                          <m:t>−</m:t>
                        </m:r>
                        <m:r>
                          <a:rPr lang="vi-VN" i="1" noProof="1">
                            <a:latin typeface="Cambria Math" panose="02040503050406030204" pitchFamily="18" charset="0"/>
                          </a:rPr>
                          <m:t>3)+</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e>
                    </m:d>
                    <m:r>
                      <a:rPr lang="vi-VN" i="1" noProof="1" smtClean="0">
                        <a:latin typeface="Cambria Math" panose="02040503050406030204" pitchFamily="18" charset="0"/>
                      </a:rPr>
                      <m:t>+2</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3</m:t>
                        </m:r>
                      </m:sup>
                    </m:sSup>
                    <m:r>
                      <a:rPr lang="vi-VN" i="1" noProof="1" smtClean="0">
                        <a:latin typeface="Cambria Math" panose="02040503050406030204" pitchFamily="18" charset="0"/>
                      </a:rPr>
                      <m:t>𝑇</m:t>
                    </m:r>
                    <m:d>
                      <m:dPr>
                        <m:ctrlPr>
                          <a:rPr lang="vi-VN" i="1" noProof="1" smtClean="0">
                            <a:latin typeface="Cambria Math" panose="02040503050406030204" pitchFamily="18" charset="0"/>
                          </a:rPr>
                        </m:ctrlPr>
                      </m:dPr>
                      <m:e>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3</m:t>
                        </m:r>
                      </m:e>
                    </m:d>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2</m:t>
                        </m:r>
                      </m:sup>
                    </m:sSup>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+2</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oMath>
                </a14:m>
                <a:endParaRPr lang="en-US" i="1" noProof="1">
                  <a:latin typeface="Cambria Math" panose="02040503050406030204" pitchFamily="18" charset="0"/>
                </a:endParaRPr>
              </a:p>
              <a:p>
                <a:pPr marL="2173288" lvl="1" indent="0">
                  <a:buNone/>
                </a:pPr>
                <a14:m>
                  <m:oMathPara xmlns:m="http://schemas.openxmlformats.org/officeDocument/2006/math">
                    <m:oMathParaPr>
                      <m:jc m:val="left"/>
                    </m:oMathParaPr>
                    <m:oMath xmlns:m="http://schemas.openxmlformats.org/officeDocument/2006/math">
                      <m:r>
                        <a:rPr lang="en-US" b="0" i="1" noProof="1" smtClean="0">
                          <a:latin typeface="Cambria Math" panose="02040503050406030204" pitchFamily="18" charset="0"/>
                        </a:rPr>
                        <m:t>=…</m:t>
                      </m:r>
                    </m:oMath>
                  </m:oMathPara>
                </a14:m>
                <a:endParaRPr lang="vi-VN" noProof="1"/>
              </a:p>
              <a:p>
                <a:pPr marL="2173288" lvl="1" indent="0">
                  <a:buNone/>
                </a:pPr>
                <a14:m>
                  <m:oMathPara xmlns:m="http://schemas.openxmlformats.org/officeDocument/2006/math">
                    <m:oMathParaPr>
                      <m:jc m:val="left"/>
                    </m:oMathParaPr>
                    <m:oMath xmlns:m="http://schemas.openxmlformats.org/officeDocument/2006/math">
                      <m:r>
                        <a:rPr lang="vi-VN" i="1" noProof="1" smtClean="0">
                          <a:latin typeface="Cambria Math" panose="02040503050406030204" pitchFamily="18" charset="0"/>
                        </a:rPr>
                        <m:t>= </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𝑘</m:t>
                          </m:r>
                        </m:sup>
                      </m:sSup>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𝑘</m:t>
                          </m:r>
                          <m:r>
                            <a:rPr lang="en-US" b="0" i="1" noProof="1" smtClean="0">
                              <a:latin typeface="Cambria Math" panose="02040503050406030204" pitchFamily="18" charset="0"/>
                            </a:rPr>
                            <m:t>−1</m:t>
                          </m:r>
                        </m:sup>
                      </m:sSup>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𝑘</m:t>
                          </m:r>
                          <m:r>
                            <a:rPr lang="en-US" i="1" noProof="1">
                              <a:latin typeface="Cambria Math" panose="02040503050406030204" pitchFamily="18" charset="0"/>
                            </a:rPr>
                            <m:t>−2</m:t>
                          </m:r>
                        </m:sup>
                      </m:sSup>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+…+2</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oMath>
                  </m:oMathPara>
                </a14:m>
                <a:endParaRPr lang="vi-VN" noProof="1"/>
              </a:p>
              <a:p>
                <a:pPr lvl="1"/>
                <a:r>
                  <a:rPr lang="vi-VN" noProof="1"/>
                  <a:t>Quá trình dừng lại khi </a:t>
                </a:r>
                <a14:m>
                  <m:oMath xmlns:m="http://schemas.openxmlformats.org/officeDocument/2006/math">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𝑘</m:t>
                    </m:r>
                    <m:r>
                      <a:rPr lang="vi-VN" i="1" noProof="1" smtClean="0">
                        <a:latin typeface="Cambria Math" panose="02040503050406030204" pitchFamily="18" charset="0"/>
                      </a:rPr>
                      <m:t>=1 </m:t>
                    </m:r>
                  </m:oMath>
                </a14:m>
                <a:r>
                  <a:rPr lang="vi-VN" noProof="1"/>
                  <a:t>hay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en-US" b="0" i="1" noProof="1" smtClean="0">
                        <a:latin typeface="Cambria Math" panose="02040503050406030204" pitchFamily="18" charset="0"/>
                      </a:rPr>
                      <m:t>−</m:t>
                    </m:r>
                    <m:r>
                      <a:rPr lang="vi-VN" i="1" noProof="1" smtClean="0">
                        <a:latin typeface="Cambria Math" panose="02040503050406030204" pitchFamily="18" charset="0"/>
                      </a:rPr>
                      <m:t>1</m:t>
                    </m:r>
                  </m:oMath>
                </a14:m>
                <a:r>
                  <a:rPr lang="vi-VN" noProof="1"/>
                  <a:t>, khi đó:</a:t>
                </a:r>
              </a:p>
              <a:p>
                <a:pPr marL="344488" lvl="1" indent="0">
                  <a:buNone/>
                </a:pPr>
                <a14:m>
                  <m:oMathPara xmlns:m="http://schemas.openxmlformats.org/officeDocument/2006/math">
                    <m:oMathParaPr>
                      <m:jc m:val="center"/>
                    </m:oMathParaPr>
                    <m:oMath xmlns:m="http://schemas.openxmlformats.org/officeDocument/2006/math">
                      <m:r>
                        <a:rPr lang="vi-VN" i="1" noProof="1" smtClean="0">
                          <a:latin typeface="Cambria Math" panose="02040503050406030204" pitchFamily="18" charset="0"/>
                        </a:rPr>
                        <m:t>𝑇</m:t>
                      </m:r>
                      <m:d>
                        <m:dPr>
                          <m:ctrlPr>
                            <a:rPr lang="vi-VN" i="1" noProof="1" smtClean="0">
                              <a:latin typeface="Cambria Math" panose="02040503050406030204" pitchFamily="18" charset="0"/>
                            </a:rPr>
                          </m:ctrlPr>
                        </m:dPr>
                        <m:e>
                          <m:r>
                            <a:rPr lang="vi-VN" i="1" noProof="1" smtClean="0">
                              <a:latin typeface="Cambria Math" panose="02040503050406030204" pitchFamily="18" charset="0"/>
                            </a:rPr>
                            <m:t>𝑛</m:t>
                          </m:r>
                        </m:e>
                      </m:d>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𝑛</m:t>
                          </m:r>
                          <m:r>
                            <a:rPr lang="en-US" b="0" i="1" noProof="1" smtClean="0">
                              <a:latin typeface="Cambria Math" panose="02040503050406030204" pitchFamily="18" charset="0"/>
                            </a:rPr>
                            <m:t>−1</m:t>
                          </m:r>
                        </m:sup>
                      </m:sSup>
                      <m:r>
                        <a:rPr lang="vi-VN" i="1" noProof="1" smtClean="0">
                          <a:latin typeface="Cambria Math" panose="02040503050406030204" pitchFamily="18" charset="0"/>
                        </a:rPr>
                        <m:t>𝑇</m:t>
                      </m:r>
                      <m:d>
                        <m:dPr>
                          <m:ctrlPr>
                            <a:rPr lang="vi-VN" i="1" noProof="1" smtClean="0">
                              <a:latin typeface="Cambria Math" panose="02040503050406030204" pitchFamily="18" charset="0"/>
                            </a:rPr>
                          </m:ctrlPr>
                        </m:dPr>
                        <m:e>
                          <m:r>
                            <a:rPr lang="vi-VN" i="1" noProof="1" smtClean="0">
                              <a:latin typeface="Cambria Math" panose="02040503050406030204" pitchFamily="18" charset="0"/>
                            </a:rPr>
                            <m:t>1</m:t>
                          </m:r>
                        </m:e>
                      </m:d>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en-US" b="0" i="1" noProof="1" smtClean="0">
                          <a:latin typeface="Cambria Math" panose="02040503050406030204" pitchFamily="18" charset="0"/>
                        </a:rPr>
                        <m:t>.</m:t>
                      </m:r>
                      <m:f>
                        <m:fPr>
                          <m:ctrlPr>
                            <a:rPr lang="en-US" i="1" noProof="1" smtClean="0">
                              <a:latin typeface="Cambria Math" panose="02040503050406030204" pitchFamily="18" charset="0"/>
                            </a:rPr>
                          </m:ctrlPr>
                        </m:fPr>
                        <m:num>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𝑛</m:t>
                              </m:r>
                              <m:r>
                                <a:rPr lang="en-US" i="1" noProof="1">
                                  <a:latin typeface="Cambria Math" panose="02040503050406030204" pitchFamily="18" charset="0"/>
                                </a:rPr>
                                <m:t>−1</m:t>
                              </m:r>
                            </m:sup>
                          </m:sSup>
                          <m:r>
                            <a:rPr lang="en-US" i="1" noProof="1">
                              <a:latin typeface="Cambria Math" panose="02040503050406030204" pitchFamily="18" charset="0"/>
                            </a:rPr>
                            <m:t>−</m:t>
                          </m:r>
                          <m:r>
                            <a:rPr lang="vi-VN" i="1" noProof="1">
                              <a:latin typeface="Cambria Math" panose="02040503050406030204" pitchFamily="18" charset="0"/>
                            </a:rPr>
                            <m:t>1</m:t>
                          </m:r>
                        </m:num>
                        <m:den>
                          <m:r>
                            <a:rPr lang="en-US" b="0" i="1" noProof="1" smtClean="0">
                              <a:latin typeface="Cambria Math" panose="02040503050406030204" pitchFamily="18" charset="0"/>
                            </a:rPr>
                            <m:t>2−1</m:t>
                          </m:r>
                        </m:den>
                      </m:f>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𝑛</m:t>
                          </m:r>
                          <m:r>
                            <a:rPr lang="en-US" i="1" noProof="1">
                              <a:latin typeface="Cambria Math" panose="02040503050406030204" pitchFamily="18" charset="0"/>
                            </a:rPr>
                            <m:t>−1</m:t>
                          </m:r>
                        </m:sup>
                      </m:sSup>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b="0" i="1" noProof="1" smtClean="0">
                              <a:latin typeface="Cambria Math" panose="02040503050406030204" pitchFamily="18" charset="0"/>
                            </a:rPr>
                            <m:t>1</m:t>
                          </m:r>
                        </m:sub>
                      </m:sSub>
                      <m:r>
                        <a:rPr lang="vi-VN" i="1" noProof="1" smtClean="0">
                          <a:latin typeface="Cambria Math" panose="02040503050406030204" pitchFamily="18" charset="0"/>
                        </a:rPr>
                        <m:t>+</m:t>
                      </m:r>
                      <m:sSub>
                        <m:sSubPr>
                          <m:ctrlPr>
                            <a:rPr lang="vi-VN" i="1" noProof="1">
                              <a:latin typeface="Cambria Math" panose="02040503050406030204" pitchFamily="18" charset="0"/>
                            </a:rPr>
                          </m:ctrlPr>
                        </m:sSubPr>
                        <m:e>
                          <m:r>
                            <a:rPr lang="en-US" i="1" noProof="1">
                              <a:latin typeface="Cambria Math" panose="02040503050406030204" pitchFamily="18" charset="0"/>
                            </a:rPr>
                            <m:t>𝐶</m:t>
                          </m:r>
                        </m:e>
                        <m:sub>
                          <m:r>
                            <a:rPr lang="en-US" i="1" noProof="1">
                              <a:latin typeface="Cambria Math" panose="02040503050406030204" pitchFamily="18" charset="0"/>
                            </a:rPr>
                            <m:t>2</m:t>
                          </m:r>
                        </m:sub>
                      </m:sSub>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𝑛</m:t>
                          </m:r>
                          <m:r>
                            <a:rPr lang="en-US" i="1" noProof="1">
                              <a:latin typeface="Cambria Math" panose="02040503050406030204" pitchFamily="18" charset="0"/>
                            </a:rPr>
                            <m:t>−1</m:t>
                          </m:r>
                        </m:sup>
                      </m:sSup>
                      <m:r>
                        <a:rPr lang="en-US" i="1" noProof="1">
                          <a:latin typeface="Cambria Math" panose="02040503050406030204" pitchFamily="18" charset="0"/>
                        </a:rPr>
                        <m:t>−</m:t>
                      </m:r>
                      <m:r>
                        <a:rPr lang="vi-VN" i="1" noProof="1">
                          <a:latin typeface="Cambria Math" panose="02040503050406030204" pitchFamily="18" charset="0"/>
                        </a:rPr>
                        <m:t>1</m:t>
                      </m:r>
                      <m:r>
                        <a:rPr lang="vi-VN" i="1" noProof="1" smtClean="0">
                          <a:latin typeface="Cambria Math" panose="02040503050406030204" pitchFamily="18" charset="0"/>
                        </a:rPr>
                        <m:t>)=</m:t>
                      </m:r>
                      <m:r>
                        <a:rPr lang="vi-VN" i="1" noProof="1" smtClean="0">
                          <a:latin typeface="Cambria Math" panose="02040503050406030204" pitchFamily="18" charset="0"/>
                        </a:rPr>
                        <m:t>𝑂</m:t>
                      </m:r>
                      <m:r>
                        <a:rPr lang="vi-VN" i="1" noProof="1" smtClean="0">
                          <a:latin typeface="Cambria Math" panose="02040503050406030204" pitchFamily="18" charset="0"/>
                        </a:rPr>
                        <m:t>(</m:t>
                      </m:r>
                      <m:sSup>
                        <m:sSupPr>
                          <m:ctrlPr>
                            <a:rPr lang="vi-VN" i="1" noProof="1">
                              <a:latin typeface="Cambria Math" panose="02040503050406030204" pitchFamily="18" charset="0"/>
                            </a:rPr>
                          </m:ctrlPr>
                        </m:sSupPr>
                        <m:e>
                          <m:r>
                            <a:rPr lang="en-US" i="1" noProof="1">
                              <a:latin typeface="Cambria Math" panose="02040503050406030204" pitchFamily="18" charset="0"/>
                            </a:rPr>
                            <m:t>2</m:t>
                          </m:r>
                        </m:e>
                        <m:sup>
                          <m:r>
                            <a:rPr lang="en-US" i="1" noProof="1">
                              <a:latin typeface="Cambria Math" panose="02040503050406030204" pitchFamily="18" charset="0"/>
                            </a:rPr>
                            <m:t>𝑛</m:t>
                          </m:r>
                        </m:sup>
                      </m:sSup>
                      <m:r>
                        <a:rPr lang="vi-VN" i="1" noProof="1" smtClean="0">
                          <a:latin typeface="Cambria Math" panose="02040503050406030204" pitchFamily="18" charset="0"/>
                        </a:rPr>
                        <m:t>)</m:t>
                      </m:r>
                    </m:oMath>
                  </m:oMathPara>
                </a14:m>
                <a:endParaRPr lang="vi-VN" noProof="1"/>
              </a:p>
            </p:txBody>
          </p:sp>
        </mc:Choice>
        <mc:Fallback xmlns="">
          <p:sp>
            <p:nvSpPr>
              <p:cNvPr id="2" name="Chỗ dành sẵn cho Nội dung 1">
                <a:extLst>
                  <a:ext uri="{FF2B5EF4-FFF2-40B4-BE49-F238E27FC236}">
                    <a16:creationId xmlns:a16="http://schemas.microsoft.com/office/drawing/2014/main" id="{D7285F98-EC49-430A-91F7-FC6878E8C726}"/>
                  </a:ext>
                </a:extLst>
              </p:cNvPr>
              <p:cNvSpPr>
                <a:spLocks noGrp="1" noRot="1" noChangeAspect="1" noMove="1" noResize="1" noEditPoints="1" noAdjustHandles="1" noChangeArrowheads="1" noChangeShapeType="1" noTextEdit="1"/>
              </p:cNvSpPr>
              <p:nvPr>
                <p:ph idx="1"/>
              </p:nvPr>
            </p:nvSpPr>
            <p:spPr>
              <a:xfrm>
                <a:off x="198120" y="1554481"/>
                <a:ext cx="11795760" cy="5107576"/>
              </a:xfrm>
              <a:blipFill>
                <a:blip r:embed="rId2"/>
                <a:stretch>
                  <a:fillRect l="-517" t="-1074"/>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83400081-5C0C-4F63-B522-0E01AFFC903E}"/>
              </a:ext>
            </a:extLst>
          </p:cNvPr>
          <p:cNvSpPr>
            <a:spLocks noGrp="1"/>
          </p:cNvSpPr>
          <p:nvPr>
            <p:ph type="dt" sz="half" idx="10"/>
          </p:nvPr>
        </p:nvSpPr>
        <p:spPr/>
        <p:txBody>
          <a:bodyPr/>
          <a:lstStyle/>
          <a:p>
            <a:fld id="{700BE501-B47D-43AE-907F-1DF779FEF82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F0F54250-5882-488A-B73A-6CAC9DBCD6EA}"/>
              </a:ext>
            </a:extLst>
          </p:cNvPr>
          <p:cNvSpPr>
            <a:spLocks noGrp="1"/>
          </p:cNvSpPr>
          <p:nvPr>
            <p:ph type="sldNum" sz="quarter" idx="12"/>
          </p:nvPr>
        </p:nvSpPr>
        <p:spPr/>
        <p:txBody>
          <a:bodyPr/>
          <a:lstStyle/>
          <a:p>
            <a:fld id="{796B6B1B-CD97-412B-A8B6-A4AEE95B13DD}" type="slidenum">
              <a:rPr lang="vi-VN" noProof="1" smtClean="0"/>
              <a:t>184</a:t>
            </a:fld>
            <a:endParaRPr lang="vi-VN" noProof="1"/>
          </a:p>
        </p:txBody>
      </p:sp>
      <p:sp>
        <p:nvSpPr>
          <p:cNvPr id="6" name="Tiêu đề 5">
            <a:extLst>
              <a:ext uri="{FF2B5EF4-FFF2-40B4-BE49-F238E27FC236}">
                <a16:creationId xmlns:a16="http://schemas.microsoft.com/office/drawing/2014/main" id="{77012058-CDA7-48AB-8374-366BA1FC0679}"/>
              </a:ext>
            </a:extLst>
          </p:cNvPr>
          <p:cNvSpPr>
            <a:spLocks noGrp="1"/>
          </p:cNvSpPr>
          <p:nvPr>
            <p:ph type="title"/>
          </p:nvPr>
        </p:nvSpPr>
        <p:spPr/>
        <p:txBody>
          <a:bodyPr/>
          <a:lstStyle/>
          <a:p>
            <a:r>
              <a:rPr lang="vi-VN" noProof="1"/>
              <a:t>Phương pháp truy hồi</a:t>
            </a:r>
          </a:p>
        </p:txBody>
      </p: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64DCB408-F6FA-4022-9BEC-17E67D5614D0}"/>
                  </a:ext>
                </a:extLst>
              </p:cNvPr>
              <p:cNvSpPr txBox="1"/>
              <p:nvPr/>
            </p:nvSpPr>
            <p:spPr>
              <a:xfrm>
                <a:off x="3607189" y="2224818"/>
                <a:ext cx="4977622" cy="10191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700" i="1" smtClean="0">
                              <a:solidFill>
                                <a:srgbClr val="002060"/>
                              </a:solidFill>
                              <a:latin typeface="Cambria Math" panose="02040503050406030204" pitchFamily="18" charset="0"/>
                            </a:rPr>
                          </m:ctrlPr>
                        </m:dPr>
                        <m:e>
                          <m:m>
                            <m:mPr>
                              <m:plcHide m:val="on"/>
                              <m:mcs>
                                <m:mc>
                                  <m:mcPr>
                                    <m:count m:val="1"/>
                                    <m:mcJc m:val="center"/>
                                  </m:mcPr>
                                </m:mc>
                              </m:mcs>
                              <m:ctrlPr>
                                <a:rPr lang="en-US" sz="2700" i="1">
                                  <a:solidFill>
                                    <a:srgbClr val="002060"/>
                                  </a:solidFill>
                                  <a:latin typeface="Cambria Math" panose="02040503050406030204" pitchFamily="18" charset="0"/>
                                </a:rPr>
                              </m:ctrlPr>
                            </m:mPr>
                            <m:mr>
                              <m:e>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(1)</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1</m:t>
                                    </m:r>
                                  </m:sub>
                                </m:sSub>
                              </m:e>
                            </m:mr>
                            <m:mr>
                              <m:e>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=2</m:t>
                                </m:r>
                                <m:r>
                                  <a:rPr lang="en-US" sz="2700" i="1">
                                    <a:solidFill>
                                      <a:srgbClr val="002060"/>
                                    </a:solidFill>
                                    <a:latin typeface="Cambria Math" panose="02040503050406030204" pitchFamily="18" charset="0"/>
                                  </a:rPr>
                                  <m:t>𝑇</m:t>
                                </m:r>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−1)</m:t>
                                </m:r>
                                <m:r>
                                  <m:rPr>
                                    <m:nor/>
                                  </m:rPr>
                                  <a:rPr lang="en-US" sz="2700" i="1">
                                    <a:solidFill>
                                      <a:srgbClr val="002060"/>
                                    </a:solidFill>
                                    <a:latin typeface="Cambria Math" panose="02040503050406030204" pitchFamily="18" charset="0"/>
                                  </a:rPr>
                                  <m:t> </m:t>
                                </m:r>
                                <m:r>
                                  <a:rPr lang="en-US" sz="2700" i="0">
                                    <a:solidFill>
                                      <a:srgbClr val="002060"/>
                                    </a:solidFill>
                                    <a:latin typeface="Cambria Math" panose="02040503050406030204" pitchFamily="18" charset="0"/>
                                  </a:rPr>
                                  <m:t>+</m:t>
                                </m:r>
                                <m:sSub>
                                  <m:sSubPr>
                                    <m:ctrlPr>
                                      <a:rPr lang="en-US" sz="2700" i="1">
                                        <a:solidFill>
                                          <a:srgbClr val="002060"/>
                                        </a:solidFill>
                                        <a:latin typeface="Cambria Math" panose="02040503050406030204" pitchFamily="18" charset="0"/>
                                      </a:rPr>
                                    </m:ctrlPr>
                                  </m:sSubPr>
                                  <m:e>
                                    <m:r>
                                      <a:rPr lang="en-US" sz="2700" i="1">
                                        <a:solidFill>
                                          <a:srgbClr val="002060"/>
                                        </a:solidFill>
                                        <a:latin typeface="Cambria Math" panose="02040503050406030204" pitchFamily="18" charset="0"/>
                                      </a:rPr>
                                      <m:t>𝐶</m:t>
                                    </m:r>
                                  </m:e>
                                  <m:sub>
                                    <m:r>
                                      <a:rPr lang="en-US" sz="2700" i="0">
                                        <a:solidFill>
                                          <a:srgbClr val="002060"/>
                                        </a:solidFill>
                                        <a:latin typeface="Cambria Math" panose="02040503050406030204" pitchFamily="18" charset="0"/>
                                      </a:rPr>
                                      <m:t>2</m:t>
                                    </m:r>
                                  </m:sub>
                                </m:sSub>
                                <m:r>
                                  <a:rPr lang="en-US" sz="2700" i="0">
                                    <a:solidFill>
                                      <a:srgbClr val="002060"/>
                                    </a:solidFill>
                                    <a:latin typeface="Cambria Math" panose="02040503050406030204" pitchFamily="18" charset="0"/>
                                  </a:rPr>
                                  <m:t>,</m:t>
                                </m:r>
                                <m:r>
                                  <a:rPr lang="en-US" sz="2700" i="1">
                                    <a:solidFill>
                                      <a:srgbClr val="002060"/>
                                    </a:solidFill>
                                    <a:latin typeface="Cambria Math" panose="02040503050406030204" pitchFamily="18" charset="0"/>
                                  </a:rPr>
                                  <m:t>𝑛</m:t>
                                </m:r>
                                <m:r>
                                  <a:rPr lang="en-US" sz="2700" i="0">
                                    <a:solidFill>
                                      <a:srgbClr val="002060"/>
                                    </a:solidFill>
                                    <a:latin typeface="Cambria Math" panose="02040503050406030204" pitchFamily="18" charset="0"/>
                                  </a:rPr>
                                  <m:t>≥2</m:t>
                                </m:r>
                              </m:e>
                            </m:mr>
                          </m:m>
                        </m:e>
                      </m:d>
                    </m:oMath>
                  </m:oMathPara>
                </a14:m>
                <a:endParaRPr lang="en-US" sz="2700" dirty="0">
                  <a:solidFill>
                    <a:srgbClr val="002060"/>
                  </a:solidFill>
                </a:endParaRPr>
              </a:p>
            </p:txBody>
          </p:sp>
        </mc:Choice>
        <mc:Fallback xmlns="">
          <p:sp>
            <p:nvSpPr>
              <p:cNvPr id="8" name="Hộp Văn bản 7">
                <a:extLst>
                  <a:ext uri="{FF2B5EF4-FFF2-40B4-BE49-F238E27FC236}">
                    <a16:creationId xmlns:a16="http://schemas.microsoft.com/office/drawing/2014/main" id="{64DCB408-F6FA-4022-9BEC-17E67D5614D0}"/>
                  </a:ext>
                </a:extLst>
              </p:cNvPr>
              <p:cNvSpPr txBox="1">
                <a:spLocks noRot="1" noChangeAspect="1" noMove="1" noResize="1" noEditPoints="1" noAdjustHandles="1" noChangeArrowheads="1" noChangeShapeType="1" noTextEdit="1"/>
              </p:cNvSpPr>
              <p:nvPr/>
            </p:nvSpPr>
            <p:spPr>
              <a:xfrm>
                <a:off x="3607189" y="2224818"/>
                <a:ext cx="4977622" cy="10191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951405"/>
      </p:ext>
    </p:extLst>
  </p:cSld>
  <p:clrMapOvr>
    <a:masterClrMapping/>
  </p:clrMapOvr>
  <p:transition spd="slow">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vi-VN" noProof="1"/>
                  <a:t>Ta dự đoán một nghiệm </a:t>
                </a:r>
                <a14:m>
                  <m:oMath xmlns:m="http://schemas.openxmlformats.org/officeDocument/2006/math">
                    <m:r>
                      <a:rPr lang="vi-VN" i="1" noProof="1" dirty="0" smtClean="0">
                        <a:latin typeface="Cambria Math" panose="02040503050406030204" pitchFamily="18" charset="0"/>
                      </a:rPr>
                      <m:t>𝑓</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và dùng chứng minh quy nạp để chứng tỏ rằng </a:t>
                </a:r>
                <a14:m>
                  <m:oMath xmlns:m="http://schemas.openxmlformats.org/officeDocument/2006/math">
                    <m:r>
                      <a:rPr lang="vi-VN" i="1" noProof="1" smtClean="0">
                        <a:latin typeface="Cambria Math" panose="02040503050406030204" pitchFamily="18" charset="0"/>
                      </a:rPr>
                      <m:t>𝑇</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r>
                      <a:rPr lang="vi-VN" i="1" noProof="1" dirty="0" smtClean="0">
                        <a:latin typeface="Cambria Math" panose="02040503050406030204" pitchFamily="18" charset="0"/>
                      </a:rPr>
                      <m:t>𝑓</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với mọi </a:t>
                </a:r>
                <a14:m>
                  <m:oMath xmlns:m="http://schemas.openxmlformats.org/officeDocument/2006/math">
                    <m:r>
                      <a:rPr lang="vi-VN" i="1" noProof="1" dirty="0" smtClean="0">
                        <a:latin typeface="Cambria Math" panose="02040503050406030204" pitchFamily="18" charset="0"/>
                      </a:rPr>
                      <m:t>𝑛</m:t>
                    </m:r>
                  </m:oMath>
                </a14:m>
                <a:r>
                  <a:rPr lang="vi-VN" noProof="1"/>
                  <a:t>.</a:t>
                </a:r>
              </a:p>
              <a:p>
                <a:r>
                  <a:rPr lang="vi-VN" noProof="1"/>
                  <a:t>Thông thường </a:t>
                </a:r>
                <a14:m>
                  <m:oMath xmlns:m="http://schemas.openxmlformats.org/officeDocument/2006/math">
                    <m:r>
                      <a:rPr lang="vi-VN" i="1" noProof="1" dirty="0" smtClean="0">
                        <a:latin typeface="Cambria Math" panose="02040503050406030204" pitchFamily="18" charset="0"/>
                      </a:rPr>
                      <m:t>𝑓</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là một trong các hàm quen thuộc như </a:t>
                </a:r>
                <a14:m>
                  <m:oMath xmlns:m="http://schemas.openxmlformats.org/officeDocument/2006/math">
                    <m:r>
                      <m:rPr>
                        <m:sty m:val="p"/>
                      </m:rPr>
                      <a:rPr lang="vi-VN" i="0" noProof="1" dirty="0" smtClean="0">
                        <a:latin typeface="Cambria Math" panose="02040503050406030204" pitchFamily="18" charset="0"/>
                      </a:rPr>
                      <m:t>log</m:t>
                    </m:r>
                    <m:r>
                      <a:rPr lang="vi-VN" i="1" noProof="1" dirty="0" smtClean="0">
                        <a:latin typeface="Cambria Math" panose="02040503050406030204" pitchFamily="18" charset="0"/>
                      </a:rPr>
                      <m:t>𝑛</m:t>
                    </m:r>
                  </m:oMath>
                </a14:m>
                <a:r>
                  <a:rPr lang="vi-VN" noProof="1"/>
                  <a:t>, </a:t>
                </a:r>
                <a14:m>
                  <m:oMath xmlns:m="http://schemas.openxmlformats.org/officeDocument/2006/math">
                    <m:r>
                      <a:rPr lang="vi-VN" i="1" noProof="1" dirty="0" smtClean="0">
                        <a:latin typeface="Cambria Math" panose="02040503050406030204" pitchFamily="18" charset="0"/>
                      </a:rPr>
                      <m:t>𝑛</m:t>
                    </m:r>
                  </m:oMath>
                </a14:m>
                <a:r>
                  <a:rPr lang="vi-VN" noProof="1"/>
                  <a:t>, </a:t>
                </a:r>
                <a14:m>
                  <m:oMath xmlns:m="http://schemas.openxmlformats.org/officeDocument/2006/math">
                    <m:r>
                      <a:rPr lang="vi-VN" i="1" noProof="1" dirty="0" smtClean="0">
                        <a:latin typeface="Cambria Math" panose="02040503050406030204" pitchFamily="18" charset="0"/>
                      </a:rPr>
                      <m:t>𝑛</m:t>
                    </m:r>
                    <m:r>
                      <m:rPr>
                        <m:sty m:val="p"/>
                      </m:rPr>
                      <a:rPr lang="vi-VN" i="0" noProof="1" dirty="0" smtClean="0">
                        <a:latin typeface="Cambria Math" panose="02040503050406030204" pitchFamily="18" charset="0"/>
                      </a:rPr>
                      <m:t>log</m:t>
                    </m:r>
                    <m:r>
                      <a:rPr lang="vi-VN" i="1" noProof="1" dirty="0" smtClean="0">
                        <a:latin typeface="Cambria Math" panose="02040503050406030204" pitchFamily="18" charset="0"/>
                      </a:rPr>
                      <m:t>𝑛</m:t>
                    </m:r>
                  </m:oMath>
                </a14:m>
                <a:r>
                  <a:rPr lang="vi-VN" noProof="1"/>
                  <a:t>, </a:t>
                </a:r>
                <a14:m>
                  <m:oMath xmlns:m="http://schemas.openxmlformats.org/officeDocument/2006/math">
                    <m:sSup>
                      <m:sSupPr>
                        <m:ctrlPr>
                          <a:rPr lang="vi-VN" i="1" noProof="1" dirty="0" smtClean="0">
                            <a:latin typeface="Cambria Math" panose="02040503050406030204" pitchFamily="18" charset="0"/>
                          </a:rPr>
                        </m:ctrlPr>
                      </m:sSupPr>
                      <m:e>
                        <m:r>
                          <a:rPr lang="vi-VN" b="0" i="1" noProof="1" dirty="0" smtClean="0">
                            <a:latin typeface="Cambria Math" panose="02040503050406030204" pitchFamily="18" charset="0"/>
                          </a:rPr>
                          <m:t>𝑛</m:t>
                        </m:r>
                      </m:e>
                      <m:sup>
                        <m:r>
                          <a:rPr lang="vi-VN" b="0" i="1" noProof="1" dirty="0" smtClean="0">
                            <a:latin typeface="Cambria Math" panose="02040503050406030204" pitchFamily="18" charset="0"/>
                          </a:rPr>
                          <m:t>2</m:t>
                        </m:r>
                      </m:sup>
                    </m:sSup>
                  </m:oMath>
                </a14:m>
                <a:r>
                  <a:rPr lang="vi-VN" noProof="1"/>
                  <a:t>, </a:t>
                </a:r>
                <a14:m>
                  <m:oMath xmlns:m="http://schemas.openxmlformats.org/officeDocument/2006/math">
                    <m:sSup>
                      <m:sSupPr>
                        <m:ctrlPr>
                          <a:rPr lang="vi-VN" i="1" noProof="1" dirty="0" smtClean="0">
                            <a:latin typeface="Cambria Math" panose="02040503050406030204" pitchFamily="18" charset="0"/>
                          </a:rPr>
                        </m:ctrlPr>
                      </m:sSupPr>
                      <m:e>
                        <m:r>
                          <a:rPr lang="vi-VN" b="0" i="1" noProof="1" dirty="0" smtClean="0">
                            <a:latin typeface="Cambria Math" panose="02040503050406030204" pitchFamily="18" charset="0"/>
                          </a:rPr>
                          <m:t>𝑛</m:t>
                        </m:r>
                      </m:e>
                      <m:sup>
                        <m:r>
                          <a:rPr lang="vi-VN" b="0" i="1" noProof="1" dirty="0" smtClean="0">
                            <a:latin typeface="Cambria Math" panose="02040503050406030204" pitchFamily="18" charset="0"/>
                          </a:rPr>
                          <m:t>3</m:t>
                        </m:r>
                      </m:sup>
                    </m:sSup>
                  </m:oMath>
                </a14:m>
                <a:r>
                  <a:rPr lang="vi-VN" noProof="1"/>
                  <a:t>, </a:t>
                </a:r>
                <a14:m>
                  <m:oMath xmlns:m="http://schemas.openxmlformats.org/officeDocument/2006/math">
                    <m:sSup>
                      <m:sSupPr>
                        <m:ctrlPr>
                          <a:rPr lang="vi-VN" i="1" noProof="1" dirty="0" smtClean="0">
                            <a:latin typeface="Cambria Math" panose="02040503050406030204" pitchFamily="18" charset="0"/>
                          </a:rPr>
                        </m:ctrlPr>
                      </m:sSupPr>
                      <m:e>
                        <m:r>
                          <a:rPr lang="vi-VN" b="0" i="1" noProof="1" dirty="0" smtClean="0">
                            <a:latin typeface="Cambria Math" panose="02040503050406030204" pitchFamily="18" charset="0"/>
                          </a:rPr>
                          <m:t>2</m:t>
                        </m:r>
                      </m:e>
                      <m:sup>
                        <m:r>
                          <a:rPr lang="vi-VN" b="0" i="1" noProof="1" dirty="0" smtClean="0">
                            <a:latin typeface="Cambria Math" panose="02040503050406030204" pitchFamily="18" charset="0"/>
                          </a:rPr>
                          <m:t>𝑛</m:t>
                        </m:r>
                      </m:sup>
                    </m:sSup>
                  </m:oMath>
                </a14:m>
                <a:r>
                  <a:rPr lang="vi-VN" noProof="1"/>
                  <a:t>, </a:t>
                </a:r>
                <a14:m>
                  <m:oMath xmlns:m="http://schemas.openxmlformats.org/officeDocument/2006/math">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a:t>
                </a:r>
                <a14:m>
                  <m:oMath xmlns:m="http://schemas.openxmlformats.org/officeDocument/2006/math">
                    <m:sSup>
                      <m:sSupPr>
                        <m:ctrlPr>
                          <a:rPr lang="vi-VN" i="1" noProof="1" dirty="0" smtClean="0">
                            <a:latin typeface="Cambria Math" panose="02040503050406030204" pitchFamily="18" charset="0"/>
                          </a:rPr>
                        </m:ctrlPr>
                      </m:sSupPr>
                      <m:e>
                        <m:r>
                          <a:rPr lang="vi-VN" b="0" i="1" noProof="1" dirty="0" smtClean="0">
                            <a:latin typeface="Cambria Math" panose="02040503050406030204" pitchFamily="18" charset="0"/>
                          </a:rPr>
                          <m:t>𝑛</m:t>
                        </m:r>
                      </m:e>
                      <m:sup>
                        <m:r>
                          <a:rPr lang="vi-VN" b="0" i="1" noProof="1" dirty="0" smtClean="0">
                            <a:latin typeface="Cambria Math" panose="02040503050406030204" pitchFamily="18" charset="0"/>
                          </a:rPr>
                          <m:t>𝑛</m:t>
                        </m:r>
                      </m:sup>
                    </m:sSup>
                  </m:oMath>
                </a14:m>
                <a:r>
                  <a:rPr lang="vi-VN" noProof="1"/>
                  <a:t>.</a:t>
                </a:r>
              </a:p>
              <a:p>
                <a:r>
                  <a:rPr lang="vi-VN" noProof="1"/>
                  <a:t>Ðôi khi chúng ta chỉ đoán dạng của </a:t>
                </a:r>
                <a14:m>
                  <m:oMath xmlns:m="http://schemas.openxmlformats.org/officeDocument/2006/math">
                    <m:r>
                      <a:rPr lang="vi-VN" i="1" noProof="1" dirty="0" smtClean="0">
                        <a:latin typeface="Cambria Math" panose="02040503050406030204" pitchFamily="18" charset="0"/>
                      </a:rPr>
                      <m:t>𝑓</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oMath>
                </a14:m>
                <a:r>
                  <a:rPr lang="vi-VN" noProof="1"/>
                  <a:t> trong đó có một vài tham số chưa xác định (chẳng hạn </a:t>
                </a:r>
                <a14:m>
                  <m:oMath xmlns:m="http://schemas.openxmlformats.org/officeDocument/2006/math">
                    <m:r>
                      <a:rPr lang="vi-VN" i="1" noProof="1" dirty="0" smtClean="0">
                        <a:latin typeface="Cambria Math" panose="02040503050406030204" pitchFamily="18" charset="0"/>
                      </a:rPr>
                      <m:t>𝑓</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r>
                      <a:rPr lang="vi-VN" i="1" noProof="1" dirty="0" smtClean="0">
                        <a:latin typeface="Cambria Math" panose="02040503050406030204" pitchFamily="18" charset="0"/>
                      </a:rPr>
                      <m:t>𝑎</m:t>
                    </m:r>
                    <m:sSup>
                      <m:sSupPr>
                        <m:ctrlPr>
                          <a:rPr lang="vi-VN" i="1" noProof="1" dirty="0" smtClean="0">
                            <a:latin typeface="Cambria Math" panose="02040503050406030204" pitchFamily="18" charset="0"/>
                          </a:rPr>
                        </m:ctrlPr>
                      </m:sSupPr>
                      <m:e>
                        <m:r>
                          <a:rPr lang="vi-VN" b="0" i="1" noProof="1" dirty="0" smtClean="0">
                            <a:latin typeface="Cambria Math" panose="02040503050406030204" pitchFamily="18" charset="0"/>
                          </a:rPr>
                          <m:t>𝑛</m:t>
                        </m:r>
                      </m:e>
                      <m:sup>
                        <m:r>
                          <a:rPr lang="vi-VN" b="0" i="1" noProof="1" dirty="0" smtClean="0">
                            <a:latin typeface="Cambria Math" panose="02040503050406030204" pitchFamily="18" charset="0"/>
                          </a:rPr>
                          <m:t>2</m:t>
                        </m:r>
                      </m:sup>
                    </m:sSup>
                    <m:r>
                      <a:rPr lang="vi-VN" i="1" noProof="1" dirty="0" smtClean="0">
                        <a:latin typeface="Cambria Math" panose="02040503050406030204" pitchFamily="18" charset="0"/>
                      </a:rPr>
                      <m:t> </m:t>
                    </m:r>
                  </m:oMath>
                </a14:m>
                <a:r>
                  <a:rPr lang="vi-VN" noProof="1"/>
                  <a:t>với </a:t>
                </a:r>
                <a14:m>
                  <m:oMath xmlns:m="http://schemas.openxmlformats.org/officeDocument/2006/math">
                    <m:r>
                      <a:rPr lang="vi-VN" i="1" noProof="1" dirty="0" smtClean="0">
                        <a:latin typeface="Cambria Math" panose="02040503050406030204" pitchFamily="18" charset="0"/>
                      </a:rPr>
                      <m:t>𝑎</m:t>
                    </m:r>
                  </m:oMath>
                </a14:m>
                <a:r>
                  <a:rPr lang="vi-VN" noProof="1"/>
                  <a:t> chưa xác định) và trong quá trình chứng minh quy nạp ta sẽ suy diễn ra giá trị thích hợp của các tham số.</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7" t="-1181" r="-103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vi-VN" dirty="0"/>
              <a:t>Phương pháp đoán nghiệm</a:t>
            </a:r>
          </a:p>
        </p:txBody>
      </p:sp>
      <p:sp>
        <p:nvSpPr>
          <p:cNvPr id="4" name="Chỗ dành sẵn cho Ngày tháng 3">
            <a:extLst>
              <a:ext uri="{FF2B5EF4-FFF2-40B4-BE49-F238E27FC236}">
                <a16:creationId xmlns:a16="http://schemas.microsoft.com/office/drawing/2014/main" id="{B318F798-A89F-44FF-8464-F294C38BA815}"/>
              </a:ext>
            </a:extLst>
          </p:cNvPr>
          <p:cNvSpPr>
            <a:spLocks noGrp="1"/>
          </p:cNvSpPr>
          <p:nvPr>
            <p:ph type="dt" sz="half" idx="10"/>
          </p:nvPr>
        </p:nvSpPr>
        <p:spPr/>
        <p:txBody>
          <a:bodyPr/>
          <a:lstStyle/>
          <a:p>
            <a:fld id="{CCFA3410-FF40-49A3-A004-DD45AAE5D5B7}" type="datetime1">
              <a:rPr lang="vi-VN" smtClean="0"/>
              <a:t>04/01/2021</a:t>
            </a:fld>
            <a:endParaRPr lang="en-US"/>
          </a:p>
        </p:txBody>
      </p:sp>
      <p:sp>
        <p:nvSpPr>
          <p:cNvPr id="6" name="Chỗ dành sẵn cho Số hiệu Bản chiếu 5">
            <a:extLst>
              <a:ext uri="{FF2B5EF4-FFF2-40B4-BE49-F238E27FC236}">
                <a16:creationId xmlns:a16="http://schemas.microsoft.com/office/drawing/2014/main" id="{AC67CD27-BE31-47FC-BB62-F2403D7C267C}"/>
              </a:ext>
            </a:extLst>
          </p:cNvPr>
          <p:cNvSpPr>
            <a:spLocks noGrp="1"/>
          </p:cNvSpPr>
          <p:nvPr>
            <p:ph type="sldNum" sz="quarter" idx="12"/>
          </p:nvPr>
        </p:nvSpPr>
        <p:spPr/>
        <p:txBody>
          <a:bodyPr/>
          <a:lstStyle/>
          <a:p>
            <a:fld id="{796B6B1B-CD97-412B-A8B6-A4AEE95B13DD}" type="slidenum">
              <a:rPr lang="en-US" smtClean="0"/>
              <a:t>185</a:t>
            </a:fld>
            <a:endParaRPr lang="en-US"/>
          </a:p>
        </p:txBody>
      </p:sp>
    </p:spTree>
    <p:extLst>
      <p:ext uri="{BB962C8B-B14F-4D97-AF65-F5344CB8AC3E}">
        <p14:creationId xmlns:p14="http://schemas.microsoft.com/office/powerpoint/2010/main" val="887984123"/>
      </p:ext>
    </p:extLst>
  </p:cSld>
  <p:clrMapOvr>
    <a:masterClrMapping/>
  </p:clrMapOvr>
  <p:transition spd="slow">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6BC56869-B808-4C4B-9946-0B93FF6652E3}"/>
              </a:ext>
            </a:extLst>
          </p:cNvPr>
          <p:cNvSpPr>
            <a:spLocks noGrp="1"/>
          </p:cNvSpPr>
          <p:nvPr>
            <p:ph idx="1"/>
          </p:nvPr>
        </p:nvSpPr>
        <p:spPr/>
        <p:txBody>
          <a:bodyPr/>
          <a:lstStyle/>
          <a:p>
            <a:r>
              <a:rPr lang="vi-VN" b="1" noProof="1">
                <a:solidFill>
                  <a:srgbClr val="C00000"/>
                </a:solidFill>
              </a:rPr>
              <a:t>Phương pháp truy hồi</a:t>
            </a:r>
          </a:p>
          <a:p>
            <a:r>
              <a:rPr lang="vi-VN" b="1" noProof="1">
                <a:solidFill>
                  <a:srgbClr val="C00000"/>
                </a:solidFill>
              </a:rPr>
              <a:t>Phương pháp đoán nghiệm</a:t>
            </a:r>
          </a:p>
          <a:p>
            <a:r>
              <a:rPr lang="vi-VN" b="1" noProof="1"/>
              <a:t>Định lý Master</a:t>
            </a:r>
            <a:endParaRPr lang="en-US" b="1" noProof="1"/>
          </a:p>
          <a:p>
            <a:r>
              <a:rPr lang="en-US" b="1" noProof="1"/>
              <a:t>Phương pháp hàm sinh</a:t>
            </a:r>
            <a:endParaRPr lang="vi-VN" b="1" noProof="1"/>
          </a:p>
          <a:p>
            <a:r>
              <a:rPr lang="vi-VN" b="1" noProof="1"/>
              <a:t>Phương pháp cây đệ quy</a:t>
            </a:r>
            <a:endParaRPr lang="en-US" b="1" noProof="1"/>
          </a:p>
          <a:p>
            <a:r>
              <a:rPr lang="vi-VN" b="1" noProof="1"/>
              <a:t>Phương pháp bom hạt nhân</a:t>
            </a:r>
          </a:p>
          <a:p>
            <a:r>
              <a:rPr lang="vi-VN" b="1" noProof="1"/>
              <a:t>…</a:t>
            </a:r>
          </a:p>
        </p:txBody>
      </p:sp>
      <p:sp>
        <p:nvSpPr>
          <p:cNvPr id="3" name="Chỗ dành sẵn cho Ngày tháng 2">
            <a:extLst>
              <a:ext uri="{FF2B5EF4-FFF2-40B4-BE49-F238E27FC236}">
                <a16:creationId xmlns:a16="http://schemas.microsoft.com/office/drawing/2014/main" id="{034CE6C0-35F0-4731-94AA-A9284E192CE9}"/>
              </a:ext>
            </a:extLst>
          </p:cNvPr>
          <p:cNvSpPr>
            <a:spLocks noGrp="1"/>
          </p:cNvSpPr>
          <p:nvPr>
            <p:ph type="dt" sz="half" idx="10"/>
          </p:nvPr>
        </p:nvSpPr>
        <p:spPr/>
        <p:txBody>
          <a:bodyPr/>
          <a:lstStyle/>
          <a:p>
            <a:fld id="{F57E36AC-182F-4AFF-A4FD-B01FAFF286F0}"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E8EEA92-91F7-44FA-B7CA-00885404EF9B}"/>
              </a:ext>
            </a:extLst>
          </p:cNvPr>
          <p:cNvSpPr>
            <a:spLocks noGrp="1"/>
          </p:cNvSpPr>
          <p:nvPr>
            <p:ph type="sldNum" sz="quarter" idx="12"/>
          </p:nvPr>
        </p:nvSpPr>
        <p:spPr/>
        <p:txBody>
          <a:bodyPr/>
          <a:lstStyle/>
          <a:p>
            <a:fld id="{796B6B1B-CD97-412B-A8B6-A4AEE95B13DD}" type="slidenum">
              <a:rPr lang="vi-VN" noProof="1" smtClean="0"/>
              <a:t>186</a:t>
            </a:fld>
            <a:endParaRPr lang="vi-VN" noProof="1"/>
          </a:p>
        </p:txBody>
      </p:sp>
      <p:sp>
        <p:nvSpPr>
          <p:cNvPr id="6" name="Tiêu đề 5">
            <a:extLst>
              <a:ext uri="{FF2B5EF4-FFF2-40B4-BE49-F238E27FC236}">
                <a16:creationId xmlns:a16="http://schemas.microsoft.com/office/drawing/2014/main" id="{01565245-FC6E-4462-8CE6-0872BB712990}"/>
              </a:ext>
            </a:extLst>
          </p:cNvPr>
          <p:cNvSpPr>
            <a:spLocks noGrp="1"/>
          </p:cNvSpPr>
          <p:nvPr>
            <p:ph type="title"/>
          </p:nvPr>
        </p:nvSpPr>
        <p:spPr/>
        <p:txBody>
          <a:bodyPr/>
          <a:lstStyle/>
          <a:p>
            <a:r>
              <a:rPr lang="vi-VN" noProof="1"/>
              <a:t>Giải phương trình đệ quy</a:t>
            </a:r>
          </a:p>
        </p:txBody>
      </p:sp>
    </p:spTree>
    <p:extLst>
      <p:ext uri="{BB962C8B-B14F-4D97-AF65-F5344CB8AC3E}">
        <p14:creationId xmlns:p14="http://schemas.microsoft.com/office/powerpoint/2010/main" val="2049725024"/>
      </p:ext>
    </p:extLst>
  </p:cSld>
  <p:clrMapOvr>
    <a:masterClrMapping/>
  </p:clrMapOvr>
  <p:transition spd="slow">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D8C763CA-3CF5-43DC-B0BF-1AA1E83D0F5B}"/>
              </a:ext>
            </a:extLst>
          </p:cNvPr>
          <p:cNvSpPr>
            <a:spLocks noGrp="1"/>
          </p:cNvSpPr>
          <p:nvPr>
            <p:ph type="dt" sz="half" idx="10"/>
          </p:nvPr>
        </p:nvSpPr>
        <p:spPr/>
        <p:txBody>
          <a:bodyPr/>
          <a:lstStyle/>
          <a:p>
            <a:fld id="{21618754-B9BE-430D-907D-594372CF1EE6}"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3D32D85B-6008-4FB6-BD85-4DEB565BB0B2}"/>
              </a:ext>
            </a:extLst>
          </p:cNvPr>
          <p:cNvSpPr>
            <a:spLocks noGrp="1"/>
          </p:cNvSpPr>
          <p:nvPr>
            <p:ph type="sldNum" sz="quarter" idx="12"/>
          </p:nvPr>
        </p:nvSpPr>
        <p:spPr/>
        <p:txBody>
          <a:bodyPr/>
          <a:lstStyle/>
          <a:p>
            <a:fld id="{796B6B1B-CD97-412B-A8B6-A4AEE95B13DD}" type="slidenum">
              <a:rPr lang="en-US" smtClean="0"/>
              <a:t>187</a:t>
            </a:fld>
            <a:endParaRPr lang="en-US"/>
          </a:p>
        </p:txBody>
      </p:sp>
      <p:sp>
        <p:nvSpPr>
          <p:cNvPr id="7" name="Tiêu đề 6">
            <a:extLst>
              <a:ext uri="{FF2B5EF4-FFF2-40B4-BE49-F238E27FC236}">
                <a16:creationId xmlns:a16="http://schemas.microsoft.com/office/drawing/2014/main" id="{EA614039-41E1-49E8-936D-460F1E28578A}"/>
              </a:ext>
            </a:extLst>
          </p:cNvPr>
          <p:cNvSpPr>
            <a:spLocks noGrp="1"/>
          </p:cNvSpPr>
          <p:nvPr>
            <p:ph type="title"/>
          </p:nvPr>
        </p:nvSpPr>
        <p:spPr/>
        <p:txBody>
          <a:bodyPr>
            <a:normAutofit/>
          </a:bodyPr>
          <a:lstStyle/>
          <a:p>
            <a:r>
              <a:rPr lang="en-US" sz="4400" dirty="0"/>
              <a:t>Quiz</a:t>
            </a:r>
          </a:p>
        </p:txBody>
      </p:sp>
    </p:spTree>
    <p:extLst>
      <p:ext uri="{BB962C8B-B14F-4D97-AF65-F5344CB8AC3E}">
        <p14:creationId xmlns:p14="http://schemas.microsoft.com/office/powerpoint/2010/main" val="30785424"/>
      </p:ext>
    </p:extLst>
  </p:cSld>
  <p:clrMapOvr>
    <a:masterClrMapping/>
  </p:clrMapOvr>
  <p:transition spd="slow">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C71519E8-CAFD-4042-9DA2-0B596B7F7862}"/>
              </a:ext>
            </a:extLst>
          </p:cNvPr>
          <p:cNvSpPr>
            <a:spLocks noGrp="1"/>
          </p:cNvSpPr>
          <p:nvPr>
            <p:ph type="dt" sz="half" idx="10"/>
          </p:nvPr>
        </p:nvSpPr>
        <p:spPr/>
        <p:txBody>
          <a:bodyPr/>
          <a:lstStyle/>
          <a:p>
            <a:fld id="{3997C530-3290-4846-BC14-0358571E4FB9}"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EF5EE150-81C0-48C3-B4F0-E3FE82A50FFB}"/>
              </a:ext>
            </a:extLst>
          </p:cNvPr>
          <p:cNvSpPr>
            <a:spLocks noGrp="1"/>
          </p:cNvSpPr>
          <p:nvPr>
            <p:ph type="sldNum" sz="quarter" idx="12"/>
          </p:nvPr>
        </p:nvSpPr>
        <p:spPr/>
        <p:txBody>
          <a:bodyPr/>
          <a:lstStyle/>
          <a:p>
            <a:fld id="{796B6B1B-CD97-412B-A8B6-A4AEE95B13DD}" type="slidenum">
              <a:rPr lang="en-US" smtClean="0"/>
              <a:t>188</a:t>
            </a:fld>
            <a:endParaRPr lang="en-US"/>
          </a:p>
        </p:txBody>
      </p:sp>
      <p:sp>
        <p:nvSpPr>
          <p:cNvPr id="6" name="Tiêu đề 5">
            <a:extLst>
              <a:ext uri="{FF2B5EF4-FFF2-40B4-BE49-F238E27FC236}">
                <a16:creationId xmlns:a16="http://schemas.microsoft.com/office/drawing/2014/main" id="{0638A8B5-94E9-4EEA-9475-048F067789AE}"/>
              </a:ext>
            </a:extLst>
          </p:cNvPr>
          <p:cNvSpPr>
            <a:spLocks noGrp="1"/>
          </p:cNvSpPr>
          <p:nvPr>
            <p:ph type="title"/>
          </p:nvPr>
        </p:nvSpPr>
        <p:spPr/>
        <p:txBody>
          <a:bodyPr/>
          <a:lstStyle/>
          <a:p>
            <a:r>
              <a:rPr lang="en-US" dirty="0"/>
              <a:t>Quiz</a:t>
            </a:r>
          </a:p>
        </p:txBody>
      </p:sp>
      <p:pic>
        <p:nvPicPr>
          <p:cNvPr id="2050" name="Picture 2" descr="New Kahoot! Integration With Microsoft Teams Brings Engagement To Distance  Learning And Video Conferencing">
            <a:extLst>
              <a:ext uri="{FF2B5EF4-FFF2-40B4-BE49-F238E27FC236}">
                <a16:creationId xmlns:a16="http://schemas.microsoft.com/office/drawing/2014/main" id="{92215009-B043-4211-9474-9BE07039E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81" y="4685063"/>
            <a:ext cx="4210050" cy="14366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ahoot! Play &amp; Create Quizzes - Ứng dụng trên Google Play">
            <a:extLst>
              <a:ext uri="{FF2B5EF4-FFF2-40B4-BE49-F238E27FC236}">
                <a16:creationId xmlns:a16="http://schemas.microsoft.com/office/drawing/2014/main" id="{BD02DCD4-704F-4595-9CF7-EE631126D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81" y="2462183"/>
            <a:ext cx="1453159" cy="1453159"/>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20AB958F-DF7E-496B-B515-534D914076B2}"/>
              </a:ext>
            </a:extLst>
          </p:cNvPr>
          <p:cNvSpPr txBox="1"/>
          <p:nvPr/>
        </p:nvSpPr>
        <p:spPr>
          <a:xfrm>
            <a:off x="5951855" y="3485538"/>
            <a:ext cx="5965825" cy="923330"/>
          </a:xfrm>
          <a:prstGeom prst="rect">
            <a:avLst/>
          </a:prstGeom>
          <a:noFill/>
        </p:spPr>
        <p:txBody>
          <a:bodyPr wrap="square" rtlCol="0" anchor="ctr">
            <a:spAutoFit/>
          </a:bodyPr>
          <a:lstStyle/>
          <a:p>
            <a:pPr algn="ctr"/>
            <a:r>
              <a:rPr lang="en-US" sz="5400" b="1" dirty="0">
                <a:solidFill>
                  <a:srgbClr val="2A8CEF"/>
                </a:solidFill>
                <a:hlinkClick r:id="rId4">
                  <a:extLst>
                    <a:ext uri="{A12FA001-AC4F-418D-AE19-62706E023703}">
                      <ahyp:hlinkClr xmlns="" xmlns:ahyp="http://schemas.microsoft.com/office/drawing/2018/hyperlinkcolor" val="tx"/>
                    </a:ext>
                  </a:extLst>
                </a:hlinkClick>
              </a:rPr>
              <a:t>https://kahoot.it/</a:t>
            </a:r>
            <a:endParaRPr lang="en-US" sz="5400" b="1" dirty="0">
              <a:solidFill>
                <a:srgbClr val="2A8CEF"/>
              </a:solidFill>
            </a:endParaRPr>
          </a:p>
        </p:txBody>
      </p:sp>
      <p:pic>
        <p:nvPicPr>
          <p:cNvPr id="2056" name="Picture 8" descr="Bài 1: Theo bạn Kahoot! là gì? | Tin học Sư Phạm">
            <a:extLst>
              <a:ext uri="{FF2B5EF4-FFF2-40B4-BE49-F238E27FC236}">
                <a16:creationId xmlns:a16="http://schemas.microsoft.com/office/drawing/2014/main" id="{5BFB5D97-7EFE-4149-B8AC-51B53C7C4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850" y="1603351"/>
            <a:ext cx="3486150" cy="29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6877"/>
      </p:ext>
    </p:extLst>
  </p:cSld>
  <p:clrMapOvr>
    <a:masterClrMapping/>
  </p:clrMapOvr>
  <p:transition spd="slow">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C71519E8-CAFD-4042-9DA2-0B596B7F7862}"/>
              </a:ext>
            </a:extLst>
          </p:cNvPr>
          <p:cNvSpPr>
            <a:spLocks noGrp="1"/>
          </p:cNvSpPr>
          <p:nvPr>
            <p:ph type="dt" sz="half" idx="10"/>
          </p:nvPr>
        </p:nvSpPr>
        <p:spPr/>
        <p:txBody>
          <a:bodyPr/>
          <a:lstStyle/>
          <a:p>
            <a:fld id="{13A48E50-BA11-4610-B69E-3F181F59962E}"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EF5EE150-81C0-48C3-B4F0-E3FE82A50FFB}"/>
              </a:ext>
            </a:extLst>
          </p:cNvPr>
          <p:cNvSpPr>
            <a:spLocks noGrp="1"/>
          </p:cNvSpPr>
          <p:nvPr>
            <p:ph type="sldNum" sz="quarter" idx="12"/>
          </p:nvPr>
        </p:nvSpPr>
        <p:spPr/>
        <p:txBody>
          <a:bodyPr/>
          <a:lstStyle/>
          <a:p>
            <a:fld id="{796B6B1B-CD97-412B-A8B6-A4AEE95B13DD}" type="slidenum">
              <a:rPr lang="en-US" smtClean="0"/>
              <a:t>189</a:t>
            </a:fld>
            <a:endParaRPr lang="en-US"/>
          </a:p>
        </p:txBody>
      </p:sp>
      <p:sp>
        <p:nvSpPr>
          <p:cNvPr id="6" name="Tiêu đề 5">
            <a:extLst>
              <a:ext uri="{FF2B5EF4-FFF2-40B4-BE49-F238E27FC236}">
                <a16:creationId xmlns:a16="http://schemas.microsoft.com/office/drawing/2014/main" id="{0638A8B5-94E9-4EEA-9475-048F067789AE}"/>
              </a:ext>
            </a:extLst>
          </p:cNvPr>
          <p:cNvSpPr>
            <a:spLocks noGrp="1"/>
          </p:cNvSpPr>
          <p:nvPr>
            <p:ph type="title"/>
          </p:nvPr>
        </p:nvSpPr>
        <p:spPr/>
        <p:txBody>
          <a:bodyPr/>
          <a:lstStyle/>
          <a:p>
            <a:r>
              <a:rPr lang="en-US" dirty="0"/>
              <a:t>Quiz</a:t>
            </a:r>
          </a:p>
        </p:txBody>
      </p:sp>
      <p:pic>
        <p:nvPicPr>
          <p:cNvPr id="4098" name="Picture 2" descr="รีวิว สร้างการมีส่วนร่วม สื่อการเรียนการสอน จัดกิจกรรม เกมส์ชิงรางวัล  ผ่านบริการ Kahoot">
            <a:extLst>
              <a:ext uri="{FF2B5EF4-FFF2-40B4-BE49-F238E27FC236}">
                <a16:creationId xmlns:a16="http://schemas.microsoft.com/office/drawing/2014/main" id="{92EB87C2-4DAD-4225-87BA-391715729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07" y="1476755"/>
            <a:ext cx="2684730" cy="477285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w to play Kahoot on Zoom and Google Meet">
            <a:extLst>
              <a:ext uri="{FF2B5EF4-FFF2-40B4-BE49-F238E27FC236}">
                <a16:creationId xmlns:a16="http://schemas.microsoft.com/office/drawing/2014/main" id="{89611454-84EE-498C-A522-86A33804F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048" y="1518219"/>
            <a:ext cx="2717757" cy="5219960"/>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FE7913B4-E696-414F-9278-4A4A537FFC57}"/>
              </a:ext>
            </a:extLst>
          </p:cNvPr>
          <p:cNvSpPr txBox="1"/>
          <p:nvPr/>
        </p:nvSpPr>
        <p:spPr>
          <a:xfrm>
            <a:off x="3448988" y="3275045"/>
            <a:ext cx="4883060" cy="1477328"/>
          </a:xfrm>
          <a:prstGeom prst="rect">
            <a:avLst/>
          </a:prstGeom>
          <a:noFill/>
        </p:spPr>
        <p:txBody>
          <a:bodyPr wrap="square" rtlCol="0">
            <a:spAutoFit/>
          </a:bodyPr>
          <a:lstStyle/>
          <a:p>
            <a:pPr marL="344488" indent="-344488">
              <a:buFont typeface="Arial" panose="020B0604020202020204" pitchFamily="34" charset="0"/>
              <a:buChar char="•"/>
            </a:pPr>
            <a:r>
              <a:rPr lang="vi-VN" sz="3000" b="1" noProof="1">
                <a:solidFill>
                  <a:srgbClr val="002060"/>
                </a:solidFill>
                <a:latin typeface="Calibri" panose="020F0502020204030204" pitchFamily="34" charset="0"/>
                <a:cs typeface="Calibri" panose="020F0502020204030204" pitchFamily="34" charset="0"/>
              </a:rPr>
              <a:t>Nhập mã PIN</a:t>
            </a:r>
            <a:r>
              <a:rPr lang="en-US" sz="3000" b="1" noProof="1">
                <a:solidFill>
                  <a:srgbClr val="002060"/>
                </a:solidFill>
                <a:latin typeface="Calibri" panose="020F0502020204030204" pitchFamily="34" charset="0"/>
                <a:cs typeface="Calibri" panose="020F0502020204030204" pitchFamily="34" charset="0"/>
              </a:rPr>
              <a:t> h</a:t>
            </a:r>
            <a:r>
              <a:rPr lang="vi-VN" sz="3000" b="1" noProof="1">
                <a:solidFill>
                  <a:srgbClr val="002060"/>
                </a:solidFill>
                <a:latin typeface="Calibri" panose="020F0502020204030204" pitchFamily="34" charset="0"/>
                <a:cs typeface="Calibri" panose="020F0502020204030204" pitchFamily="34" charset="0"/>
              </a:rPr>
              <a:t>iển thị trên màn hình</a:t>
            </a:r>
          </a:p>
          <a:p>
            <a:pPr marL="344488" indent="-344488">
              <a:buFont typeface="Arial" panose="020B0604020202020204" pitchFamily="34" charset="0"/>
              <a:buChar char="•"/>
            </a:pPr>
            <a:r>
              <a:rPr lang="vi-VN" sz="3000" b="1" noProof="1">
                <a:solidFill>
                  <a:srgbClr val="002060"/>
                </a:solidFill>
                <a:latin typeface="Calibri" panose="020F0502020204030204" pitchFamily="34" charset="0"/>
                <a:cs typeface="Calibri" panose="020F0502020204030204" pitchFamily="34" charset="0"/>
              </a:rPr>
              <a:t>Nhập </a:t>
            </a:r>
            <a:r>
              <a:rPr lang="vi-VN" sz="3000" b="1" noProof="1">
                <a:solidFill>
                  <a:srgbClr val="C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MSSV</a:t>
            </a:r>
          </a:p>
        </p:txBody>
      </p:sp>
    </p:spTree>
    <p:extLst>
      <p:ext uri="{BB962C8B-B14F-4D97-AF65-F5344CB8AC3E}">
        <p14:creationId xmlns:p14="http://schemas.microsoft.com/office/powerpoint/2010/main" val="141028808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48674BAA-ACCF-4755-AF81-AAD016C7DBAB}"/>
                  </a:ext>
                </a:extLst>
              </p:cNvPr>
              <p:cNvSpPr>
                <a:spLocks noGrp="1"/>
              </p:cNvSpPr>
              <p:nvPr>
                <p:ph idx="1"/>
              </p:nvPr>
            </p:nvSpPr>
            <p:spPr/>
            <p:txBody>
              <a:bodyPr>
                <a:normAutofit/>
              </a:bodyPr>
              <a:lstStyle/>
              <a:p>
                <a:r>
                  <a:rPr lang="vi-VN" b="1" noProof="1"/>
                  <a:t>Euclid’s algorithm for computing </a:t>
                </a:r>
                <a14:m>
                  <m:oMath xmlns:m="http://schemas.openxmlformats.org/officeDocument/2006/math">
                    <m:r>
                      <a:rPr lang="vi-VN" b="1" i="0" noProof="1" smtClean="0">
                        <a:latin typeface="Cambria Math" panose="02040503050406030204" pitchFamily="18" charset="0"/>
                      </a:rPr>
                      <m:t>𝐠𝐜𝐝</m:t>
                    </m:r>
                    <m:r>
                      <a:rPr lang="vi-VN" b="1" i="1" noProof="1" smtClean="0">
                        <a:latin typeface="Cambria Math" panose="02040503050406030204" pitchFamily="18" charset="0"/>
                      </a:rPr>
                      <m:t>⁡(</m:t>
                    </m:r>
                    <m:r>
                      <a:rPr lang="vi-VN" b="1" i="1" noProof="1" smtClean="0">
                        <a:latin typeface="Cambria Math" panose="02040503050406030204" pitchFamily="18" charset="0"/>
                      </a:rPr>
                      <m:t>𝒎</m:t>
                    </m:r>
                    <m:r>
                      <a:rPr lang="vi-VN" b="1" i="1" noProof="1" smtClean="0">
                        <a:latin typeface="Cambria Math" panose="02040503050406030204" pitchFamily="18" charset="0"/>
                      </a:rPr>
                      <m:t>, </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endParaRPr lang="vi-VN" b="1" noProof="1"/>
              </a:p>
              <a:p>
                <a:r>
                  <a:rPr lang="en-US" b="1" noProof="1"/>
                  <a:t>Natural language</a:t>
                </a:r>
                <a:endParaRPr lang="vi-VN" b="1" noProof="1"/>
              </a:p>
              <a:p>
                <a:pPr lvl="1"/>
                <a:r>
                  <a:rPr lang="vi-VN" b="1" noProof="1"/>
                  <a:t>Step 1</a:t>
                </a:r>
                <a:r>
                  <a:rPr lang="en-US" b="1" noProof="1"/>
                  <a:t>.</a:t>
                </a:r>
              </a:p>
              <a:p>
                <a:pPr marL="690563" lvl="1" indent="0">
                  <a:buNone/>
                </a:pPr>
                <a:r>
                  <a:rPr lang="vi-VN" noProof="1"/>
                  <a:t>If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=0</m:t>
                    </m:r>
                  </m:oMath>
                </a14:m>
                <a:r>
                  <a:rPr lang="vi-VN" noProof="1"/>
                  <a:t>, return the value of </a:t>
                </a:r>
                <a14:m>
                  <m:oMath xmlns:m="http://schemas.openxmlformats.org/officeDocument/2006/math">
                    <m:r>
                      <a:rPr lang="vi-VN" i="1" noProof="1" smtClean="0">
                        <a:latin typeface="Cambria Math" panose="02040503050406030204" pitchFamily="18" charset="0"/>
                      </a:rPr>
                      <m:t>𝑚</m:t>
                    </m:r>
                  </m:oMath>
                </a14:m>
                <a:r>
                  <a:rPr lang="vi-VN" noProof="1"/>
                  <a:t> as the answer and stop; otherwise,</a:t>
                </a:r>
                <a:r>
                  <a:rPr lang="en-US" noProof="1"/>
                  <a:t> </a:t>
                </a:r>
                <a:r>
                  <a:rPr lang="vi-VN" noProof="1"/>
                  <a:t>proceed to Step 2.</a:t>
                </a:r>
              </a:p>
              <a:p>
                <a:pPr lvl="1"/>
                <a:r>
                  <a:rPr lang="vi-VN" b="1" noProof="1"/>
                  <a:t>Step 2</a:t>
                </a:r>
                <a:r>
                  <a:rPr lang="en-US" b="1" noProof="1"/>
                  <a:t>.</a:t>
                </a:r>
              </a:p>
              <a:p>
                <a:pPr marL="690563" lvl="1" indent="0">
                  <a:buNone/>
                </a:pPr>
                <a:r>
                  <a:rPr lang="vi-VN" noProof="1"/>
                  <a:t>Divide </a:t>
                </a:r>
                <a14:m>
                  <m:oMath xmlns:m="http://schemas.openxmlformats.org/officeDocument/2006/math">
                    <m:r>
                      <a:rPr lang="vi-VN" i="1" noProof="1" smtClean="0">
                        <a:latin typeface="Cambria Math" panose="02040503050406030204" pitchFamily="18" charset="0"/>
                      </a:rPr>
                      <m:t>𝑚</m:t>
                    </m:r>
                  </m:oMath>
                </a14:m>
                <a:r>
                  <a:rPr lang="vi-VN" noProof="1"/>
                  <a:t> by </a:t>
                </a:r>
                <a14:m>
                  <m:oMath xmlns:m="http://schemas.openxmlformats.org/officeDocument/2006/math">
                    <m:r>
                      <a:rPr lang="vi-VN" i="1" noProof="1" smtClean="0">
                        <a:latin typeface="Cambria Math" panose="02040503050406030204" pitchFamily="18" charset="0"/>
                      </a:rPr>
                      <m:t>𝑛</m:t>
                    </m:r>
                  </m:oMath>
                </a14:m>
                <a:r>
                  <a:rPr lang="vi-VN" noProof="1"/>
                  <a:t> and assign the value of the remainder to </a:t>
                </a:r>
                <a14:m>
                  <m:oMath xmlns:m="http://schemas.openxmlformats.org/officeDocument/2006/math">
                    <m:r>
                      <a:rPr lang="vi-VN" i="1" noProof="1" smtClean="0">
                        <a:latin typeface="Cambria Math" panose="02040503050406030204" pitchFamily="18" charset="0"/>
                      </a:rPr>
                      <m:t>𝑟</m:t>
                    </m:r>
                  </m:oMath>
                </a14:m>
                <a:r>
                  <a:rPr lang="vi-VN" noProof="1"/>
                  <a:t>.</a:t>
                </a:r>
              </a:p>
              <a:p>
                <a:pPr lvl="1"/>
                <a:r>
                  <a:rPr lang="vi-VN" b="1" noProof="1"/>
                  <a:t>Step 3</a:t>
                </a:r>
                <a:r>
                  <a:rPr lang="en-US" b="1" noProof="1"/>
                  <a:t>.</a:t>
                </a:r>
              </a:p>
              <a:p>
                <a:pPr marL="690563" lvl="1" indent="0">
                  <a:buNone/>
                </a:pPr>
                <a:r>
                  <a:rPr lang="vi-VN" noProof="1"/>
                  <a:t>Assign the value of </a:t>
                </a:r>
                <a14:m>
                  <m:oMath xmlns:m="http://schemas.openxmlformats.org/officeDocument/2006/math">
                    <m:r>
                      <a:rPr lang="vi-VN" i="1" noProof="1" smtClean="0">
                        <a:latin typeface="Cambria Math" panose="02040503050406030204" pitchFamily="18" charset="0"/>
                      </a:rPr>
                      <m:t>𝑛</m:t>
                    </m:r>
                  </m:oMath>
                </a14:m>
                <a:r>
                  <a:rPr lang="vi-VN" noProof="1"/>
                  <a:t> to </a:t>
                </a:r>
                <a14:m>
                  <m:oMath xmlns:m="http://schemas.openxmlformats.org/officeDocument/2006/math">
                    <m:r>
                      <a:rPr lang="vi-VN" i="1" noProof="1" smtClean="0">
                        <a:latin typeface="Cambria Math" panose="02040503050406030204" pitchFamily="18" charset="0"/>
                      </a:rPr>
                      <m:t>𝑚</m:t>
                    </m:r>
                  </m:oMath>
                </a14:m>
                <a:r>
                  <a:rPr lang="vi-VN" noProof="1"/>
                  <a:t> and the value of </a:t>
                </a:r>
                <a14:m>
                  <m:oMath xmlns:m="http://schemas.openxmlformats.org/officeDocument/2006/math">
                    <m:r>
                      <a:rPr lang="vi-VN" i="1" noProof="1" smtClean="0">
                        <a:latin typeface="Cambria Math" panose="02040503050406030204" pitchFamily="18" charset="0"/>
                      </a:rPr>
                      <m:t>𝑟</m:t>
                    </m:r>
                  </m:oMath>
                </a14:m>
                <a:r>
                  <a:rPr lang="vi-VN" noProof="1"/>
                  <a:t> to </a:t>
                </a:r>
                <a14:m>
                  <m:oMath xmlns:m="http://schemas.openxmlformats.org/officeDocument/2006/math">
                    <m:r>
                      <a:rPr lang="vi-VN" i="1" noProof="1" smtClean="0">
                        <a:latin typeface="Cambria Math" panose="02040503050406030204" pitchFamily="18" charset="0"/>
                      </a:rPr>
                      <m:t>𝑛</m:t>
                    </m:r>
                  </m:oMath>
                </a14:m>
                <a:r>
                  <a:rPr lang="vi-VN" noProof="1"/>
                  <a:t>. Go to Step 1.</a:t>
                </a:r>
              </a:p>
            </p:txBody>
          </p:sp>
        </mc:Choice>
        <mc:Fallback xmlns="">
          <p:sp>
            <p:nvSpPr>
              <p:cNvPr id="2" name="Chỗ dành sẵn cho Nội dung 1">
                <a:extLst>
                  <a:ext uri="{FF2B5EF4-FFF2-40B4-BE49-F238E27FC236}">
                    <a16:creationId xmlns:a16="http://schemas.microsoft.com/office/drawing/2014/main" id="{48674BAA-ACCF-4755-AF81-AAD016C7DBAB}"/>
                  </a:ext>
                </a:extLst>
              </p:cNvPr>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18A275F9-6669-4397-81BD-E79E4CE5406E}"/>
              </a:ext>
            </a:extLst>
          </p:cNvPr>
          <p:cNvSpPr>
            <a:spLocks noGrp="1"/>
          </p:cNvSpPr>
          <p:nvPr>
            <p:ph type="dt" sz="half" idx="10"/>
          </p:nvPr>
        </p:nvSpPr>
        <p:spPr/>
        <p:txBody>
          <a:bodyPr/>
          <a:lstStyle/>
          <a:p>
            <a:fld id="{2475ABCB-F0DA-46BE-9B56-586CDEBF5DB7}"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A0C3B993-4125-4006-AFD2-64EE50495BE5}"/>
              </a:ext>
            </a:extLst>
          </p:cNvPr>
          <p:cNvSpPr>
            <a:spLocks noGrp="1"/>
          </p:cNvSpPr>
          <p:nvPr>
            <p:ph type="sldNum" sz="quarter" idx="12"/>
          </p:nvPr>
        </p:nvSpPr>
        <p:spPr/>
        <p:txBody>
          <a:bodyPr/>
          <a:lstStyle/>
          <a:p>
            <a:fld id="{796B6B1B-CD97-412B-A8B6-A4AEE95B13DD}" type="slidenum">
              <a:rPr lang="en-US" smtClean="0"/>
              <a:t>19</a:t>
            </a:fld>
            <a:endParaRPr lang="en-US"/>
          </a:p>
        </p:txBody>
      </p:sp>
      <p:sp>
        <p:nvSpPr>
          <p:cNvPr id="6" name="Tiêu đề 5">
            <a:extLst>
              <a:ext uri="{FF2B5EF4-FFF2-40B4-BE49-F238E27FC236}">
                <a16:creationId xmlns:a16="http://schemas.microsoft.com/office/drawing/2014/main" id="{A5EACF16-0FD9-4831-BC1F-9D20CCBCE254}"/>
              </a:ext>
            </a:extLst>
          </p:cNvPr>
          <p:cNvSpPr>
            <a:spLocks noGrp="1"/>
          </p:cNvSpPr>
          <p:nvPr>
            <p:ph type="title"/>
          </p:nvPr>
        </p:nvSpPr>
        <p:spPr/>
        <p:txBody>
          <a:bodyPr/>
          <a:lstStyle/>
          <a:p>
            <a:r>
              <a:rPr lang="en-US" dirty="0"/>
              <a:t>Ví dụ</a:t>
            </a:r>
          </a:p>
        </p:txBody>
      </p:sp>
    </p:spTree>
    <p:extLst>
      <p:ext uri="{BB962C8B-B14F-4D97-AF65-F5344CB8AC3E}">
        <p14:creationId xmlns:p14="http://schemas.microsoft.com/office/powerpoint/2010/main" val="3243279281"/>
      </p:ext>
    </p:extLst>
  </p:cSld>
  <p:clrMapOvr>
    <a:masterClrMapping/>
  </p:clrMapOvr>
  <p:transition spd="slow">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A91CBFB8-CECA-471C-8BA6-D7DA40EAE736}"/>
              </a:ext>
            </a:extLst>
          </p:cNvPr>
          <p:cNvSpPr>
            <a:spLocks noGrp="1"/>
          </p:cNvSpPr>
          <p:nvPr>
            <p:ph type="dt" sz="half" idx="10"/>
          </p:nvPr>
        </p:nvSpPr>
        <p:spPr/>
        <p:txBody>
          <a:bodyPr/>
          <a:lstStyle/>
          <a:p>
            <a:fld id="{8E23B3FE-EFEB-4ED5-B9DA-CD24AD3AC821}"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4C120C35-DECC-4E77-BC9D-1338FE6ADE65}"/>
              </a:ext>
            </a:extLst>
          </p:cNvPr>
          <p:cNvSpPr>
            <a:spLocks noGrp="1"/>
          </p:cNvSpPr>
          <p:nvPr>
            <p:ph type="sldNum" sz="quarter" idx="12"/>
          </p:nvPr>
        </p:nvSpPr>
        <p:spPr/>
        <p:txBody>
          <a:bodyPr/>
          <a:lstStyle/>
          <a:p>
            <a:fld id="{796B6B1B-CD97-412B-A8B6-A4AEE95B13DD}" type="slidenum">
              <a:rPr lang="en-US" smtClean="0"/>
              <a:t>190</a:t>
            </a:fld>
            <a:endParaRPr lang="en-US"/>
          </a:p>
        </p:txBody>
      </p:sp>
      <p:sp>
        <p:nvSpPr>
          <p:cNvPr id="6" name="Tiêu đề 5">
            <a:extLst>
              <a:ext uri="{FF2B5EF4-FFF2-40B4-BE49-F238E27FC236}">
                <a16:creationId xmlns:a16="http://schemas.microsoft.com/office/drawing/2014/main" id="{A4DC314B-D594-456A-9022-BD5CD48F4D70}"/>
              </a:ext>
            </a:extLst>
          </p:cNvPr>
          <p:cNvSpPr>
            <a:spLocks noGrp="1"/>
          </p:cNvSpPr>
          <p:nvPr>
            <p:ph type="title"/>
          </p:nvPr>
        </p:nvSpPr>
        <p:spPr>
          <a:xfrm>
            <a:off x="198120" y="4863758"/>
            <a:ext cx="9256776" cy="786384"/>
          </a:xfrm>
        </p:spPr>
        <p:txBody>
          <a:bodyPr>
            <a:noAutofit/>
          </a:bodyPr>
          <a:lstStyle/>
          <a:p>
            <a:r>
              <a:rPr lang="vi-VN" sz="4400" noProof="1"/>
              <a:t>Cảm ơn Thầy và các bạn đã theo dõi</a:t>
            </a:r>
          </a:p>
        </p:txBody>
      </p:sp>
      <p:pic>
        <p:nvPicPr>
          <p:cNvPr id="3078" name="Picture 6" descr="How to Write a Genuine Thank You Note - Sugar and Spice">
            <a:extLst>
              <a:ext uri="{FF2B5EF4-FFF2-40B4-BE49-F238E27FC236}">
                <a16:creationId xmlns:a16="http://schemas.microsoft.com/office/drawing/2014/main" id="{3EC839A9-0B37-44C1-BA08-E2539F59A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86950" cy="386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7164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1585CC87-3E9F-4220-8D5B-B0CC1CB5DF86}"/>
              </a:ext>
            </a:extLst>
          </p:cNvPr>
          <p:cNvSpPr>
            <a:spLocks noGrp="1"/>
          </p:cNvSpPr>
          <p:nvPr>
            <p:ph type="dt" sz="half" idx="10"/>
          </p:nvPr>
        </p:nvSpPr>
        <p:spPr/>
        <p:txBody>
          <a:bodyPr/>
          <a:lstStyle/>
          <a:p>
            <a:fld id="{606B8311-E1DE-4C49-81AC-8A4811B110EF}"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75C45F46-3CD4-4104-A06E-CADED8F3E68B}"/>
              </a:ext>
            </a:extLst>
          </p:cNvPr>
          <p:cNvSpPr>
            <a:spLocks noGrp="1"/>
          </p:cNvSpPr>
          <p:nvPr>
            <p:ph type="sldNum" sz="quarter" idx="12"/>
          </p:nvPr>
        </p:nvSpPr>
        <p:spPr/>
        <p:txBody>
          <a:bodyPr/>
          <a:lstStyle/>
          <a:p>
            <a:fld id="{796B6B1B-CD97-412B-A8B6-A4AEE95B13DD}" type="slidenum">
              <a:rPr lang="en-US" smtClean="0"/>
              <a:t>2</a:t>
            </a:fld>
            <a:endParaRPr lang="en-US"/>
          </a:p>
        </p:txBody>
      </p:sp>
      <p:sp>
        <p:nvSpPr>
          <p:cNvPr id="6" name="Tiêu đề 5">
            <a:extLst>
              <a:ext uri="{FF2B5EF4-FFF2-40B4-BE49-F238E27FC236}">
                <a16:creationId xmlns:a16="http://schemas.microsoft.com/office/drawing/2014/main" id="{00D435C7-20C1-471E-A3F4-A6FC02C30E21}"/>
              </a:ext>
            </a:extLst>
          </p:cNvPr>
          <p:cNvSpPr>
            <a:spLocks noGrp="1"/>
          </p:cNvSpPr>
          <p:nvPr>
            <p:ph type="title"/>
          </p:nvPr>
        </p:nvSpPr>
        <p:spPr/>
        <p:txBody>
          <a:bodyPr/>
          <a:lstStyle/>
          <a:p>
            <a:r>
              <a:rPr lang="vi-VN" noProof="1"/>
              <a:t>Thông tin nhóm</a:t>
            </a:r>
          </a:p>
        </p:txBody>
      </p:sp>
      <p:graphicFrame>
        <p:nvGraphicFramePr>
          <p:cNvPr id="7" name="Bảng 7">
            <a:extLst>
              <a:ext uri="{FF2B5EF4-FFF2-40B4-BE49-F238E27FC236}">
                <a16:creationId xmlns:a16="http://schemas.microsoft.com/office/drawing/2014/main" id="{DF6C1875-249C-4E5A-B125-28AACD58D0D1}"/>
              </a:ext>
            </a:extLst>
          </p:cNvPr>
          <p:cNvGraphicFramePr>
            <a:graphicFrameLocks noGrp="1"/>
          </p:cNvGraphicFramePr>
          <p:nvPr>
            <p:extLst>
              <p:ext uri="{D42A27DB-BD31-4B8C-83A1-F6EECF244321}">
                <p14:modId xmlns:p14="http://schemas.microsoft.com/office/powerpoint/2010/main" val="3433190968"/>
              </p:ext>
            </p:extLst>
          </p:nvPr>
        </p:nvGraphicFramePr>
        <p:xfrm>
          <a:off x="2235200" y="2856707"/>
          <a:ext cx="7721600" cy="2011680"/>
        </p:xfrm>
        <a:graphic>
          <a:graphicData uri="http://schemas.openxmlformats.org/drawingml/2006/table">
            <a:tbl>
              <a:tblPr firstRow="1" bandRow="1">
                <a:tableStyleId>{5C22544A-7EE6-4342-B048-85BDC9FD1C3A}</a:tableStyleId>
              </a:tblPr>
              <a:tblGrid>
                <a:gridCol w="1739900">
                  <a:extLst>
                    <a:ext uri="{9D8B030D-6E8A-4147-A177-3AD203B41FA5}">
                      <a16:colId xmlns:a16="http://schemas.microsoft.com/office/drawing/2014/main" val="3034872907"/>
                    </a:ext>
                  </a:extLst>
                </a:gridCol>
                <a:gridCol w="3762375">
                  <a:extLst>
                    <a:ext uri="{9D8B030D-6E8A-4147-A177-3AD203B41FA5}">
                      <a16:colId xmlns:a16="http://schemas.microsoft.com/office/drawing/2014/main" val="247942070"/>
                    </a:ext>
                  </a:extLst>
                </a:gridCol>
                <a:gridCol w="2219325">
                  <a:extLst>
                    <a:ext uri="{9D8B030D-6E8A-4147-A177-3AD203B41FA5}">
                      <a16:colId xmlns:a16="http://schemas.microsoft.com/office/drawing/2014/main" val="3734218328"/>
                    </a:ext>
                  </a:extLst>
                </a:gridCol>
              </a:tblGrid>
              <a:tr h="370840">
                <a:tc>
                  <a:txBody>
                    <a:bodyPr/>
                    <a:lstStyle/>
                    <a:p>
                      <a:pPr algn="ctr"/>
                      <a:r>
                        <a:rPr lang="vi-VN" sz="27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MSSV</a:t>
                      </a:r>
                    </a:p>
                  </a:txBody>
                  <a:tcPr>
                    <a:solidFill>
                      <a:srgbClr val="002060"/>
                    </a:solidFill>
                  </a:tcPr>
                </a:tc>
                <a:tc>
                  <a:txBody>
                    <a:bodyPr/>
                    <a:lstStyle/>
                    <a:p>
                      <a:pPr algn="ctr"/>
                      <a:r>
                        <a:rPr lang="vi-VN" sz="27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Họ và tên</a:t>
                      </a:r>
                    </a:p>
                  </a:txBody>
                  <a:tcPr>
                    <a:solidFill>
                      <a:srgbClr val="002060"/>
                    </a:solidFill>
                  </a:tcPr>
                </a:tc>
                <a:tc>
                  <a:txBody>
                    <a:bodyPr/>
                    <a:lstStyle/>
                    <a:p>
                      <a:pPr algn="ctr"/>
                      <a:r>
                        <a:rPr lang="vi-VN" sz="27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Nhiệm vụ</a:t>
                      </a:r>
                    </a:p>
                  </a:txBody>
                  <a:tcPr>
                    <a:solidFill>
                      <a:srgbClr val="002060"/>
                    </a:solidFill>
                  </a:tcPr>
                </a:tc>
                <a:extLst>
                  <a:ext uri="{0D108BD9-81ED-4DB2-BD59-A6C34878D82A}">
                    <a16:rowId xmlns:a16="http://schemas.microsoft.com/office/drawing/2014/main" val="1304490282"/>
                  </a:ext>
                </a:extLst>
              </a:tr>
              <a:tr h="370840">
                <a:tc>
                  <a:txBody>
                    <a:bodyPr/>
                    <a:lstStyle/>
                    <a:p>
                      <a:pPr algn="ctr"/>
                      <a:r>
                        <a:rPr lang="en-US" sz="2700" noProof="1">
                          <a:latin typeface="Calibri" panose="020F0502020204030204" pitchFamily="34" charset="0"/>
                          <a:cs typeface="Calibri" panose="020F0502020204030204" pitchFamily="34" charset="0"/>
                        </a:rPr>
                        <a:t>18520672</a:t>
                      </a:r>
                      <a:endParaRPr lang="vi-VN" sz="2700" noProof="1">
                        <a:latin typeface="Calibri" panose="020F0502020204030204" pitchFamily="34" charset="0"/>
                        <a:cs typeface="Calibri" panose="020F0502020204030204" pitchFamily="34" charset="0"/>
                      </a:endParaRPr>
                    </a:p>
                  </a:txBody>
                  <a:tcPr/>
                </a:tc>
                <a:tc>
                  <a:txBody>
                    <a:bodyPr/>
                    <a:lstStyle/>
                    <a:p>
                      <a:pPr algn="ctr"/>
                      <a:r>
                        <a:rPr lang="en-US" sz="2700" noProof="1">
                          <a:latin typeface="Calibri" panose="020F0502020204030204" pitchFamily="34" charset="0"/>
                          <a:cs typeface="Calibri" panose="020F0502020204030204" pitchFamily="34" charset="0"/>
                        </a:rPr>
                        <a:t>Phạm Tiến Duy</a:t>
                      </a:r>
                      <a:endParaRPr lang="vi-VN" sz="2700" noProof="1">
                        <a:latin typeface="Calibri" panose="020F0502020204030204" pitchFamily="34" charset="0"/>
                        <a:cs typeface="Calibri" panose="020F0502020204030204" pitchFamily="34" charset="0"/>
                      </a:endParaRPr>
                    </a:p>
                  </a:txBody>
                  <a:tcPr/>
                </a:tc>
                <a:tc>
                  <a:txBody>
                    <a:bodyPr/>
                    <a:lstStyle/>
                    <a:p>
                      <a:pPr algn="ctr"/>
                      <a:r>
                        <a:rPr lang="vi-VN" sz="2700" noProof="1">
                          <a:latin typeface="Calibri" panose="020F0502020204030204" pitchFamily="34" charset="0"/>
                          <a:cs typeface="Calibri" panose="020F0502020204030204" pitchFamily="34" charset="0"/>
                        </a:rPr>
                        <a:t>Nhóm trưởng</a:t>
                      </a:r>
                    </a:p>
                  </a:txBody>
                  <a:tcPr/>
                </a:tc>
                <a:extLst>
                  <a:ext uri="{0D108BD9-81ED-4DB2-BD59-A6C34878D82A}">
                    <a16:rowId xmlns:a16="http://schemas.microsoft.com/office/drawing/2014/main" val="2467552107"/>
                  </a:ext>
                </a:extLst>
              </a:tr>
              <a:tr h="370840">
                <a:tc>
                  <a:txBody>
                    <a:bodyPr/>
                    <a:lstStyle/>
                    <a:p>
                      <a:pPr algn="ctr"/>
                      <a:r>
                        <a:rPr lang="en-US" sz="2700" noProof="1">
                          <a:latin typeface="Calibri" panose="020F0502020204030204" pitchFamily="34" charset="0"/>
                          <a:cs typeface="Calibri" panose="020F0502020204030204" pitchFamily="34" charset="0"/>
                        </a:rPr>
                        <a:t>18520171</a:t>
                      </a:r>
                      <a:endParaRPr lang="vi-VN" sz="2700" noProof="1">
                        <a:latin typeface="Calibri" panose="020F0502020204030204" pitchFamily="34" charset="0"/>
                        <a:cs typeface="Calibri" panose="020F0502020204030204" pitchFamily="34" charset="0"/>
                      </a:endParaRPr>
                    </a:p>
                  </a:txBody>
                  <a:tcPr/>
                </a:tc>
                <a:tc>
                  <a:txBody>
                    <a:bodyPr/>
                    <a:lstStyle/>
                    <a:p>
                      <a:pPr algn="ctr"/>
                      <a:r>
                        <a:rPr lang="en-US" sz="2700" noProof="1">
                          <a:latin typeface="Calibri" panose="020F0502020204030204" pitchFamily="34" charset="0"/>
                          <a:cs typeface="Calibri" panose="020F0502020204030204" pitchFamily="34" charset="0"/>
                        </a:rPr>
                        <a:t>Phạm Nguyễn Phúc Toàn</a:t>
                      </a:r>
                      <a:endParaRPr lang="vi-VN" sz="2700" noProof="1">
                        <a:latin typeface="Calibri" panose="020F0502020204030204" pitchFamily="34" charset="0"/>
                        <a:cs typeface="Calibri" panose="020F0502020204030204" pitchFamily="34" charset="0"/>
                      </a:endParaRPr>
                    </a:p>
                  </a:txBody>
                  <a:tcPr/>
                </a:tc>
                <a:tc>
                  <a:txBody>
                    <a:bodyPr/>
                    <a:lstStyle/>
                    <a:p>
                      <a:pPr algn="ctr"/>
                      <a:r>
                        <a:rPr lang="vi-VN" sz="2700" noProof="1">
                          <a:latin typeface="Calibri" panose="020F0502020204030204" pitchFamily="34" charset="0"/>
                          <a:cs typeface="Calibri" panose="020F0502020204030204" pitchFamily="34" charset="0"/>
                        </a:rPr>
                        <a:t>Thành viên</a:t>
                      </a:r>
                    </a:p>
                  </a:txBody>
                  <a:tcPr/>
                </a:tc>
                <a:extLst>
                  <a:ext uri="{0D108BD9-81ED-4DB2-BD59-A6C34878D82A}">
                    <a16:rowId xmlns:a16="http://schemas.microsoft.com/office/drawing/2014/main" val="1808772651"/>
                  </a:ext>
                </a:extLst>
              </a:tr>
              <a:tr h="370840">
                <a:tc>
                  <a:txBody>
                    <a:bodyPr/>
                    <a:lstStyle/>
                    <a:p>
                      <a:pPr algn="ctr"/>
                      <a:r>
                        <a:rPr lang="en-US" sz="2700" noProof="1">
                          <a:latin typeface="Calibri" panose="020F0502020204030204" pitchFamily="34" charset="0"/>
                          <a:cs typeface="Calibri" panose="020F0502020204030204" pitchFamily="34" charset="0"/>
                        </a:rPr>
                        <a:t>18520364</a:t>
                      </a:r>
                      <a:endParaRPr lang="vi-VN" sz="2700" noProof="1">
                        <a:latin typeface="Calibri" panose="020F0502020204030204" pitchFamily="34" charset="0"/>
                        <a:cs typeface="Calibri" panose="020F0502020204030204" pitchFamily="34" charset="0"/>
                      </a:endParaRPr>
                    </a:p>
                  </a:txBody>
                  <a:tcPr/>
                </a:tc>
                <a:tc>
                  <a:txBody>
                    <a:bodyPr/>
                    <a:lstStyle/>
                    <a:p>
                      <a:pPr algn="ctr"/>
                      <a:r>
                        <a:rPr lang="en-US" sz="2700" noProof="1">
                          <a:latin typeface="Calibri" panose="020F0502020204030204" pitchFamily="34" charset="0"/>
                          <a:cs typeface="Calibri" panose="020F0502020204030204" pitchFamily="34" charset="0"/>
                        </a:rPr>
                        <a:t>Nguyễn Đức Thiện</a:t>
                      </a:r>
                      <a:endParaRPr lang="vi-VN" sz="2700" noProof="1">
                        <a:latin typeface="Calibri" panose="020F0502020204030204" pitchFamily="34" charset="0"/>
                        <a:cs typeface="Calibri" panose="020F0502020204030204" pitchFamily="34" charset="0"/>
                      </a:endParaRPr>
                    </a:p>
                  </a:txBody>
                  <a:tcPr/>
                </a:tc>
                <a:tc>
                  <a:txBody>
                    <a:bodyPr/>
                    <a:lstStyle/>
                    <a:p>
                      <a:pPr algn="ctr"/>
                      <a:r>
                        <a:rPr lang="vi-VN" sz="2700" noProof="1">
                          <a:latin typeface="Calibri" panose="020F0502020204030204" pitchFamily="34" charset="0"/>
                          <a:cs typeface="Calibri" panose="020F0502020204030204" pitchFamily="34" charset="0"/>
                        </a:rPr>
                        <a:t>Thành viên</a:t>
                      </a:r>
                    </a:p>
                  </a:txBody>
                  <a:tcPr/>
                </a:tc>
                <a:extLst>
                  <a:ext uri="{0D108BD9-81ED-4DB2-BD59-A6C34878D82A}">
                    <a16:rowId xmlns:a16="http://schemas.microsoft.com/office/drawing/2014/main" val="3957116245"/>
                  </a:ext>
                </a:extLst>
              </a:tr>
            </a:tbl>
          </a:graphicData>
        </a:graphic>
      </p:graphicFrame>
    </p:spTree>
    <p:extLst>
      <p:ext uri="{BB962C8B-B14F-4D97-AF65-F5344CB8AC3E}">
        <p14:creationId xmlns:p14="http://schemas.microsoft.com/office/powerpoint/2010/main" val="275497849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39F84FE3-6E61-463D-9621-1CFB0C64F3B2}"/>
              </a:ext>
            </a:extLst>
          </p:cNvPr>
          <p:cNvSpPr>
            <a:spLocks noGrp="1"/>
          </p:cNvSpPr>
          <p:nvPr>
            <p:ph idx="1"/>
          </p:nvPr>
        </p:nvSpPr>
        <p:spPr>
          <a:xfrm>
            <a:off x="198120" y="1554481"/>
            <a:ext cx="5019206" cy="4645152"/>
          </a:xfrm>
        </p:spPr>
        <p:txBody>
          <a:bodyPr anchor="ctr">
            <a:noAutofit/>
          </a:bodyPr>
          <a:lstStyle/>
          <a:p>
            <a:r>
              <a:rPr lang="vi-VN" noProof="1"/>
              <a:t>Là một công cụ trực quan để diễn đạt các thuật toán. Gồm hệ thống các nút, cung hình dạng khác nhau thể hiện các chức năng khác nhau.</a:t>
            </a:r>
          </a:p>
          <a:p>
            <a:r>
              <a:rPr lang="vi-VN" noProof="1"/>
              <a:t>Phương pháp lưu đồ thường được dùng trong những thuật toán có tính rắc rối, khó theo dõi được quá trình xử lý.</a:t>
            </a:r>
          </a:p>
          <a:p>
            <a:endParaRPr lang="vi-VN" noProof="1"/>
          </a:p>
        </p:txBody>
      </p:sp>
      <p:sp>
        <p:nvSpPr>
          <p:cNvPr id="3" name="Chỗ dành sẵn cho Ngày tháng 2">
            <a:extLst>
              <a:ext uri="{FF2B5EF4-FFF2-40B4-BE49-F238E27FC236}">
                <a16:creationId xmlns:a16="http://schemas.microsoft.com/office/drawing/2014/main" id="{8077D250-753B-4060-AE54-22B6104DB610}"/>
              </a:ext>
            </a:extLst>
          </p:cNvPr>
          <p:cNvSpPr>
            <a:spLocks noGrp="1"/>
          </p:cNvSpPr>
          <p:nvPr>
            <p:ph type="dt" sz="half" idx="10"/>
          </p:nvPr>
        </p:nvSpPr>
        <p:spPr/>
        <p:txBody>
          <a:bodyPr/>
          <a:lstStyle/>
          <a:p>
            <a:fld id="{AEA312E5-3D0C-4D98-B5F2-CDF895809AB0}"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B28CE52D-1335-4FD2-89FB-71AE8B9F0733}"/>
              </a:ext>
            </a:extLst>
          </p:cNvPr>
          <p:cNvSpPr>
            <a:spLocks noGrp="1"/>
          </p:cNvSpPr>
          <p:nvPr>
            <p:ph type="sldNum" sz="quarter" idx="12"/>
          </p:nvPr>
        </p:nvSpPr>
        <p:spPr/>
        <p:txBody>
          <a:bodyPr/>
          <a:lstStyle/>
          <a:p>
            <a:fld id="{796B6B1B-CD97-412B-A8B6-A4AEE95B13DD}" type="slidenum">
              <a:rPr lang="en-US" smtClean="0"/>
              <a:t>20</a:t>
            </a:fld>
            <a:endParaRPr lang="en-US"/>
          </a:p>
        </p:txBody>
      </p:sp>
      <p:sp>
        <p:nvSpPr>
          <p:cNvPr id="6" name="Tiêu đề 5">
            <a:extLst>
              <a:ext uri="{FF2B5EF4-FFF2-40B4-BE49-F238E27FC236}">
                <a16:creationId xmlns:a16="http://schemas.microsoft.com/office/drawing/2014/main" id="{C482109E-1BE0-4BFD-A7FA-9255AF40AD7E}"/>
              </a:ext>
            </a:extLst>
          </p:cNvPr>
          <p:cNvSpPr>
            <a:spLocks noGrp="1"/>
          </p:cNvSpPr>
          <p:nvPr>
            <p:ph type="title"/>
          </p:nvPr>
        </p:nvSpPr>
        <p:spPr/>
        <p:txBody>
          <a:bodyPr/>
          <a:lstStyle/>
          <a:p>
            <a:r>
              <a:rPr lang="en-US" noProof="1"/>
              <a:t>Lưu đồ (sơ đồ khối)</a:t>
            </a:r>
            <a:endParaRPr lang="en-US" dirty="0"/>
          </a:p>
        </p:txBody>
      </p:sp>
      <p:grpSp>
        <p:nvGrpSpPr>
          <p:cNvPr id="7" name="Group 31">
            <a:extLst>
              <a:ext uri="{FF2B5EF4-FFF2-40B4-BE49-F238E27FC236}">
                <a16:creationId xmlns:a16="http://schemas.microsoft.com/office/drawing/2014/main" id="{EA81982C-54DC-4320-87E4-637B0DFE9CCC}"/>
              </a:ext>
            </a:extLst>
          </p:cNvPr>
          <p:cNvGrpSpPr>
            <a:grpSpLocks/>
          </p:cNvGrpSpPr>
          <p:nvPr/>
        </p:nvGrpSpPr>
        <p:grpSpPr bwMode="auto">
          <a:xfrm>
            <a:off x="5391706" y="2091913"/>
            <a:ext cx="6238142" cy="3570288"/>
            <a:chOff x="1036" y="1480"/>
            <a:chExt cx="4257" cy="2249"/>
          </a:xfrm>
        </p:grpSpPr>
        <p:sp>
          <p:nvSpPr>
            <p:cNvPr id="8" name="Text Box 4">
              <a:extLst>
                <a:ext uri="{FF2B5EF4-FFF2-40B4-BE49-F238E27FC236}">
                  <a16:creationId xmlns:a16="http://schemas.microsoft.com/office/drawing/2014/main" id="{C63D0C32-B5C5-4FE5-823F-5CC2A7EB5D7E}"/>
                </a:ext>
              </a:extLst>
            </p:cNvPr>
            <p:cNvSpPr txBox="1">
              <a:spLocks noChangeArrowheads="1"/>
            </p:cNvSpPr>
            <p:nvPr/>
          </p:nvSpPr>
          <p:spPr bwMode="auto">
            <a:xfrm>
              <a:off x="1117" y="1624"/>
              <a:ext cx="1008" cy="291"/>
            </a:xfrm>
            <a:prstGeom prst="rect">
              <a:avLst/>
            </a:prstGeom>
            <a:solidFill>
              <a:srgbClr val="97FF97"/>
            </a:solidFill>
            <a:ln w="254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2400" b="1" dirty="0">
                  <a:solidFill>
                    <a:srgbClr val="FF0000"/>
                  </a:solidFill>
                </a:rPr>
                <a:t>A</a:t>
              </a:r>
            </a:p>
          </p:txBody>
        </p:sp>
        <p:sp>
          <p:nvSpPr>
            <p:cNvPr id="9" name="AutoShape 5">
              <a:extLst>
                <a:ext uri="{FF2B5EF4-FFF2-40B4-BE49-F238E27FC236}">
                  <a16:creationId xmlns:a16="http://schemas.microsoft.com/office/drawing/2014/main" id="{CBC50F41-F36C-4EB1-8087-49928EB29E3B}"/>
                </a:ext>
              </a:extLst>
            </p:cNvPr>
            <p:cNvSpPr>
              <a:spLocks noChangeArrowheads="1"/>
            </p:cNvSpPr>
            <p:nvPr/>
          </p:nvSpPr>
          <p:spPr bwMode="auto">
            <a:xfrm>
              <a:off x="1069" y="2707"/>
              <a:ext cx="1200" cy="424"/>
            </a:xfrm>
            <a:prstGeom prst="flowChartDecision">
              <a:avLst/>
            </a:prstGeom>
            <a:solidFill>
              <a:srgbClr val="97FF97"/>
            </a:solidFill>
            <a:ln w="25400" algn="ctr">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b="1">
                  <a:solidFill>
                    <a:srgbClr val="FF0000"/>
                  </a:solidFill>
                </a:rPr>
                <a:t>B</a:t>
              </a:r>
            </a:p>
          </p:txBody>
        </p:sp>
        <p:sp>
          <p:nvSpPr>
            <p:cNvPr id="10" name="AutoShape 6">
              <a:extLst>
                <a:ext uri="{FF2B5EF4-FFF2-40B4-BE49-F238E27FC236}">
                  <a16:creationId xmlns:a16="http://schemas.microsoft.com/office/drawing/2014/main" id="{A7B75BA2-1497-4AEF-A5FD-F6A373203297}"/>
                </a:ext>
              </a:extLst>
            </p:cNvPr>
            <p:cNvSpPr>
              <a:spLocks noChangeArrowheads="1"/>
            </p:cNvSpPr>
            <p:nvPr/>
          </p:nvSpPr>
          <p:spPr bwMode="auto">
            <a:xfrm>
              <a:off x="2653" y="1624"/>
              <a:ext cx="1056" cy="291"/>
            </a:xfrm>
            <a:prstGeom prst="flowChartPredefinedProcess">
              <a:avLst/>
            </a:prstGeom>
            <a:solidFill>
              <a:srgbClr val="97FF97"/>
            </a:solidFill>
            <a:ln w="25400" algn="ctr">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2400" b="1">
                  <a:solidFill>
                    <a:srgbClr val="FF0000"/>
                  </a:solidFill>
                </a:rPr>
                <a:t>A</a:t>
              </a:r>
            </a:p>
          </p:txBody>
        </p:sp>
        <p:sp>
          <p:nvSpPr>
            <p:cNvPr id="11" name="AutoShape 7">
              <a:extLst>
                <a:ext uri="{FF2B5EF4-FFF2-40B4-BE49-F238E27FC236}">
                  <a16:creationId xmlns:a16="http://schemas.microsoft.com/office/drawing/2014/main" id="{4548F4EF-0496-43F1-9AE1-118DFD53C2B5}"/>
                </a:ext>
              </a:extLst>
            </p:cNvPr>
            <p:cNvSpPr>
              <a:spLocks noChangeArrowheads="1"/>
            </p:cNvSpPr>
            <p:nvPr/>
          </p:nvSpPr>
          <p:spPr bwMode="auto">
            <a:xfrm>
              <a:off x="4189" y="1624"/>
              <a:ext cx="1104" cy="291"/>
            </a:xfrm>
            <a:prstGeom prst="flowChartInputOutput">
              <a:avLst/>
            </a:prstGeom>
            <a:solidFill>
              <a:srgbClr val="97FF97"/>
            </a:solidFill>
            <a:ln w="25400" algn="ctr">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de-DE" sz="2400" b="1">
                <a:solidFill>
                  <a:srgbClr val="FF0000"/>
                </a:solidFill>
              </a:endParaRPr>
            </a:p>
          </p:txBody>
        </p:sp>
        <p:sp>
          <p:nvSpPr>
            <p:cNvPr id="12" name="AutoShape 8">
              <a:extLst>
                <a:ext uri="{FF2B5EF4-FFF2-40B4-BE49-F238E27FC236}">
                  <a16:creationId xmlns:a16="http://schemas.microsoft.com/office/drawing/2014/main" id="{458E59F0-D9A9-40C3-B89C-AC28E5E4F07C}"/>
                </a:ext>
              </a:extLst>
            </p:cNvPr>
            <p:cNvSpPr>
              <a:spLocks noChangeArrowheads="1"/>
            </p:cNvSpPr>
            <p:nvPr/>
          </p:nvSpPr>
          <p:spPr bwMode="auto">
            <a:xfrm>
              <a:off x="3479" y="2750"/>
              <a:ext cx="672" cy="354"/>
            </a:xfrm>
            <a:prstGeom prst="flowChartTerminator">
              <a:avLst/>
            </a:prstGeom>
            <a:solidFill>
              <a:srgbClr val="97FF97"/>
            </a:solidFill>
            <a:ln w="25400" algn="ctr">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2000" b="1" dirty="0">
                  <a:solidFill>
                    <a:srgbClr val="FF0000"/>
                  </a:solidFill>
                </a:rPr>
                <a:t>Begin</a:t>
              </a:r>
            </a:p>
          </p:txBody>
        </p:sp>
        <p:sp>
          <p:nvSpPr>
            <p:cNvPr id="13" name="AutoShape 9">
              <a:extLst>
                <a:ext uri="{FF2B5EF4-FFF2-40B4-BE49-F238E27FC236}">
                  <a16:creationId xmlns:a16="http://schemas.microsoft.com/office/drawing/2014/main" id="{13ED013F-8CD2-4642-B3D0-EFECF88A5BBB}"/>
                </a:ext>
              </a:extLst>
            </p:cNvPr>
            <p:cNvSpPr>
              <a:spLocks noChangeArrowheads="1"/>
            </p:cNvSpPr>
            <p:nvPr/>
          </p:nvSpPr>
          <p:spPr bwMode="auto">
            <a:xfrm>
              <a:off x="4381" y="2916"/>
              <a:ext cx="720" cy="354"/>
            </a:xfrm>
            <a:prstGeom prst="flowChartTerminator">
              <a:avLst/>
            </a:prstGeom>
            <a:solidFill>
              <a:srgbClr val="97FF97"/>
            </a:solidFill>
            <a:ln w="25400" algn="ctr">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2000" b="1" dirty="0">
                  <a:solidFill>
                    <a:srgbClr val="FF0000"/>
                  </a:solidFill>
                </a:rPr>
                <a:t>End</a:t>
              </a:r>
            </a:p>
          </p:txBody>
        </p:sp>
        <p:sp>
          <p:nvSpPr>
            <p:cNvPr id="14" name="Text Box 10">
              <a:extLst>
                <a:ext uri="{FF2B5EF4-FFF2-40B4-BE49-F238E27FC236}">
                  <a16:creationId xmlns:a16="http://schemas.microsoft.com/office/drawing/2014/main" id="{D56F01DF-448C-4FDB-A7C4-39C8268ABFD7}"/>
                </a:ext>
              </a:extLst>
            </p:cNvPr>
            <p:cNvSpPr txBox="1">
              <a:spLocks noChangeArrowheads="1"/>
            </p:cNvSpPr>
            <p:nvPr/>
          </p:nvSpPr>
          <p:spPr bwMode="auto">
            <a:xfrm>
              <a:off x="1130" y="2152"/>
              <a:ext cx="93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dirty="0"/>
                <a:t>Thực hiện A</a:t>
              </a:r>
            </a:p>
          </p:txBody>
        </p:sp>
        <p:sp>
          <p:nvSpPr>
            <p:cNvPr id="15" name="Text Box 11">
              <a:extLst>
                <a:ext uri="{FF2B5EF4-FFF2-40B4-BE49-F238E27FC236}">
                  <a16:creationId xmlns:a16="http://schemas.microsoft.com/office/drawing/2014/main" id="{69FFFE5B-EA0B-4553-9FFC-3B26080D8F0A}"/>
                </a:ext>
              </a:extLst>
            </p:cNvPr>
            <p:cNvSpPr txBox="1">
              <a:spLocks noChangeArrowheads="1"/>
            </p:cNvSpPr>
            <p:nvPr/>
          </p:nvSpPr>
          <p:spPr bwMode="auto">
            <a:xfrm>
              <a:off x="2736" y="2152"/>
              <a:ext cx="82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a:t>Gọi hàm A</a:t>
              </a:r>
            </a:p>
          </p:txBody>
        </p:sp>
        <p:sp>
          <p:nvSpPr>
            <p:cNvPr id="16" name="Text Box 12">
              <a:extLst>
                <a:ext uri="{FF2B5EF4-FFF2-40B4-BE49-F238E27FC236}">
                  <a16:creationId xmlns:a16="http://schemas.microsoft.com/office/drawing/2014/main" id="{26A12564-34A6-4250-993A-A42883DCB603}"/>
                </a:ext>
              </a:extLst>
            </p:cNvPr>
            <p:cNvSpPr txBox="1">
              <a:spLocks noChangeArrowheads="1"/>
            </p:cNvSpPr>
            <p:nvPr/>
          </p:nvSpPr>
          <p:spPr bwMode="auto">
            <a:xfrm>
              <a:off x="4102" y="2152"/>
              <a:ext cx="11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a:t>Vào / Ra dữ liệu</a:t>
              </a:r>
            </a:p>
          </p:txBody>
        </p:sp>
        <p:grpSp>
          <p:nvGrpSpPr>
            <p:cNvPr id="17" name="Group 13">
              <a:extLst>
                <a:ext uri="{FF2B5EF4-FFF2-40B4-BE49-F238E27FC236}">
                  <a16:creationId xmlns:a16="http://schemas.microsoft.com/office/drawing/2014/main" id="{18A87954-FFE3-4616-96B0-F5F66DC60912}"/>
                </a:ext>
              </a:extLst>
            </p:cNvPr>
            <p:cNvGrpSpPr>
              <a:grpSpLocks/>
            </p:cNvGrpSpPr>
            <p:nvPr/>
          </p:nvGrpSpPr>
          <p:grpSpPr bwMode="auto">
            <a:xfrm>
              <a:off x="1597" y="1480"/>
              <a:ext cx="0" cy="624"/>
              <a:chOff x="1680" y="1488"/>
              <a:chExt cx="0" cy="624"/>
            </a:xfrm>
          </p:grpSpPr>
          <p:sp>
            <p:nvSpPr>
              <p:cNvPr id="33" name="Line 14">
                <a:extLst>
                  <a:ext uri="{FF2B5EF4-FFF2-40B4-BE49-F238E27FC236}">
                    <a16:creationId xmlns:a16="http://schemas.microsoft.com/office/drawing/2014/main" id="{DF474EDD-9432-407C-AF74-3256EC120C9D}"/>
                  </a:ext>
                </a:extLst>
              </p:cNvPr>
              <p:cNvSpPr>
                <a:spLocks noChangeShapeType="1"/>
              </p:cNvSpPr>
              <p:nvPr/>
            </p:nvSpPr>
            <p:spPr bwMode="auto">
              <a:xfrm>
                <a:off x="1680" y="148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5">
                <a:extLst>
                  <a:ext uri="{FF2B5EF4-FFF2-40B4-BE49-F238E27FC236}">
                    <a16:creationId xmlns:a16="http://schemas.microsoft.com/office/drawing/2014/main" id="{7A975CE0-6D82-4E54-A774-15690284C2E5}"/>
                  </a:ext>
                </a:extLst>
              </p:cNvPr>
              <p:cNvSpPr>
                <a:spLocks noChangeShapeType="1"/>
              </p:cNvSpPr>
              <p:nvPr/>
            </p:nvSpPr>
            <p:spPr bwMode="auto">
              <a:xfrm>
                <a:off x="1680" y="196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8" name="Group 16">
              <a:extLst>
                <a:ext uri="{FF2B5EF4-FFF2-40B4-BE49-F238E27FC236}">
                  <a16:creationId xmlns:a16="http://schemas.microsoft.com/office/drawing/2014/main" id="{475B2517-D3D8-41BB-8B2E-95B141673666}"/>
                </a:ext>
              </a:extLst>
            </p:cNvPr>
            <p:cNvGrpSpPr>
              <a:grpSpLocks/>
            </p:cNvGrpSpPr>
            <p:nvPr/>
          </p:nvGrpSpPr>
          <p:grpSpPr bwMode="auto">
            <a:xfrm>
              <a:off x="3181" y="1480"/>
              <a:ext cx="0" cy="624"/>
              <a:chOff x="1680" y="1488"/>
              <a:chExt cx="0" cy="624"/>
            </a:xfrm>
          </p:grpSpPr>
          <p:sp>
            <p:nvSpPr>
              <p:cNvPr id="31" name="Line 17">
                <a:extLst>
                  <a:ext uri="{FF2B5EF4-FFF2-40B4-BE49-F238E27FC236}">
                    <a16:creationId xmlns:a16="http://schemas.microsoft.com/office/drawing/2014/main" id="{AAB7C3BB-9D95-43D0-A8E0-B53B06AADBFD}"/>
                  </a:ext>
                </a:extLst>
              </p:cNvPr>
              <p:cNvSpPr>
                <a:spLocks noChangeShapeType="1"/>
              </p:cNvSpPr>
              <p:nvPr/>
            </p:nvSpPr>
            <p:spPr bwMode="auto">
              <a:xfrm>
                <a:off x="1680" y="148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8">
                <a:extLst>
                  <a:ext uri="{FF2B5EF4-FFF2-40B4-BE49-F238E27FC236}">
                    <a16:creationId xmlns:a16="http://schemas.microsoft.com/office/drawing/2014/main" id="{491F679B-2568-4C81-BE0C-E80D1E6852AC}"/>
                  </a:ext>
                </a:extLst>
              </p:cNvPr>
              <p:cNvSpPr>
                <a:spLocks noChangeShapeType="1"/>
              </p:cNvSpPr>
              <p:nvPr/>
            </p:nvSpPr>
            <p:spPr bwMode="auto">
              <a:xfrm>
                <a:off x="1680" y="196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9" name="Group 19">
              <a:extLst>
                <a:ext uri="{FF2B5EF4-FFF2-40B4-BE49-F238E27FC236}">
                  <a16:creationId xmlns:a16="http://schemas.microsoft.com/office/drawing/2014/main" id="{56B22846-B75F-4FF0-A8F9-02636B99D22E}"/>
                </a:ext>
              </a:extLst>
            </p:cNvPr>
            <p:cNvGrpSpPr>
              <a:grpSpLocks/>
            </p:cNvGrpSpPr>
            <p:nvPr/>
          </p:nvGrpSpPr>
          <p:grpSpPr bwMode="auto">
            <a:xfrm>
              <a:off x="4717" y="1480"/>
              <a:ext cx="0" cy="624"/>
              <a:chOff x="1680" y="1488"/>
              <a:chExt cx="0" cy="624"/>
            </a:xfrm>
          </p:grpSpPr>
          <p:sp>
            <p:nvSpPr>
              <p:cNvPr id="29" name="Line 20">
                <a:extLst>
                  <a:ext uri="{FF2B5EF4-FFF2-40B4-BE49-F238E27FC236}">
                    <a16:creationId xmlns:a16="http://schemas.microsoft.com/office/drawing/2014/main" id="{A26016E8-32CA-4D67-84C4-B52525B5F635}"/>
                  </a:ext>
                </a:extLst>
              </p:cNvPr>
              <p:cNvSpPr>
                <a:spLocks noChangeShapeType="1"/>
              </p:cNvSpPr>
              <p:nvPr/>
            </p:nvSpPr>
            <p:spPr bwMode="auto">
              <a:xfrm>
                <a:off x="1680" y="148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21">
                <a:extLst>
                  <a:ext uri="{FF2B5EF4-FFF2-40B4-BE49-F238E27FC236}">
                    <a16:creationId xmlns:a16="http://schemas.microsoft.com/office/drawing/2014/main" id="{FE9C9B12-4F20-44B8-8BE2-1DD77F8AE139}"/>
                  </a:ext>
                </a:extLst>
              </p:cNvPr>
              <p:cNvSpPr>
                <a:spLocks noChangeShapeType="1"/>
              </p:cNvSpPr>
              <p:nvPr/>
            </p:nvSpPr>
            <p:spPr bwMode="auto">
              <a:xfrm>
                <a:off x="1680" y="1968"/>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 name="Line 22">
              <a:extLst>
                <a:ext uri="{FF2B5EF4-FFF2-40B4-BE49-F238E27FC236}">
                  <a16:creationId xmlns:a16="http://schemas.microsoft.com/office/drawing/2014/main" id="{2B014FB5-E970-4B82-95F1-762D50ADC296}"/>
                </a:ext>
              </a:extLst>
            </p:cNvPr>
            <p:cNvSpPr>
              <a:spLocks noChangeShapeType="1"/>
            </p:cNvSpPr>
            <p:nvPr/>
          </p:nvSpPr>
          <p:spPr bwMode="auto">
            <a:xfrm>
              <a:off x="1645" y="2488"/>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3">
              <a:extLst>
                <a:ext uri="{FF2B5EF4-FFF2-40B4-BE49-F238E27FC236}">
                  <a16:creationId xmlns:a16="http://schemas.microsoft.com/office/drawing/2014/main" id="{951C1E6B-91A8-41E8-838D-0B55E2162E96}"/>
                </a:ext>
              </a:extLst>
            </p:cNvPr>
            <p:cNvSpPr>
              <a:spLocks noChangeShapeType="1"/>
            </p:cNvSpPr>
            <p:nvPr/>
          </p:nvSpPr>
          <p:spPr bwMode="auto">
            <a:xfrm>
              <a:off x="1657" y="3124"/>
              <a:ext cx="0" cy="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4">
              <a:extLst>
                <a:ext uri="{FF2B5EF4-FFF2-40B4-BE49-F238E27FC236}">
                  <a16:creationId xmlns:a16="http://schemas.microsoft.com/office/drawing/2014/main" id="{56DD1C71-D76E-48A5-85BA-73AB4BA48593}"/>
                </a:ext>
              </a:extLst>
            </p:cNvPr>
            <p:cNvSpPr>
              <a:spLocks noChangeShapeType="1"/>
            </p:cNvSpPr>
            <p:nvPr/>
          </p:nvSpPr>
          <p:spPr bwMode="auto">
            <a:xfrm>
              <a:off x="3815" y="3116"/>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5">
              <a:extLst>
                <a:ext uri="{FF2B5EF4-FFF2-40B4-BE49-F238E27FC236}">
                  <a16:creationId xmlns:a16="http://schemas.microsoft.com/office/drawing/2014/main" id="{07C40600-A3A1-48FF-BDB4-D9DFBD5AB868}"/>
                </a:ext>
              </a:extLst>
            </p:cNvPr>
            <p:cNvSpPr>
              <a:spLocks noChangeShapeType="1"/>
            </p:cNvSpPr>
            <p:nvPr/>
          </p:nvSpPr>
          <p:spPr bwMode="auto">
            <a:xfrm>
              <a:off x="4717" y="2680"/>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6">
              <a:extLst>
                <a:ext uri="{FF2B5EF4-FFF2-40B4-BE49-F238E27FC236}">
                  <a16:creationId xmlns:a16="http://schemas.microsoft.com/office/drawing/2014/main" id="{BA747BEB-8DDC-4813-A8D1-25448413DCE7}"/>
                </a:ext>
              </a:extLst>
            </p:cNvPr>
            <p:cNvSpPr>
              <a:spLocks/>
            </p:cNvSpPr>
            <p:nvPr/>
          </p:nvSpPr>
          <p:spPr bwMode="auto">
            <a:xfrm>
              <a:off x="2253" y="2924"/>
              <a:ext cx="372" cy="460"/>
            </a:xfrm>
            <a:custGeom>
              <a:avLst/>
              <a:gdLst>
                <a:gd name="T0" fmla="*/ 0 w 372"/>
                <a:gd name="T1" fmla="*/ 0 h 460"/>
                <a:gd name="T2" fmla="*/ 372 w 372"/>
                <a:gd name="T3" fmla="*/ 0 h 460"/>
                <a:gd name="T4" fmla="*/ 372 w 372"/>
                <a:gd name="T5" fmla="*/ 460 h 460"/>
              </a:gdLst>
              <a:ahLst/>
              <a:cxnLst>
                <a:cxn ang="0">
                  <a:pos x="T0" y="T1"/>
                </a:cxn>
                <a:cxn ang="0">
                  <a:pos x="T2" y="T3"/>
                </a:cxn>
                <a:cxn ang="0">
                  <a:pos x="T4" y="T5"/>
                </a:cxn>
              </a:cxnLst>
              <a:rect l="0" t="0" r="r" b="b"/>
              <a:pathLst>
                <a:path w="372" h="460">
                  <a:moveTo>
                    <a:pt x="0" y="0"/>
                  </a:moveTo>
                  <a:lnTo>
                    <a:pt x="372" y="0"/>
                  </a:lnTo>
                  <a:lnTo>
                    <a:pt x="372" y="460"/>
                  </a:lnTo>
                </a:path>
              </a:pathLst>
            </a:custGeom>
            <a:noFill/>
            <a:ln w="28575">
              <a:solidFill>
                <a:schemeClr val="tx1"/>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7">
              <a:extLst>
                <a:ext uri="{FF2B5EF4-FFF2-40B4-BE49-F238E27FC236}">
                  <a16:creationId xmlns:a16="http://schemas.microsoft.com/office/drawing/2014/main" id="{6DBD3D87-0566-415D-8CAD-056AF90AAB9C}"/>
                </a:ext>
              </a:extLst>
            </p:cNvPr>
            <p:cNvSpPr txBox="1">
              <a:spLocks noChangeArrowheads="1"/>
            </p:cNvSpPr>
            <p:nvPr/>
          </p:nvSpPr>
          <p:spPr bwMode="auto">
            <a:xfrm>
              <a:off x="1036" y="3457"/>
              <a:ext cx="1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dirty="0"/>
                <a:t>Điều kiện rẽ nhánh B</a:t>
              </a:r>
            </a:p>
          </p:txBody>
        </p:sp>
        <p:sp>
          <p:nvSpPr>
            <p:cNvPr id="26" name="Text Box 28">
              <a:extLst>
                <a:ext uri="{FF2B5EF4-FFF2-40B4-BE49-F238E27FC236}">
                  <a16:creationId xmlns:a16="http://schemas.microsoft.com/office/drawing/2014/main" id="{CB3B069C-9B0B-4948-B1FB-039D6BC65893}"/>
                </a:ext>
              </a:extLst>
            </p:cNvPr>
            <p:cNvSpPr txBox="1">
              <a:spLocks noChangeArrowheads="1"/>
            </p:cNvSpPr>
            <p:nvPr/>
          </p:nvSpPr>
          <p:spPr bwMode="auto">
            <a:xfrm>
              <a:off x="2218" y="2632"/>
              <a:ext cx="4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a:t>Đúng</a:t>
              </a:r>
            </a:p>
          </p:txBody>
        </p:sp>
        <p:sp>
          <p:nvSpPr>
            <p:cNvPr id="27" name="Text Box 29">
              <a:extLst>
                <a:ext uri="{FF2B5EF4-FFF2-40B4-BE49-F238E27FC236}">
                  <a16:creationId xmlns:a16="http://schemas.microsoft.com/office/drawing/2014/main" id="{018CC154-505A-48CC-B7F3-F175CCBBC06A}"/>
                </a:ext>
              </a:extLst>
            </p:cNvPr>
            <p:cNvSpPr txBox="1">
              <a:spLocks noChangeArrowheads="1"/>
            </p:cNvSpPr>
            <p:nvPr/>
          </p:nvSpPr>
          <p:spPr bwMode="auto">
            <a:xfrm>
              <a:off x="1695" y="3073"/>
              <a:ext cx="33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b="1"/>
                <a:t>Sai</a:t>
              </a:r>
            </a:p>
          </p:txBody>
        </p:sp>
        <p:sp>
          <p:nvSpPr>
            <p:cNvPr id="28" name="Text Box 30">
              <a:extLst>
                <a:ext uri="{FF2B5EF4-FFF2-40B4-BE49-F238E27FC236}">
                  <a16:creationId xmlns:a16="http://schemas.microsoft.com/office/drawing/2014/main" id="{FE2D8808-424B-4410-857E-E049F0C67FE4}"/>
                </a:ext>
              </a:extLst>
            </p:cNvPr>
            <p:cNvSpPr txBox="1">
              <a:spLocks noChangeArrowheads="1"/>
            </p:cNvSpPr>
            <p:nvPr/>
          </p:nvSpPr>
          <p:spPr bwMode="auto">
            <a:xfrm>
              <a:off x="3425" y="3361"/>
              <a:ext cx="182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b="1" dirty="0"/>
                <a:t>Nút giới hạn bắt đầu / kết thúc chương trình</a:t>
              </a:r>
            </a:p>
          </p:txBody>
        </p:sp>
      </p:grpSp>
    </p:spTree>
    <p:extLst>
      <p:ext uri="{BB962C8B-B14F-4D97-AF65-F5344CB8AC3E}">
        <p14:creationId xmlns:p14="http://schemas.microsoft.com/office/powerpoint/2010/main" val="106798287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39F84FE3-6E61-463D-9621-1CFB0C64F3B2}"/>
              </a:ext>
            </a:extLst>
          </p:cNvPr>
          <p:cNvSpPr>
            <a:spLocks noGrp="1"/>
          </p:cNvSpPr>
          <p:nvPr>
            <p:ph idx="1"/>
          </p:nvPr>
        </p:nvSpPr>
        <p:spPr>
          <a:xfrm>
            <a:off x="198120" y="1554481"/>
            <a:ext cx="4720264" cy="4645152"/>
          </a:xfrm>
        </p:spPr>
        <p:txBody>
          <a:bodyPr anchor="ctr"/>
          <a:lstStyle/>
          <a:p>
            <a:r>
              <a:rPr lang="en-US" b="1" noProof="1"/>
              <a:t>Ví dụ: </a:t>
            </a:r>
            <a:r>
              <a:rPr lang="vi-VN" noProof="1"/>
              <a:t>Tìm phần tử mang giá trị lớn nhất trong mảng</a:t>
            </a:r>
            <a:r>
              <a:rPr lang="en-US" noProof="1"/>
              <a:t>.</a:t>
            </a:r>
            <a:endParaRPr lang="vi-VN" noProof="1"/>
          </a:p>
        </p:txBody>
      </p:sp>
      <p:sp>
        <p:nvSpPr>
          <p:cNvPr id="3" name="Chỗ dành sẵn cho Ngày tháng 2">
            <a:extLst>
              <a:ext uri="{FF2B5EF4-FFF2-40B4-BE49-F238E27FC236}">
                <a16:creationId xmlns:a16="http://schemas.microsoft.com/office/drawing/2014/main" id="{8077D250-753B-4060-AE54-22B6104DB610}"/>
              </a:ext>
            </a:extLst>
          </p:cNvPr>
          <p:cNvSpPr>
            <a:spLocks noGrp="1"/>
          </p:cNvSpPr>
          <p:nvPr>
            <p:ph type="dt" sz="half" idx="10"/>
          </p:nvPr>
        </p:nvSpPr>
        <p:spPr/>
        <p:txBody>
          <a:bodyPr/>
          <a:lstStyle/>
          <a:p>
            <a:fld id="{179C3972-07B5-46C1-BA6C-B590345672FE}"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B28CE52D-1335-4FD2-89FB-71AE8B9F0733}"/>
              </a:ext>
            </a:extLst>
          </p:cNvPr>
          <p:cNvSpPr>
            <a:spLocks noGrp="1"/>
          </p:cNvSpPr>
          <p:nvPr>
            <p:ph type="sldNum" sz="quarter" idx="12"/>
          </p:nvPr>
        </p:nvSpPr>
        <p:spPr/>
        <p:txBody>
          <a:bodyPr/>
          <a:lstStyle/>
          <a:p>
            <a:fld id="{796B6B1B-CD97-412B-A8B6-A4AEE95B13DD}" type="slidenum">
              <a:rPr lang="en-US" smtClean="0"/>
              <a:t>21</a:t>
            </a:fld>
            <a:endParaRPr lang="en-US"/>
          </a:p>
        </p:txBody>
      </p:sp>
      <p:sp>
        <p:nvSpPr>
          <p:cNvPr id="6" name="Tiêu đề 5">
            <a:extLst>
              <a:ext uri="{FF2B5EF4-FFF2-40B4-BE49-F238E27FC236}">
                <a16:creationId xmlns:a16="http://schemas.microsoft.com/office/drawing/2014/main" id="{C482109E-1BE0-4BFD-A7FA-9255AF40AD7E}"/>
              </a:ext>
            </a:extLst>
          </p:cNvPr>
          <p:cNvSpPr>
            <a:spLocks noGrp="1"/>
          </p:cNvSpPr>
          <p:nvPr>
            <p:ph type="title"/>
          </p:nvPr>
        </p:nvSpPr>
        <p:spPr/>
        <p:txBody>
          <a:bodyPr/>
          <a:lstStyle/>
          <a:p>
            <a:r>
              <a:rPr lang="en-US" noProof="1"/>
              <a:t>Lưu đồ (sơ đồ khối)</a:t>
            </a:r>
            <a:endParaRPr lang="en-US" dirty="0"/>
          </a:p>
        </p:txBody>
      </p:sp>
      <p:grpSp>
        <p:nvGrpSpPr>
          <p:cNvPr id="35" name="Group 27">
            <a:extLst>
              <a:ext uri="{FF2B5EF4-FFF2-40B4-BE49-F238E27FC236}">
                <a16:creationId xmlns:a16="http://schemas.microsoft.com/office/drawing/2014/main" id="{802658D6-4B3F-4F2C-9BBE-FB2FF0447E70}"/>
              </a:ext>
            </a:extLst>
          </p:cNvPr>
          <p:cNvGrpSpPr>
            <a:grpSpLocks/>
          </p:cNvGrpSpPr>
          <p:nvPr/>
        </p:nvGrpSpPr>
        <p:grpSpPr bwMode="auto">
          <a:xfrm>
            <a:off x="5279488" y="1443866"/>
            <a:ext cx="6714392" cy="5111750"/>
            <a:chOff x="1578" y="482"/>
            <a:chExt cx="4173" cy="3674"/>
          </a:xfrm>
          <a:solidFill>
            <a:schemeClr val="tx2">
              <a:lumMod val="75000"/>
            </a:schemeClr>
          </a:solidFill>
        </p:grpSpPr>
        <p:sp>
          <p:nvSpPr>
            <p:cNvPr id="36" name="Oval 4">
              <a:extLst>
                <a:ext uri="{FF2B5EF4-FFF2-40B4-BE49-F238E27FC236}">
                  <a16:creationId xmlns:a16="http://schemas.microsoft.com/office/drawing/2014/main" id="{5C3AF19F-C240-4613-A267-AA7614AB7677}"/>
                </a:ext>
              </a:extLst>
            </p:cNvPr>
            <p:cNvSpPr>
              <a:spLocks noChangeArrowheads="1"/>
            </p:cNvSpPr>
            <p:nvPr/>
          </p:nvSpPr>
          <p:spPr bwMode="auto">
            <a:xfrm>
              <a:off x="1624" y="482"/>
              <a:ext cx="681" cy="363"/>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b="1"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Bắt đầu</a:t>
              </a:r>
            </a:p>
          </p:txBody>
        </p:sp>
        <p:sp>
          <p:nvSpPr>
            <p:cNvPr id="37" name="Rectangle 5">
              <a:extLst>
                <a:ext uri="{FF2B5EF4-FFF2-40B4-BE49-F238E27FC236}">
                  <a16:creationId xmlns:a16="http://schemas.microsoft.com/office/drawing/2014/main" id="{07D41A23-E8B3-46F9-AA06-755AABDEAB64}"/>
                </a:ext>
              </a:extLst>
            </p:cNvPr>
            <p:cNvSpPr>
              <a:spLocks noChangeArrowheads="1"/>
            </p:cNvSpPr>
            <p:nvPr/>
          </p:nvSpPr>
          <p:spPr bwMode="auto">
            <a:xfrm>
              <a:off x="3075" y="527"/>
              <a:ext cx="952" cy="2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max </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a:t>
              </a:r>
            </a:p>
          </p:txBody>
        </p:sp>
        <p:sp>
          <p:nvSpPr>
            <p:cNvPr id="38" name="AutoShape 6">
              <a:extLst>
                <a:ext uri="{FF2B5EF4-FFF2-40B4-BE49-F238E27FC236}">
                  <a16:creationId xmlns:a16="http://schemas.microsoft.com/office/drawing/2014/main" id="{F98F94E2-3F10-4F97-B147-41F5DD75CE3C}"/>
                </a:ext>
              </a:extLst>
            </p:cNvPr>
            <p:cNvSpPr>
              <a:spLocks noChangeArrowheads="1"/>
            </p:cNvSpPr>
            <p:nvPr/>
          </p:nvSpPr>
          <p:spPr bwMode="auto">
            <a:xfrm>
              <a:off x="1624" y="1843"/>
              <a:ext cx="862" cy="772"/>
            </a:xfrm>
            <a:prstGeom prst="diamond">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&lt; n</a:t>
              </a:r>
            </a:p>
          </p:txBody>
        </p:sp>
        <p:sp>
          <p:nvSpPr>
            <p:cNvPr id="39" name="Rectangle 7">
              <a:extLst>
                <a:ext uri="{FF2B5EF4-FFF2-40B4-BE49-F238E27FC236}">
                  <a16:creationId xmlns:a16="http://schemas.microsoft.com/office/drawing/2014/main" id="{B0D2769F-DD9E-49D2-AF5F-F220ED583342}"/>
                </a:ext>
              </a:extLst>
            </p:cNvPr>
            <p:cNvSpPr>
              <a:spLocks noChangeArrowheads="1"/>
            </p:cNvSpPr>
            <p:nvPr/>
          </p:nvSpPr>
          <p:spPr bwMode="auto">
            <a:xfrm>
              <a:off x="1578" y="1344"/>
              <a:ext cx="952" cy="2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1</a:t>
              </a:r>
              <a:endPar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0" name="Rectangle 8">
              <a:extLst>
                <a:ext uri="{FF2B5EF4-FFF2-40B4-BE49-F238E27FC236}">
                  <a16:creationId xmlns:a16="http://schemas.microsoft.com/office/drawing/2014/main" id="{5BDBEA9E-B42D-4DFB-823F-1CCDFFFFEBE4}"/>
                </a:ext>
              </a:extLst>
            </p:cNvPr>
            <p:cNvSpPr>
              <a:spLocks noChangeArrowheads="1"/>
            </p:cNvSpPr>
            <p:nvPr/>
          </p:nvSpPr>
          <p:spPr bwMode="auto">
            <a:xfrm>
              <a:off x="3212" y="2069"/>
              <a:ext cx="1289" cy="2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max  </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là lớn nhất</a:t>
              </a:r>
            </a:p>
          </p:txBody>
        </p:sp>
        <p:sp>
          <p:nvSpPr>
            <p:cNvPr id="41" name="Oval 9">
              <a:extLst>
                <a:ext uri="{FF2B5EF4-FFF2-40B4-BE49-F238E27FC236}">
                  <a16:creationId xmlns:a16="http://schemas.microsoft.com/office/drawing/2014/main" id="{88E21E0C-E261-4672-8A39-D8DB77350037}"/>
                </a:ext>
              </a:extLst>
            </p:cNvPr>
            <p:cNvSpPr>
              <a:spLocks noChangeArrowheads="1"/>
            </p:cNvSpPr>
            <p:nvPr/>
          </p:nvSpPr>
          <p:spPr bwMode="auto">
            <a:xfrm>
              <a:off x="5070" y="2024"/>
              <a:ext cx="681" cy="363"/>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b="1" noProof="1">
                  <a:solidFill>
                    <a:sysClr val="windowText" lastClr="00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Kết thúc</a:t>
              </a:r>
            </a:p>
          </p:txBody>
        </p:sp>
        <p:sp>
          <p:nvSpPr>
            <p:cNvPr id="42" name="AutoShape 10">
              <a:extLst>
                <a:ext uri="{FF2B5EF4-FFF2-40B4-BE49-F238E27FC236}">
                  <a16:creationId xmlns:a16="http://schemas.microsoft.com/office/drawing/2014/main" id="{8A137BF0-C973-4035-86A9-FA6AD01478EA}"/>
                </a:ext>
              </a:extLst>
            </p:cNvPr>
            <p:cNvSpPr>
              <a:spLocks noChangeArrowheads="1"/>
            </p:cNvSpPr>
            <p:nvPr/>
          </p:nvSpPr>
          <p:spPr bwMode="auto">
            <a:xfrm>
              <a:off x="1624" y="2841"/>
              <a:ext cx="862" cy="772"/>
            </a:xfrm>
            <a:prstGeom prst="diamond">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max</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&lt; 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p>
          </p:txBody>
        </p:sp>
        <p:sp>
          <p:nvSpPr>
            <p:cNvPr id="43" name="Rectangle 11">
              <a:extLst>
                <a:ext uri="{FF2B5EF4-FFF2-40B4-BE49-F238E27FC236}">
                  <a16:creationId xmlns:a16="http://schemas.microsoft.com/office/drawing/2014/main" id="{D333495B-1C7D-4E57-B0E6-CA5B21FC2AB9}"/>
                </a:ext>
              </a:extLst>
            </p:cNvPr>
            <p:cNvSpPr>
              <a:spLocks noChangeArrowheads="1"/>
            </p:cNvSpPr>
            <p:nvPr/>
          </p:nvSpPr>
          <p:spPr bwMode="auto">
            <a:xfrm>
              <a:off x="1578" y="3884"/>
              <a:ext cx="952" cy="2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I + 1</a:t>
              </a:r>
              <a:endPar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4" name="Rectangle 12">
              <a:extLst>
                <a:ext uri="{FF2B5EF4-FFF2-40B4-BE49-F238E27FC236}">
                  <a16:creationId xmlns:a16="http://schemas.microsoft.com/office/drawing/2014/main" id="{7D67F955-3887-4CCB-8E69-956F5E9AFC7F}"/>
                </a:ext>
              </a:extLst>
            </p:cNvPr>
            <p:cNvSpPr>
              <a:spLocks noChangeArrowheads="1"/>
            </p:cNvSpPr>
            <p:nvPr/>
          </p:nvSpPr>
          <p:spPr bwMode="auto">
            <a:xfrm>
              <a:off x="3256" y="3113"/>
              <a:ext cx="1133" cy="27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max </a:t>
              </a:r>
              <a:r>
                <a:rPr lang="vi-VN" sz="2000"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a:t>
              </a:r>
              <a:r>
                <a:rPr lang="vi-VN" sz="2000" b="1" baseline="-25000"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p>
          </p:txBody>
        </p:sp>
        <p:cxnSp>
          <p:nvCxnSpPr>
            <p:cNvPr id="45" name="AutoShape 13">
              <a:extLst>
                <a:ext uri="{FF2B5EF4-FFF2-40B4-BE49-F238E27FC236}">
                  <a16:creationId xmlns:a16="http://schemas.microsoft.com/office/drawing/2014/main" id="{8867397A-2168-46CB-B0C6-60F7D58A314B}"/>
                </a:ext>
              </a:extLst>
            </p:cNvPr>
            <p:cNvCxnSpPr>
              <a:cxnSpLocks noChangeShapeType="1"/>
              <a:stCxn id="36" idx="6"/>
              <a:endCxn id="37" idx="1"/>
            </p:cNvCxnSpPr>
            <p:nvPr/>
          </p:nvCxnSpPr>
          <p:spPr bwMode="auto">
            <a:xfrm flipV="1">
              <a:off x="2305" y="663"/>
              <a:ext cx="770" cy="1"/>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4">
              <a:extLst>
                <a:ext uri="{FF2B5EF4-FFF2-40B4-BE49-F238E27FC236}">
                  <a16:creationId xmlns:a16="http://schemas.microsoft.com/office/drawing/2014/main" id="{C046E150-D274-4D38-B879-D141861B7A6D}"/>
                </a:ext>
              </a:extLst>
            </p:cNvPr>
            <p:cNvCxnSpPr>
              <a:cxnSpLocks noChangeShapeType="1"/>
              <a:stCxn id="37" idx="2"/>
              <a:endCxn id="39" idx="0"/>
            </p:cNvCxnSpPr>
            <p:nvPr/>
          </p:nvCxnSpPr>
          <p:spPr bwMode="auto">
            <a:xfrm rot="5400000">
              <a:off x="2530" y="323"/>
              <a:ext cx="545" cy="1497"/>
            </a:xfrm>
            <a:prstGeom prst="bentConnector3">
              <a:avLst>
                <a:gd name="adj1" fmla="val 49907"/>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5">
              <a:extLst>
                <a:ext uri="{FF2B5EF4-FFF2-40B4-BE49-F238E27FC236}">
                  <a16:creationId xmlns:a16="http://schemas.microsoft.com/office/drawing/2014/main" id="{E70C2DFA-5F8A-4F88-A8D5-7759B6ECA0C5}"/>
                </a:ext>
              </a:extLst>
            </p:cNvPr>
            <p:cNvCxnSpPr>
              <a:cxnSpLocks noChangeShapeType="1"/>
              <a:stCxn id="39" idx="2"/>
              <a:endCxn id="38" idx="0"/>
            </p:cNvCxnSpPr>
            <p:nvPr/>
          </p:nvCxnSpPr>
          <p:spPr bwMode="auto">
            <a:xfrm>
              <a:off x="2054" y="1616"/>
              <a:ext cx="1" cy="227"/>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16">
              <a:extLst>
                <a:ext uri="{FF2B5EF4-FFF2-40B4-BE49-F238E27FC236}">
                  <a16:creationId xmlns:a16="http://schemas.microsoft.com/office/drawing/2014/main" id="{954030EB-7A11-4E0D-8B62-1F2CADC67803}"/>
                </a:ext>
              </a:extLst>
            </p:cNvPr>
            <p:cNvCxnSpPr>
              <a:cxnSpLocks noChangeShapeType="1"/>
              <a:stCxn id="38" idx="2"/>
              <a:endCxn id="42" idx="0"/>
            </p:cNvCxnSpPr>
            <p:nvPr/>
          </p:nvCxnSpPr>
          <p:spPr bwMode="auto">
            <a:xfrm>
              <a:off x="2055" y="2615"/>
              <a:ext cx="0" cy="226"/>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7">
              <a:extLst>
                <a:ext uri="{FF2B5EF4-FFF2-40B4-BE49-F238E27FC236}">
                  <a16:creationId xmlns:a16="http://schemas.microsoft.com/office/drawing/2014/main" id="{C88017EA-663E-4FD0-A712-C83D8DB482B2}"/>
                </a:ext>
              </a:extLst>
            </p:cNvPr>
            <p:cNvCxnSpPr>
              <a:cxnSpLocks noChangeShapeType="1"/>
              <a:stCxn id="42" idx="2"/>
              <a:endCxn id="43" idx="0"/>
            </p:cNvCxnSpPr>
            <p:nvPr/>
          </p:nvCxnSpPr>
          <p:spPr bwMode="auto">
            <a:xfrm flipH="1">
              <a:off x="2054" y="3613"/>
              <a:ext cx="1" cy="271"/>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8">
              <a:extLst>
                <a:ext uri="{FF2B5EF4-FFF2-40B4-BE49-F238E27FC236}">
                  <a16:creationId xmlns:a16="http://schemas.microsoft.com/office/drawing/2014/main" id="{8E3B170A-E383-48C5-83CD-DFEE2FEA5D1D}"/>
                </a:ext>
              </a:extLst>
            </p:cNvPr>
            <p:cNvCxnSpPr>
              <a:cxnSpLocks noChangeShapeType="1"/>
              <a:stCxn id="43" idx="2"/>
              <a:endCxn id="38" idx="1"/>
            </p:cNvCxnSpPr>
            <p:nvPr/>
          </p:nvCxnSpPr>
          <p:spPr bwMode="auto">
            <a:xfrm rot="16200000" flipV="1">
              <a:off x="875" y="2978"/>
              <a:ext cx="1927" cy="430"/>
            </a:xfrm>
            <a:prstGeom prst="bentConnector4">
              <a:avLst>
                <a:gd name="adj1" fmla="val -7472"/>
                <a:gd name="adj2" fmla="val 144185"/>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9">
              <a:extLst>
                <a:ext uri="{FF2B5EF4-FFF2-40B4-BE49-F238E27FC236}">
                  <a16:creationId xmlns:a16="http://schemas.microsoft.com/office/drawing/2014/main" id="{F58D36EA-ACEC-4BE1-BAA8-B3C6B67DC6E5}"/>
                </a:ext>
              </a:extLst>
            </p:cNvPr>
            <p:cNvCxnSpPr>
              <a:cxnSpLocks noChangeShapeType="1"/>
              <a:stCxn id="38" idx="3"/>
              <a:endCxn id="40" idx="1"/>
            </p:cNvCxnSpPr>
            <p:nvPr/>
          </p:nvCxnSpPr>
          <p:spPr bwMode="auto">
            <a:xfrm flipV="1">
              <a:off x="2486" y="2205"/>
              <a:ext cx="726" cy="24"/>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0">
              <a:extLst>
                <a:ext uri="{FF2B5EF4-FFF2-40B4-BE49-F238E27FC236}">
                  <a16:creationId xmlns:a16="http://schemas.microsoft.com/office/drawing/2014/main" id="{FEE62906-91F9-4918-8512-592B1B1A6754}"/>
                </a:ext>
              </a:extLst>
            </p:cNvPr>
            <p:cNvCxnSpPr>
              <a:cxnSpLocks noChangeShapeType="1"/>
              <a:stCxn id="40" idx="3"/>
              <a:endCxn id="41" idx="2"/>
            </p:cNvCxnSpPr>
            <p:nvPr/>
          </p:nvCxnSpPr>
          <p:spPr bwMode="auto">
            <a:xfrm>
              <a:off x="4501" y="2205"/>
              <a:ext cx="569" cy="1"/>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1">
              <a:extLst>
                <a:ext uri="{FF2B5EF4-FFF2-40B4-BE49-F238E27FC236}">
                  <a16:creationId xmlns:a16="http://schemas.microsoft.com/office/drawing/2014/main" id="{F753A190-116F-47AF-9C7A-10C3D8D376B5}"/>
                </a:ext>
              </a:extLst>
            </p:cNvPr>
            <p:cNvCxnSpPr>
              <a:cxnSpLocks noChangeShapeType="1"/>
              <a:stCxn id="42" idx="3"/>
              <a:endCxn id="44" idx="1"/>
            </p:cNvCxnSpPr>
            <p:nvPr/>
          </p:nvCxnSpPr>
          <p:spPr bwMode="auto">
            <a:xfrm>
              <a:off x="2486" y="3227"/>
              <a:ext cx="770" cy="22"/>
            </a:xfrm>
            <a:prstGeom prst="straightConnector1">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2">
              <a:extLst>
                <a:ext uri="{FF2B5EF4-FFF2-40B4-BE49-F238E27FC236}">
                  <a16:creationId xmlns:a16="http://schemas.microsoft.com/office/drawing/2014/main" id="{40544FA7-A6D4-407E-8D9F-173AF1C5224B}"/>
                </a:ext>
              </a:extLst>
            </p:cNvPr>
            <p:cNvCxnSpPr>
              <a:cxnSpLocks noChangeShapeType="1"/>
              <a:stCxn id="44" idx="2"/>
              <a:endCxn id="43" idx="3"/>
            </p:cNvCxnSpPr>
            <p:nvPr/>
          </p:nvCxnSpPr>
          <p:spPr bwMode="auto">
            <a:xfrm rot="5400000">
              <a:off x="2859" y="3056"/>
              <a:ext cx="635" cy="1293"/>
            </a:xfrm>
            <a:prstGeom prst="bentConnector2">
              <a:avLst/>
            </a:pr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 Box 23">
              <a:extLst>
                <a:ext uri="{FF2B5EF4-FFF2-40B4-BE49-F238E27FC236}">
                  <a16:creationId xmlns:a16="http://schemas.microsoft.com/office/drawing/2014/main" id="{5534BBB1-9F39-46FF-A0B0-AE80A99757EF}"/>
                </a:ext>
              </a:extLst>
            </p:cNvPr>
            <p:cNvSpPr txBox="1">
              <a:spLocks noChangeArrowheads="1"/>
            </p:cNvSpPr>
            <p:nvPr/>
          </p:nvSpPr>
          <p:spPr bwMode="auto">
            <a:xfrm>
              <a:off x="2723" y="1923"/>
              <a:ext cx="181" cy="2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t>
              </a:r>
            </a:p>
          </p:txBody>
        </p:sp>
        <p:sp>
          <p:nvSpPr>
            <p:cNvPr id="56" name="Text Box 24">
              <a:extLst>
                <a:ext uri="{FF2B5EF4-FFF2-40B4-BE49-F238E27FC236}">
                  <a16:creationId xmlns:a16="http://schemas.microsoft.com/office/drawing/2014/main" id="{35CDA6C0-8E5A-4BA5-A074-92777A8824DF}"/>
                </a:ext>
              </a:extLst>
            </p:cNvPr>
            <p:cNvSpPr txBox="1">
              <a:spLocks noChangeArrowheads="1"/>
            </p:cNvSpPr>
            <p:nvPr/>
          </p:nvSpPr>
          <p:spPr bwMode="auto">
            <a:xfrm>
              <a:off x="2106" y="3581"/>
              <a:ext cx="181" cy="2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a:t>
              </a:r>
            </a:p>
          </p:txBody>
        </p:sp>
        <p:sp>
          <p:nvSpPr>
            <p:cNvPr id="57" name="Text Box 25">
              <a:extLst>
                <a:ext uri="{FF2B5EF4-FFF2-40B4-BE49-F238E27FC236}">
                  <a16:creationId xmlns:a16="http://schemas.microsoft.com/office/drawing/2014/main" id="{D759C7FD-0254-4DF4-BDEF-6323972AAEB0}"/>
                </a:ext>
              </a:extLst>
            </p:cNvPr>
            <p:cNvSpPr txBox="1">
              <a:spLocks noChangeArrowheads="1"/>
            </p:cNvSpPr>
            <p:nvPr/>
          </p:nvSpPr>
          <p:spPr bwMode="auto">
            <a:xfrm>
              <a:off x="2183" y="2606"/>
              <a:ext cx="206" cy="2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Đ</a:t>
              </a:r>
            </a:p>
          </p:txBody>
        </p:sp>
        <p:sp>
          <p:nvSpPr>
            <p:cNvPr id="58" name="Text Box 26">
              <a:extLst>
                <a:ext uri="{FF2B5EF4-FFF2-40B4-BE49-F238E27FC236}">
                  <a16:creationId xmlns:a16="http://schemas.microsoft.com/office/drawing/2014/main" id="{69007D26-757C-4461-B06E-8664F276B056}"/>
                </a:ext>
              </a:extLst>
            </p:cNvPr>
            <p:cNvSpPr txBox="1">
              <a:spLocks noChangeArrowheads="1"/>
            </p:cNvSpPr>
            <p:nvPr/>
          </p:nvSpPr>
          <p:spPr bwMode="auto">
            <a:xfrm>
              <a:off x="2768" y="2950"/>
              <a:ext cx="206" cy="2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b="1" noProof="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Đ</a:t>
              </a:r>
            </a:p>
          </p:txBody>
        </p:sp>
      </p:grpSp>
    </p:spTree>
    <p:extLst>
      <p:ext uri="{BB962C8B-B14F-4D97-AF65-F5344CB8AC3E}">
        <p14:creationId xmlns:p14="http://schemas.microsoft.com/office/powerpoint/2010/main" val="1056458924"/>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39F84FE3-6E61-463D-9621-1CFB0C64F3B2}"/>
              </a:ext>
            </a:extLst>
          </p:cNvPr>
          <p:cNvSpPr>
            <a:spLocks noGrp="1"/>
          </p:cNvSpPr>
          <p:nvPr>
            <p:ph idx="1"/>
          </p:nvPr>
        </p:nvSpPr>
        <p:spPr/>
        <p:txBody>
          <a:bodyPr/>
          <a:lstStyle/>
          <a:p>
            <a:r>
              <a:rPr lang="vi-VN" b="1" noProof="1"/>
              <a:t>Ngôn ngữ tựa ngôn ngữ lập trình</a:t>
            </a:r>
          </a:p>
          <a:p>
            <a:pPr lvl="1"/>
            <a:r>
              <a:rPr lang="vi-VN" noProof="1"/>
              <a:t>Dùng cấu trúc chuẩn hóa, chẳng hạn tựa Pascal, C.</a:t>
            </a:r>
          </a:p>
          <a:p>
            <a:pPr lvl="1"/>
            <a:r>
              <a:rPr lang="vi-VN" noProof="1"/>
              <a:t>Dùng các ký hiệu toán học, biến, hàm.</a:t>
            </a:r>
          </a:p>
          <a:p>
            <a:r>
              <a:rPr lang="vi-VN" b="1" noProof="1"/>
              <a:t>Ưu điểm</a:t>
            </a:r>
          </a:p>
          <a:p>
            <a:pPr lvl="1"/>
            <a:r>
              <a:rPr lang="vi-VN" noProof="1"/>
              <a:t>Đỡ cồng kềnh hơn lưu đồ khối.</a:t>
            </a:r>
          </a:p>
          <a:p>
            <a:r>
              <a:rPr lang="vi-VN" b="1" noProof="1"/>
              <a:t>Nhược điểm</a:t>
            </a:r>
          </a:p>
          <a:p>
            <a:pPr lvl="1"/>
            <a:r>
              <a:rPr lang="vi-VN" noProof="1"/>
              <a:t>Không trực quan bằng lưu đồ khối.</a:t>
            </a:r>
          </a:p>
          <a:p>
            <a:endParaRPr lang="vi-VN" noProof="1"/>
          </a:p>
        </p:txBody>
      </p:sp>
      <p:sp>
        <p:nvSpPr>
          <p:cNvPr id="3" name="Chỗ dành sẵn cho Ngày tháng 2">
            <a:extLst>
              <a:ext uri="{FF2B5EF4-FFF2-40B4-BE49-F238E27FC236}">
                <a16:creationId xmlns:a16="http://schemas.microsoft.com/office/drawing/2014/main" id="{8077D250-753B-4060-AE54-22B6104DB610}"/>
              </a:ext>
            </a:extLst>
          </p:cNvPr>
          <p:cNvSpPr>
            <a:spLocks noGrp="1"/>
          </p:cNvSpPr>
          <p:nvPr>
            <p:ph type="dt" sz="half" idx="10"/>
          </p:nvPr>
        </p:nvSpPr>
        <p:spPr/>
        <p:txBody>
          <a:bodyPr/>
          <a:lstStyle/>
          <a:p>
            <a:fld id="{CC03529F-0E04-4069-BE95-5D87C997D80A}"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B28CE52D-1335-4FD2-89FB-71AE8B9F0733}"/>
              </a:ext>
            </a:extLst>
          </p:cNvPr>
          <p:cNvSpPr>
            <a:spLocks noGrp="1"/>
          </p:cNvSpPr>
          <p:nvPr>
            <p:ph type="sldNum" sz="quarter" idx="12"/>
          </p:nvPr>
        </p:nvSpPr>
        <p:spPr/>
        <p:txBody>
          <a:bodyPr/>
          <a:lstStyle/>
          <a:p>
            <a:fld id="{796B6B1B-CD97-412B-A8B6-A4AEE95B13DD}" type="slidenum">
              <a:rPr lang="vi-VN" noProof="1" smtClean="0"/>
              <a:t>22</a:t>
            </a:fld>
            <a:endParaRPr lang="vi-VN" noProof="1"/>
          </a:p>
        </p:txBody>
      </p:sp>
      <p:sp>
        <p:nvSpPr>
          <p:cNvPr id="6" name="Tiêu đề 5">
            <a:extLst>
              <a:ext uri="{FF2B5EF4-FFF2-40B4-BE49-F238E27FC236}">
                <a16:creationId xmlns:a16="http://schemas.microsoft.com/office/drawing/2014/main" id="{C482109E-1BE0-4BFD-A7FA-9255AF40AD7E}"/>
              </a:ext>
            </a:extLst>
          </p:cNvPr>
          <p:cNvSpPr>
            <a:spLocks noGrp="1"/>
          </p:cNvSpPr>
          <p:nvPr>
            <p:ph type="title"/>
          </p:nvPr>
        </p:nvSpPr>
        <p:spPr/>
        <p:txBody>
          <a:bodyPr/>
          <a:lstStyle/>
          <a:p>
            <a:r>
              <a:rPr lang="vi-VN" noProof="1"/>
              <a:t>Mã giả</a:t>
            </a:r>
          </a:p>
        </p:txBody>
      </p:sp>
    </p:spTree>
    <p:extLst>
      <p:ext uri="{BB962C8B-B14F-4D97-AF65-F5344CB8AC3E}">
        <p14:creationId xmlns:p14="http://schemas.microsoft.com/office/powerpoint/2010/main" val="302910038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8077D250-753B-4060-AE54-22B6104DB610}"/>
              </a:ext>
            </a:extLst>
          </p:cNvPr>
          <p:cNvSpPr>
            <a:spLocks noGrp="1"/>
          </p:cNvSpPr>
          <p:nvPr>
            <p:ph type="dt" sz="half" idx="10"/>
          </p:nvPr>
        </p:nvSpPr>
        <p:spPr/>
        <p:txBody>
          <a:bodyPr/>
          <a:lstStyle/>
          <a:p>
            <a:fld id="{8F2FB99F-18CB-4A03-B5B1-8D1B873E3201}"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B28CE52D-1335-4FD2-89FB-71AE8B9F0733}"/>
              </a:ext>
            </a:extLst>
          </p:cNvPr>
          <p:cNvSpPr>
            <a:spLocks noGrp="1"/>
          </p:cNvSpPr>
          <p:nvPr>
            <p:ph type="sldNum" sz="quarter" idx="12"/>
          </p:nvPr>
        </p:nvSpPr>
        <p:spPr/>
        <p:txBody>
          <a:bodyPr/>
          <a:lstStyle/>
          <a:p>
            <a:fld id="{796B6B1B-CD97-412B-A8B6-A4AEE95B13DD}" type="slidenum">
              <a:rPr lang="vi-VN" noProof="1" smtClean="0"/>
              <a:t>23</a:t>
            </a:fld>
            <a:endParaRPr lang="vi-VN" noProof="1"/>
          </a:p>
        </p:txBody>
      </p:sp>
      <p:sp>
        <p:nvSpPr>
          <p:cNvPr id="6" name="Tiêu đề 5">
            <a:extLst>
              <a:ext uri="{FF2B5EF4-FFF2-40B4-BE49-F238E27FC236}">
                <a16:creationId xmlns:a16="http://schemas.microsoft.com/office/drawing/2014/main" id="{C482109E-1BE0-4BFD-A7FA-9255AF40AD7E}"/>
              </a:ext>
            </a:extLst>
          </p:cNvPr>
          <p:cNvSpPr>
            <a:spLocks noGrp="1"/>
          </p:cNvSpPr>
          <p:nvPr>
            <p:ph type="title"/>
          </p:nvPr>
        </p:nvSpPr>
        <p:spPr/>
        <p:txBody>
          <a:bodyPr/>
          <a:lstStyle/>
          <a:p>
            <a:r>
              <a:rPr lang="vi-VN" noProof="1"/>
              <a:t>Mã giả</a:t>
            </a:r>
          </a:p>
        </p:txBody>
      </p:sp>
      <p:pic>
        <p:nvPicPr>
          <p:cNvPr id="10" name="Hình ảnh 9">
            <a:extLst>
              <a:ext uri="{FF2B5EF4-FFF2-40B4-BE49-F238E27FC236}">
                <a16:creationId xmlns:a16="http://schemas.microsoft.com/office/drawing/2014/main" id="{62EB60C9-8A8C-4239-AE9D-ACA0B024B6BC}"/>
              </a:ext>
            </a:extLst>
          </p:cNvPr>
          <p:cNvPicPr>
            <a:picLocks noChangeAspect="1"/>
          </p:cNvPicPr>
          <p:nvPr/>
        </p:nvPicPr>
        <p:blipFill>
          <a:blip r:embed="rId2"/>
          <a:stretch>
            <a:fillRect/>
          </a:stretch>
        </p:blipFill>
        <p:spPr>
          <a:xfrm>
            <a:off x="0" y="1872615"/>
            <a:ext cx="12192000" cy="4122420"/>
          </a:xfrm>
          <a:prstGeom prst="rect">
            <a:avLst/>
          </a:prstGeom>
        </p:spPr>
      </p:pic>
    </p:spTree>
    <p:extLst>
      <p:ext uri="{BB962C8B-B14F-4D97-AF65-F5344CB8AC3E}">
        <p14:creationId xmlns:p14="http://schemas.microsoft.com/office/powerpoint/2010/main" val="235057099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48674BAA-ACCF-4755-AF81-AAD016C7DBAB}"/>
                  </a:ext>
                </a:extLst>
              </p:cNvPr>
              <p:cNvSpPr>
                <a:spLocks noGrp="1"/>
              </p:cNvSpPr>
              <p:nvPr>
                <p:ph idx="1"/>
              </p:nvPr>
            </p:nvSpPr>
            <p:spPr/>
            <p:txBody>
              <a:bodyPr>
                <a:normAutofit/>
              </a:bodyPr>
              <a:lstStyle/>
              <a:p>
                <a:r>
                  <a:rPr lang="vi-VN" b="1" noProof="1"/>
                  <a:t>Euclid’s algorithm for computing </a:t>
                </a:r>
                <a14:m>
                  <m:oMath xmlns:m="http://schemas.openxmlformats.org/officeDocument/2006/math">
                    <m:r>
                      <a:rPr lang="vi-VN" b="1" i="0" noProof="1" dirty="0" smtClean="0">
                        <a:latin typeface="Cambria Math" panose="02040503050406030204" pitchFamily="18" charset="0"/>
                      </a:rPr>
                      <m:t>𝐠𝐜𝐝</m:t>
                    </m:r>
                    <m:r>
                      <a:rPr lang="vi-VN" b="1" i="1" noProof="1" dirty="0" smtClean="0">
                        <a:latin typeface="Cambria Math" panose="02040503050406030204" pitchFamily="18" charset="0"/>
                      </a:rPr>
                      <m:t>⁡(</m:t>
                    </m:r>
                    <m:r>
                      <a:rPr lang="vi-VN" b="1" i="1" noProof="1" dirty="0" smtClean="0">
                        <a:latin typeface="Cambria Math" panose="02040503050406030204" pitchFamily="18" charset="0"/>
                      </a:rPr>
                      <m:t>𝒎</m:t>
                    </m:r>
                    <m:r>
                      <a:rPr lang="vi-VN" b="1" i="1" noProof="1" dirty="0" smtClean="0">
                        <a:latin typeface="Cambria Math" panose="02040503050406030204" pitchFamily="18" charset="0"/>
                      </a:rPr>
                      <m:t>, </m:t>
                    </m:r>
                    <m:r>
                      <a:rPr lang="vi-VN" b="1" i="1" noProof="1" dirty="0" smtClean="0">
                        <a:latin typeface="Cambria Math" panose="02040503050406030204" pitchFamily="18" charset="0"/>
                      </a:rPr>
                      <m:t>𝒏</m:t>
                    </m:r>
                    <m:r>
                      <a:rPr lang="vi-VN" b="1" i="1" noProof="1" dirty="0" smtClean="0">
                        <a:latin typeface="Cambria Math" panose="02040503050406030204" pitchFamily="18" charset="0"/>
                      </a:rPr>
                      <m:t>)</m:t>
                    </m:r>
                  </m:oMath>
                </a14:m>
                <a:endParaRPr lang="vi-VN" b="1" noProof="1"/>
              </a:p>
              <a:p>
                <a:r>
                  <a:rPr lang="vi-VN" b="1" noProof="1"/>
                  <a:t>Psudo code</a:t>
                </a:r>
              </a:p>
              <a:p>
                <a:pPr marL="347662" lvl="1" indent="0">
                  <a:buNone/>
                </a:pPr>
                <a:r>
                  <a:rPr lang="vi-VN" noProof="1">
                    <a:latin typeface="Consolas" panose="020B0609020204030204" pitchFamily="49" charset="0"/>
                  </a:rPr>
                  <a:t>//</a:t>
                </a:r>
                <a:r>
                  <a:rPr lang="en-US" noProof="1">
                    <a:latin typeface="Consolas" panose="020B0609020204030204" pitchFamily="49" charset="0"/>
                  </a:rPr>
                  <a:t> </a:t>
                </a:r>
                <a:r>
                  <a:rPr lang="vi-VN" noProof="1">
                    <a:latin typeface="Consolas" panose="020B0609020204030204" pitchFamily="49" charset="0"/>
                  </a:rPr>
                  <a:t>Computes gcd(m, n) by Euclid’s algorithm</a:t>
                </a:r>
              </a:p>
              <a:p>
                <a:pPr marL="347662" lvl="1" indent="0">
                  <a:buNone/>
                </a:pPr>
                <a:r>
                  <a:rPr lang="vi-VN" noProof="1">
                    <a:latin typeface="Consolas" panose="020B0609020204030204" pitchFamily="49" charset="0"/>
                  </a:rPr>
                  <a:t>//</a:t>
                </a:r>
                <a:r>
                  <a:rPr lang="en-US" noProof="1">
                    <a:latin typeface="Consolas" panose="020B0609020204030204" pitchFamily="49" charset="0"/>
                  </a:rPr>
                  <a:t> </a:t>
                </a:r>
                <a:r>
                  <a:rPr lang="vi-VN" noProof="1">
                    <a:latin typeface="Consolas" panose="020B0609020204030204" pitchFamily="49" charset="0"/>
                  </a:rPr>
                  <a:t>Input: Two nonnegative, not-both-zero integers m and n</a:t>
                </a:r>
              </a:p>
              <a:p>
                <a:pPr marL="347662" lvl="1" indent="0">
                  <a:buNone/>
                </a:pPr>
                <a:r>
                  <a:rPr lang="vi-VN" noProof="1">
                    <a:latin typeface="Consolas" panose="020B0609020204030204" pitchFamily="49" charset="0"/>
                  </a:rPr>
                  <a:t>//</a:t>
                </a:r>
                <a:r>
                  <a:rPr lang="en-US" noProof="1">
                    <a:latin typeface="Consolas" panose="020B0609020204030204" pitchFamily="49" charset="0"/>
                  </a:rPr>
                  <a:t> </a:t>
                </a:r>
                <a:r>
                  <a:rPr lang="vi-VN" noProof="1">
                    <a:latin typeface="Consolas" panose="020B0609020204030204" pitchFamily="49" charset="0"/>
                  </a:rPr>
                  <a:t>Output: Greatest common divisor of m and n</a:t>
                </a:r>
              </a:p>
              <a:p>
                <a:pPr marL="347662" lvl="1" indent="0">
                  <a:buNone/>
                </a:pPr>
                <a:r>
                  <a:rPr lang="vi-VN" noProof="1">
                    <a:latin typeface="Consolas" panose="020B0609020204030204" pitchFamily="49" charset="0"/>
                  </a:rPr>
                  <a:t>while n = 0 do</a:t>
                </a:r>
              </a:p>
              <a:p>
                <a:pPr marL="347662" lvl="1" indent="0">
                  <a:buNone/>
                </a:pPr>
                <a:r>
                  <a:rPr lang="en-US" noProof="1">
                    <a:latin typeface="Consolas" panose="020B0609020204030204" pitchFamily="49" charset="0"/>
                  </a:rPr>
                  <a:t>	</a:t>
                </a:r>
                <a:r>
                  <a:rPr lang="vi-VN" noProof="1">
                    <a:latin typeface="Consolas" panose="020B0609020204030204" pitchFamily="49" charset="0"/>
                  </a:rPr>
                  <a:t>r ← m mod n</a:t>
                </a:r>
              </a:p>
              <a:p>
                <a:pPr marL="347662" lvl="1" indent="0">
                  <a:buNone/>
                </a:pPr>
                <a:r>
                  <a:rPr lang="en-US" noProof="1">
                    <a:latin typeface="Consolas" panose="020B0609020204030204" pitchFamily="49" charset="0"/>
                  </a:rPr>
                  <a:t>	</a:t>
                </a:r>
                <a:r>
                  <a:rPr lang="vi-VN" noProof="1">
                    <a:latin typeface="Consolas" panose="020B0609020204030204" pitchFamily="49" charset="0"/>
                  </a:rPr>
                  <a:t>m ← n</a:t>
                </a:r>
              </a:p>
              <a:p>
                <a:pPr marL="347662" lvl="1" indent="0">
                  <a:buNone/>
                </a:pPr>
                <a:r>
                  <a:rPr lang="en-US" noProof="1">
                    <a:latin typeface="Consolas" panose="020B0609020204030204" pitchFamily="49" charset="0"/>
                  </a:rPr>
                  <a:t>	</a:t>
                </a:r>
                <a:r>
                  <a:rPr lang="vi-VN" noProof="1">
                    <a:latin typeface="Consolas" panose="020B0609020204030204" pitchFamily="49" charset="0"/>
                  </a:rPr>
                  <a:t>n ← r</a:t>
                </a:r>
              </a:p>
              <a:p>
                <a:pPr marL="347662" lvl="1" indent="0">
                  <a:buNone/>
                </a:pPr>
                <a:r>
                  <a:rPr lang="vi-VN" noProof="1">
                    <a:latin typeface="Consolas" panose="020B0609020204030204" pitchFamily="49" charset="0"/>
                  </a:rPr>
                  <a:t>return m</a:t>
                </a:r>
              </a:p>
            </p:txBody>
          </p:sp>
        </mc:Choice>
        <mc:Fallback xmlns="">
          <p:sp>
            <p:nvSpPr>
              <p:cNvPr id="2" name="Chỗ dành sẵn cho Nội dung 1">
                <a:extLst>
                  <a:ext uri="{FF2B5EF4-FFF2-40B4-BE49-F238E27FC236}">
                    <a16:creationId xmlns:a16="http://schemas.microsoft.com/office/drawing/2014/main" id="{48674BAA-ACCF-4755-AF81-AAD016C7DBAB}"/>
                  </a:ext>
                </a:extLst>
              </p:cNvPr>
              <p:cNvSpPr>
                <a:spLocks noGrp="1" noRot="1" noChangeAspect="1" noMove="1" noResize="1" noEditPoints="1" noAdjustHandles="1" noChangeArrowheads="1" noChangeShapeType="1" noTextEdit="1"/>
              </p:cNvSpPr>
              <p:nvPr>
                <p:ph idx="1"/>
              </p:nvPr>
            </p:nvSpPr>
            <p:spPr>
              <a:blipFill>
                <a:blip r:embed="rId2"/>
                <a:stretch>
                  <a:fillRect l="-517" t="-1181" b="-525"/>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18A275F9-6669-4397-81BD-E79E4CE5406E}"/>
              </a:ext>
            </a:extLst>
          </p:cNvPr>
          <p:cNvSpPr>
            <a:spLocks noGrp="1"/>
          </p:cNvSpPr>
          <p:nvPr>
            <p:ph type="dt" sz="half" idx="10"/>
          </p:nvPr>
        </p:nvSpPr>
        <p:spPr/>
        <p:txBody>
          <a:bodyPr/>
          <a:lstStyle/>
          <a:p>
            <a:fld id="{46E2A13F-D72E-4C03-B01E-0859C4E0E698}"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A0C3B993-4125-4006-AFD2-64EE50495BE5}"/>
              </a:ext>
            </a:extLst>
          </p:cNvPr>
          <p:cNvSpPr>
            <a:spLocks noGrp="1"/>
          </p:cNvSpPr>
          <p:nvPr>
            <p:ph type="sldNum" sz="quarter" idx="12"/>
          </p:nvPr>
        </p:nvSpPr>
        <p:spPr/>
        <p:txBody>
          <a:bodyPr/>
          <a:lstStyle/>
          <a:p>
            <a:fld id="{796B6B1B-CD97-412B-A8B6-A4AEE95B13DD}" type="slidenum">
              <a:rPr lang="en-US" smtClean="0"/>
              <a:t>24</a:t>
            </a:fld>
            <a:endParaRPr lang="en-US"/>
          </a:p>
        </p:txBody>
      </p:sp>
      <p:sp>
        <p:nvSpPr>
          <p:cNvPr id="6" name="Tiêu đề 5">
            <a:extLst>
              <a:ext uri="{FF2B5EF4-FFF2-40B4-BE49-F238E27FC236}">
                <a16:creationId xmlns:a16="http://schemas.microsoft.com/office/drawing/2014/main" id="{A5EACF16-0FD9-4831-BC1F-9D20CCBCE254}"/>
              </a:ext>
            </a:extLst>
          </p:cNvPr>
          <p:cNvSpPr>
            <a:spLocks noGrp="1"/>
          </p:cNvSpPr>
          <p:nvPr>
            <p:ph type="title"/>
          </p:nvPr>
        </p:nvSpPr>
        <p:spPr/>
        <p:txBody>
          <a:bodyPr/>
          <a:lstStyle/>
          <a:p>
            <a:r>
              <a:rPr lang="en-US" dirty="0"/>
              <a:t>Ví dụ</a:t>
            </a:r>
          </a:p>
        </p:txBody>
      </p:sp>
    </p:spTree>
    <p:extLst>
      <p:ext uri="{BB962C8B-B14F-4D97-AF65-F5344CB8AC3E}">
        <p14:creationId xmlns:p14="http://schemas.microsoft.com/office/powerpoint/2010/main" val="137193222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046317CD-FC9E-422C-9B40-93AD6F692088}"/>
                  </a:ext>
                </a:extLst>
              </p:cNvPr>
              <p:cNvSpPr>
                <a:spLocks noGrp="1"/>
              </p:cNvSpPr>
              <p:nvPr>
                <p:ph idx="1"/>
              </p:nvPr>
            </p:nvSpPr>
            <p:spPr/>
            <p:txBody>
              <a:bodyPr/>
              <a:lstStyle/>
              <a:p>
                <a:r>
                  <a:rPr lang="vi-VN" noProof="1"/>
                  <a:t>Liệt kê các số chẵn từ 1 đến </a:t>
                </a:r>
                <a14:m>
                  <m:oMath xmlns:m="http://schemas.openxmlformats.org/officeDocument/2006/math">
                    <m:r>
                      <a:rPr lang="vi-VN" i="1" noProof="1" smtClean="0">
                        <a:latin typeface="Cambria Math" panose="02040503050406030204" pitchFamily="18" charset="0"/>
                      </a:rPr>
                      <m:t>𝑛</m:t>
                    </m:r>
                  </m:oMath>
                </a14:m>
                <a:r>
                  <a:rPr lang="vi-VN" noProof="1"/>
                  <a:t>.</a:t>
                </a:r>
              </a:p>
              <a:p>
                <a:r>
                  <a:rPr lang="vi-VN" noProof="1"/>
                  <a:t>Viết chương trình nhập vào ba số nguyên. Tìm số lớn nhất và số nhỏ nhất.</a:t>
                </a:r>
              </a:p>
              <a:p>
                <a:r>
                  <a:rPr lang="vi-VN" sz="2800" noProof="1"/>
                  <a:t>Tính giá trị biểu thức</a:t>
                </a:r>
              </a:p>
              <a:p>
                <a:pPr marL="34290" indent="0">
                  <a:buNone/>
                </a:pPr>
                <a14:m>
                  <m:oMathPara xmlns:m="http://schemas.openxmlformats.org/officeDocument/2006/math">
                    <m:oMathParaPr>
                      <m:jc m:val="centerGroup"/>
                    </m:oMathParaPr>
                    <m:oMath xmlns:m="http://schemas.openxmlformats.org/officeDocument/2006/math">
                      <m:r>
                        <a:rPr lang="vi-VN" i="1" noProof="1" dirty="0" smtClean="0">
                          <a:latin typeface="Cambria Math" panose="02040503050406030204" pitchFamily="18" charset="0"/>
                        </a:rPr>
                        <m:t>𝑆</m:t>
                      </m:r>
                      <m:r>
                        <a:rPr lang="vi-VN" i="1" noProof="1" dirty="0" smtClean="0">
                          <a:latin typeface="Cambria Math" panose="02040503050406030204" pitchFamily="18" charset="0"/>
                        </a:rPr>
                        <m:t>=1+</m:t>
                      </m:r>
                      <m:f>
                        <m:fPr>
                          <m:ctrlPr>
                            <a:rPr lang="vi-VN" i="1" noProof="1" dirty="0" smtClean="0">
                              <a:latin typeface="Cambria Math" panose="02040503050406030204" pitchFamily="18" charset="0"/>
                            </a:rPr>
                          </m:ctrlPr>
                        </m:fPr>
                        <m:num>
                          <m:r>
                            <a:rPr lang="vi-VN" i="1" noProof="1" dirty="0" smtClean="0">
                              <a:latin typeface="Cambria Math" panose="02040503050406030204" pitchFamily="18" charset="0"/>
                            </a:rPr>
                            <m:t>1</m:t>
                          </m:r>
                        </m:num>
                        <m:den>
                          <m:r>
                            <a:rPr lang="vi-VN" i="1" noProof="1" dirty="0" smtClean="0">
                              <a:latin typeface="Cambria Math" panose="02040503050406030204" pitchFamily="18" charset="0"/>
                            </a:rPr>
                            <m:t>2</m:t>
                          </m:r>
                        </m:den>
                      </m:f>
                      <m:r>
                        <a:rPr lang="vi-VN" i="1" noProof="1" dirty="0" smtClean="0">
                          <a:latin typeface="Cambria Math" panose="02040503050406030204" pitchFamily="18" charset="0"/>
                        </a:rPr>
                        <m:t>+</m:t>
                      </m:r>
                      <m:f>
                        <m:fPr>
                          <m:ctrlPr>
                            <a:rPr lang="vi-VN" i="1" noProof="1" dirty="0" smtClean="0">
                              <a:latin typeface="Cambria Math" panose="02040503050406030204" pitchFamily="18" charset="0"/>
                            </a:rPr>
                          </m:ctrlPr>
                        </m:fPr>
                        <m:num>
                          <m:r>
                            <a:rPr lang="vi-VN" i="1" noProof="1" dirty="0" smtClean="0">
                              <a:latin typeface="Cambria Math" panose="02040503050406030204" pitchFamily="18" charset="0"/>
                            </a:rPr>
                            <m:t>1</m:t>
                          </m:r>
                        </m:num>
                        <m:den>
                          <m:r>
                            <a:rPr lang="vi-VN" i="1" noProof="1" dirty="0" smtClean="0">
                              <a:latin typeface="Cambria Math" panose="02040503050406030204" pitchFamily="18" charset="0"/>
                            </a:rPr>
                            <m:t>3</m:t>
                          </m:r>
                        </m:den>
                      </m:f>
                      <m:r>
                        <a:rPr lang="vi-VN" i="1" noProof="1" dirty="0" smtClean="0">
                          <a:latin typeface="Cambria Math" panose="02040503050406030204" pitchFamily="18" charset="0"/>
                        </a:rPr>
                        <m:t>+…</m:t>
                      </m:r>
                      <m:f>
                        <m:fPr>
                          <m:ctrlPr>
                            <a:rPr lang="vi-VN" i="1" noProof="1" dirty="0" smtClean="0">
                              <a:latin typeface="Cambria Math" panose="02040503050406030204" pitchFamily="18" charset="0"/>
                            </a:rPr>
                          </m:ctrlPr>
                        </m:fPr>
                        <m:num>
                          <m:r>
                            <a:rPr lang="vi-VN" i="1" noProof="1" dirty="0" smtClean="0">
                              <a:latin typeface="Cambria Math" panose="02040503050406030204" pitchFamily="18" charset="0"/>
                            </a:rPr>
                            <m:t>1</m:t>
                          </m:r>
                        </m:num>
                        <m:den>
                          <m:r>
                            <a:rPr lang="vi-VN" i="1" noProof="1" dirty="0" smtClean="0">
                              <a:latin typeface="Cambria Math" panose="02040503050406030204" pitchFamily="18" charset="0"/>
                            </a:rPr>
                            <m:t>𝑛</m:t>
                          </m:r>
                        </m:den>
                      </m:f>
                    </m:oMath>
                  </m:oMathPara>
                </a14:m>
                <a:endParaRPr lang="vi-VN" sz="2800" noProof="1"/>
              </a:p>
              <a:p>
                <a:pPr marL="34290" indent="0">
                  <a:buNone/>
                </a:pPr>
                <a:endParaRPr lang="vi-VN" sz="1400" noProof="1"/>
              </a:p>
            </p:txBody>
          </p:sp>
        </mc:Choice>
        <mc:Fallback xmlns="">
          <p:sp>
            <p:nvSpPr>
              <p:cNvPr id="2" name="Chỗ dành sẵn cho Nội dung 1">
                <a:extLst>
                  <a:ext uri="{FF2B5EF4-FFF2-40B4-BE49-F238E27FC236}">
                    <a16:creationId xmlns:a16="http://schemas.microsoft.com/office/drawing/2014/main" id="{046317CD-FC9E-422C-9B40-93AD6F692088}"/>
                  </a:ext>
                </a:extLst>
              </p:cNvPr>
              <p:cNvSpPr>
                <a:spLocks noGrp="1" noRot="1" noChangeAspect="1" noMove="1" noResize="1" noEditPoints="1" noAdjustHandles="1" noChangeArrowheads="1" noChangeShapeType="1" noTextEdit="1"/>
              </p:cNvSpPr>
              <p:nvPr>
                <p:ph idx="1"/>
              </p:nvPr>
            </p:nvSpPr>
            <p:spPr>
              <a:blipFill>
                <a:blip r:embed="rId2"/>
                <a:stretch>
                  <a:fillRect l="-620" t="-1181"/>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52EAC9C6-DB97-40CA-B793-D6C279813014}"/>
              </a:ext>
            </a:extLst>
          </p:cNvPr>
          <p:cNvSpPr>
            <a:spLocks noGrp="1"/>
          </p:cNvSpPr>
          <p:nvPr>
            <p:ph type="dt" sz="half" idx="10"/>
          </p:nvPr>
        </p:nvSpPr>
        <p:spPr/>
        <p:txBody>
          <a:bodyPr/>
          <a:lstStyle/>
          <a:p>
            <a:fld id="{A363BDA5-B3D6-42EB-B7E2-B6996D77A5B2}"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7D3CB30-5C93-4543-A586-A81FBB93AD6A}"/>
              </a:ext>
            </a:extLst>
          </p:cNvPr>
          <p:cNvSpPr>
            <a:spLocks noGrp="1"/>
          </p:cNvSpPr>
          <p:nvPr>
            <p:ph type="sldNum" sz="quarter" idx="12"/>
          </p:nvPr>
        </p:nvSpPr>
        <p:spPr/>
        <p:txBody>
          <a:bodyPr/>
          <a:lstStyle/>
          <a:p>
            <a:fld id="{796B6B1B-CD97-412B-A8B6-A4AEE95B13DD}" type="slidenum">
              <a:rPr lang="vi-VN" noProof="1" smtClean="0"/>
              <a:t>25</a:t>
            </a:fld>
            <a:endParaRPr lang="vi-VN" noProof="1"/>
          </a:p>
        </p:txBody>
      </p:sp>
      <p:sp>
        <p:nvSpPr>
          <p:cNvPr id="6" name="Tiêu đề 5">
            <a:extLst>
              <a:ext uri="{FF2B5EF4-FFF2-40B4-BE49-F238E27FC236}">
                <a16:creationId xmlns:a16="http://schemas.microsoft.com/office/drawing/2014/main" id="{EC177CB2-A870-4718-B89E-6A4ACBFAC12D}"/>
              </a:ext>
            </a:extLst>
          </p:cNvPr>
          <p:cNvSpPr>
            <a:spLocks noGrp="1"/>
          </p:cNvSpPr>
          <p:nvPr>
            <p:ph type="title"/>
          </p:nvPr>
        </p:nvSpPr>
        <p:spPr/>
        <p:txBody>
          <a:bodyPr/>
          <a:lstStyle/>
          <a:p>
            <a:r>
              <a:rPr lang="vi-VN" noProof="1"/>
              <a:t>Bài tập</a:t>
            </a:r>
          </a:p>
        </p:txBody>
      </p:sp>
    </p:spTree>
    <p:extLst>
      <p:ext uri="{BB962C8B-B14F-4D97-AF65-F5344CB8AC3E}">
        <p14:creationId xmlns:p14="http://schemas.microsoft.com/office/powerpoint/2010/main" val="249353759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FDEAED8A-4698-4841-8352-948728175B70}"/>
              </a:ext>
            </a:extLst>
          </p:cNvPr>
          <p:cNvSpPr>
            <a:spLocks noGrp="1"/>
          </p:cNvSpPr>
          <p:nvPr>
            <p:ph type="dt" sz="half" idx="10"/>
          </p:nvPr>
        </p:nvSpPr>
        <p:spPr/>
        <p:txBody>
          <a:bodyPr/>
          <a:lstStyle/>
          <a:p>
            <a:fld id="{A9BCCFD8-AF5E-40BC-A6B0-EA5B91413C4F}"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DD874F60-02A6-4623-8781-9BF3CE4E9AC5}"/>
              </a:ext>
            </a:extLst>
          </p:cNvPr>
          <p:cNvSpPr>
            <a:spLocks noGrp="1"/>
          </p:cNvSpPr>
          <p:nvPr>
            <p:ph type="sldNum" sz="quarter" idx="12"/>
          </p:nvPr>
        </p:nvSpPr>
        <p:spPr/>
        <p:txBody>
          <a:bodyPr/>
          <a:lstStyle/>
          <a:p>
            <a:fld id="{796B6B1B-CD97-412B-A8B6-A4AEE95B13DD}" type="slidenum">
              <a:rPr lang="en-US" smtClean="0"/>
              <a:t>26</a:t>
            </a:fld>
            <a:endParaRPr lang="en-US"/>
          </a:p>
        </p:txBody>
      </p:sp>
      <p:sp>
        <p:nvSpPr>
          <p:cNvPr id="7" name="Tiêu đề 6">
            <a:extLst>
              <a:ext uri="{FF2B5EF4-FFF2-40B4-BE49-F238E27FC236}">
                <a16:creationId xmlns:a16="http://schemas.microsoft.com/office/drawing/2014/main" id="{33B59D03-4DAE-4D9F-9AC9-F62348BC8BB2}"/>
              </a:ext>
            </a:extLst>
          </p:cNvPr>
          <p:cNvSpPr>
            <a:spLocks noGrp="1"/>
          </p:cNvSpPr>
          <p:nvPr>
            <p:ph type="title"/>
          </p:nvPr>
        </p:nvSpPr>
        <p:spPr/>
        <p:txBody>
          <a:bodyPr>
            <a:normAutofit/>
          </a:bodyPr>
          <a:lstStyle/>
          <a:p>
            <a:r>
              <a:rPr lang="vi-VN" sz="4400" noProof="1"/>
              <a:t>Phân tích thuật toán</a:t>
            </a:r>
          </a:p>
        </p:txBody>
      </p:sp>
    </p:spTree>
    <p:extLst>
      <p:ext uri="{BB962C8B-B14F-4D97-AF65-F5344CB8AC3E}">
        <p14:creationId xmlns:p14="http://schemas.microsoft.com/office/powerpoint/2010/main" val="203037213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FE0BC080-31C2-4837-A0F7-575992BCA559}"/>
              </a:ext>
            </a:extLst>
          </p:cNvPr>
          <p:cNvSpPr>
            <a:spLocks noGrp="1"/>
          </p:cNvSpPr>
          <p:nvPr>
            <p:ph idx="1"/>
          </p:nvPr>
        </p:nvSpPr>
        <p:spPr/>
        <p:txBody>
          <a:bodyPr/>
          <a:lstStyle/>
          <a:p>
            <a:r>
              <a:rPr lang="vi-VN" noProof="1"/>
              <a:t>Hầu hết các bài toán đều có nhiều thuật toán khác nhau để giải quyết chúng. Như vậy, làm thế nào để chọn được sự cài đặt tốt nhất ? </a:t>
            </a:r>
          </a:p>
          <a:p>
            <a:endParaRPr lang="vi-VN" noProof="1"/>
          </a:p>
        </p:txBody>
      </p:sp>
      <p:sp>
        <p:nvSpPr>
          <p:cNvPr id="3" name="Chỗ dành sẵn cho Ngày tháng 2">
            <a:extLst>
              <a:ext uri="{FF2B5EF4-FFF2-40B4-BE49-F238E27FC236}">
                <a16:creationId xmlns:a16="http://schemas.microsoft.com/office/drawing/2014/main" id="{530BC9B3-AEC9-4BD1-99DE-B15480FE8B01}"/>
              </a:ext>
            </a:extLst>
          </p:cNvPr>
          <p:cNvSpPr>
            <a:spLocks noGrp="1"/>
          </p:cNvSpPr>
          <p:nvPr>
            <p:ph type="dt" sz="half" idx="10"/>
          </p:nvPr>
        </p:nvSpPr>
        <p:spPr/>
        <p:txBody>
          <a:bodyPr/>
          <a:lstStyle/>
          <a:p>
            <a:fld id="{ABC32290-DB04-410A-9A16-5AB826524ECE}"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38704E97-A510-4570-8523-6778E1448E89}"/>
              </a:ext>
            </a:extLst>
          </p:cNvPr>
          <p:cNvSpPr>
            <a:spLocks noGrp="1"/>
          </p:cNvSpPr>
          <p:nvPr>
            <p:ph type="sldNum" sz="quarter" idx="12"/>
          </p:nvPr>
        </p:nvSpPr>
        <p:spPr/>
        <p:txBody>
          <a:bodyPr/>
          <a:lstStyle/>
          <a:p>
            <a:fld id="{796B6B1B-CD97-412B-A8B6-A4AEE95B13DD}" type="slidenum">
              <a:rPr lang="vi-VN" noProof="1" smtClean="0"/>
              <a:t>27</a:t>
            </a:fld>
            <a:endParaRPr lang="vi-VN" noProof="1"/>
          </a:p>
        </p:txBody>
      </p:sp>
      <p:sp>
        <p:nvSpPr>
          <p:cNvPr id="6" name="Tiêu đề 5">
            <a:extLst>
              <a:ext uri="{FF2B5EF4-FFF2-40B4-BE49-F238E27FC236}">
                <a16:creationId xmlns:a16="http://schemas.microsoft.com/office/drawing/2014/main" id="{CE4C440A-DE76-4691-8934-CB738D96BD2F}"/>
              </a:ext>
            </a:extLst>
          </p:cNvPr>
          <p:cNvSpPr>
            <a:spLocks noGrp="1"/>
          </p:cNvSpPr>
          <p:nvPr>
            <p:ph type="title"/>
          </p:nvPr>
        </p:nvSpPr>
        <p:spPr/>
        <p:txBody>
          <a:bodyPr/>
          <a:lstStyle/>
          <a:p>
            <a:r>
              <a:rPr lang="vi-VN" noProof="1"/>
              <a:t>Đặt vấn đề</a:t>
            </a:r>
          </a:p>
        </p:txBody>
      </p:sp>
    </p:spTree>
    <p:extLst>
      <p:ext uri="{BB962C8B-B14F-4D97-AF65-F5344CB8AC3E}">
        <p14:creationId xmlns:p14="http://schemas.microsoft.com/office/powerpoint/2010/main" val="201201723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gày tháng 4">
            <a:extLst>
              <a:ext uri="{FF2B5EF4-FFF2-40B4-BE49-F238E27FC236}">
                <a16:creationId xmlns:a16="http://schemas.microsoft.com/office/drawing/2014/main" id="{606ED166-4205-4805-B076-BC20E4B4D7EF}"/>
              </a:ext>
            </a:extLst>
          </p:cNvPr>
          <p:cNvSpPr>
            <a:spLocks noGrp="1"/>
          </p:cNvSpPr>
          <p:nvPr>
            <p:ph type="dt" sz="half" idx="10"/>
          </p:nvPr>
        </p:nvSpPr>
        <p:spPr/>
        <p:txBody>
          <a:bodyPr/>
          <a:lstStyle/>
          <a:p>
            <a:fld id="{917C1AC8-24EE-40BC-A9EA-78AAFC130DAE}" type="datetime1">
              <a:rPr lang="vi-VN" noProof="1" smtClean="0"/>
              <a:t>04/01/2021</a:t>
            </a:fld>
            <a:endParaRPr lang="vi-VN" noProof="1"/>
          </a:p>
        </p:txBody>
      </p:sp>
      <p:sp>
        <p:nvSpPr>
          <p:cNvPr id="7" name="Chỗ dành sẵn cho Số hiệu Bản chiếu 6">
            <a:extLst>
              <a:ext uri="{FF2B5EF4-FFF2-40B4-BE49-F238E27FC236}">
                <a16:creationId xmlns:a16="http://schemas.microsoft.com/office/drawing/2014/main" id="{C3C94977-4791-4336-B0A1-766B0393776C}"/>
              </a:ext>
            </a:extLst>
          </p:cNvPr>
          <p:cNvSpPr>
            <a:spLocks noGrp="1"/>
          </p:cNvSpPr>
          <p:nvPr>
            <p:ph type="sldNum" sz="quarter" idx="12"/>
          </p:nvPr>
        </p:nvSpPr>
        <p:spPr/>
        <p:txBody>
          <a:bodyPr/>
          <a:lstStyle/>
          <a:p>
            <a:fld id="{48F63A3B-78C7-47BE-AE5E-E10140E04643}" type="slidenum">
              <a:rPr lang="vi-VN" noProof="1" dirty="0" smtClean="0"/>
              <a:pPr/>
              <a:t>28</a:t>
            </a:fld>
            <a:endParaRPr lang="vi-VN" noProof="1"/>
          </a:p>
        </p:txBody>
      </p:sp>
      <p:sp>
        <p:nvSpPr>
          <p:cNvPr id="2" name="Title 1"/>
          <p:cNvSpPr>
            <a:spLocks noGrp="1"/>
          </p:cNvSpPr>
          <p:nvPr>
            <p:ph type="title"/>
          </p:nvPr>
        </p:nvSpPr>
        <p:spPr/>
        <p:txBody>
          <a:bodyPr/>
          <a:lstStyle/>
          <a:p>
            <a:r>
              <a:rPr lang="en-US" noProof="1"/>
              <a:t>Tính </a:t>
            </a:r>
            <a:r>
              <a:rPr lang="vi-VN" noProof="1"/>
              <a:t>hiệu quả</a:t>
            </a:r>
            <a:r>
              <a:rPr lang="en-US" noProof="1"/>
              <a:t> của thuật toán</a:t>
            </a:r>
            <a:endParaRPr lang="vi-VN" noProof="1"/>
          </a:p>
        </p:txBody>
      </p:sp>
      <p:sp>
        <p:nvSpPr>
          <p:cNvPr id="3" name="Content Placeholder 2"/>
          <p:cNvSpPr>
            <a:spLocks noGrp="1"/>
          </p:cNvSpPr>
          <p:nvPr>
            <p:ph idx="13"/>
          </p:nvPr>
        </p:nvSpPr>
        <p:spPr/>
        <p:txBody>
          <a:bodyPr/>
          <a:lstStyle/>
          <a:p>
            <a:r>
              <a:rPr lang="vi-VN" b="1" noProof="1">
                <a:solidFill>
                  <a:srgbClr val="0070C0"/>
                </a:solidFill>
              </a:rPr>
              <a:t>Một thuật toán hiệu quả</a:t>
            </a:r>
          </a:p>
          <a:p>
            <a:pPr lvl="1"/>
            <a:r>
              <a:rPr lang="vi-VN" noProof="1"/>
              <a:t>Đơn giản, dễ hiểu, tối ưu hóa bộ nhớ và thời gian thực hiện.</a:t>
            </a:r>
          </a:p>
          <a:p>
            <a:pPr lvl="1"/>
            <a:r>
              <a:rPr lang="vi-VN" noProof="1"/>
              <a:t>Chi phí cần sử dụng tài nguyên thấp: Bộ nhớ, thời gian sử dụng CPU, …</a:t>
            </a:r>
          </a:p>
          <a:p>
            <a:pPr lvl="1"/>
            <a:endParaRPr lang="vi-VN" noProof="1"/>
          </a:p>
          <a:p>
            <a:r>
              <a:rPr lang="en-US" b="1" noProof="1">
                <a:solidFill>
                  <a:srgbClr val="0070C0"/>
                </a:solidFill>
              </a:rPr>
              <a:t>Các vấn đề cần quan tâm của tính hiệu quả</a:t>
            </a:r>
          </a:p>
          <a:p>
            <a:pPr lvl="1"/>
            <a:r>
              <a:rPr lang="vi-VN" noProof="1"/>
              <a:t>Chi phí cần dùng để thực hiện thuật toán. việc sử dụng tài nguyên bộ nhớ, thời gian sử dụng CPU, … </a:t>
            </a:r>
          </a:p>
        </p:txBody>
      </p:sp>
    </p:spTree>
    <p:extLst>
      <p:ext uri="{BB962C8B-B14F-4D97-AF65-F5344CB8AC3E}">
        <p14:creationId xmlns:p14="http://schemas.microsoft.com/office/powerpoint/2010/main" val="33088178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gày tháng 4">
            <a:extLst>
              <a:ext uri="{FF2B5EF4-FFF2-40B4-BE49-F238E27FC236}">
                <a16:creationId xmlns:a16="http://schemas.microsoft.com/office/drawing/2014/main" id="{D22CC24D-F573-465B-B453-377BBBDC19D5}"/>
              </a:ext>
            </a:extLst>
          </p:cNvPr>
          <p:cNvSpPr>
            <a:spLocks noGrp="1"/>
          </p:cNvSpPr>
          <p:nvPr>
            <p:ph type="dt" sz="half" idx="10"/>
          </p:nvPr>
        </p:nvSpPr>
        <p:spPr/>
        <p:txBody>
          <a:bodyPr/>
          <a:lstStyle/>
          <a:p>
            <a:fld id="{05DC7922-4A11-414B-9660-BEC2DB4F5201}" type="datetime1">
              <a:rPr lang="vi-VN" noProof="1" smtClean="0"/>
              <a:t>04/01/2021</a:t>
            </a:fld>
            <a:endParaRPr lang="vi-VN" noProof="1"/>
          </a:p>
        </p:txBody>
      </p:sp>
      <p:sp>
        <p:nvSpPr>
          <p:cNvPr id="7" name="Chỗ dành sẵn cho Số hiệu Bản chiếu 6">
            <a:extLst>
              <a:ext uri="{FF2B5EF4-FFF2-40B4-BE49-F238E27FC236}">
                <a16:creationId xmlns:a16="http://schemas.microsoft.com/office/drawing/2014/main" id="{607980D5-AC44-4D20-9580-216834616B72}"/>
              </a:ext>
            </a:extLst>
          </p:cNvPr>
          <p:cNvSpPr>
            <a:spLocks noGrp="1"/>
          </p:cNvSpPr>
          <p:nvPr>
            <p:ph type="sldNum" sz="quarter" idx="12"/>
          </p:nvPr>
        </p:nvSpPr>
        <p:spPr/>
        <p:txBody>
          <a:bodyPr/>
          <a:lstStyle/>
          <a:p>
            <a:fld id="{48F63A3B-78C7-47BE-AE5E-E10140E04643}" type="slidenum">
              <a:rPr lang="vi-VN" noProof="1" dirty="0" smtClean="0"/>
              <a:pPr/>
              <a:t>29</a:t>
            </a:fld>
            <a:endParaRPr lang="vi-VN" noProof="1"/>
          </a:p>
        </p:txBody>
      </p:sp>
      <p:sp>
        <p:nvSpPr>
          <p:cNvPr id="2" name="Title 1"/>
          <p:cNvSpPr>
            <a:spLocks noGrp="1"/>
          </p:cNvSpPr>
          <p:nvPr>
            <p:ph type="title"/>
          </p:nvPr>
        </p:nvSpPr>
        <p:spPr/>
        <p:txBody>
          <a:bodyPr/>
          <a:lstStyle/>
          <a:p>
            <a:r>
              <a:rPr lang="vi-VN" noProof="1"/>
              <a:t>Đặt vấn đề</a:t>
            </a:r>
          </a:p>
        </p:txBody>
      </p:sp>
      <p:sp>
        <p:nvSpPr>
          <p:cNvPr id="3" name="Content Placeholder 2"/>
          <p:cNvSpPr>
            <a:spLocks noGrp="1"/>
          </p:cNvSpPr>
          <p:nvPr>
            <p:ph idx="13"/>
          </p:nvPr>
        </p:nvSpPr>
        <p:spPr/>
        <p:txBody>
          <a:bodyPr/>
          <a:lstStyle/>
          <a:p>
            <a:r>
              <a:rPr lang="vi-VN" noProof="1"/>
              <a:t>Thời gian máy tính thực hiện một thuật toán không chỉ phụ thuộc vào bản thân thuật toán đó mà còn tùy thuộc vào từng máy tính. </a:t>
            </a:r>
          </a:p>
          <a:p>
            <a:r>
              <a:rPr lang="vi-VN" noProof="1"/>
              <a:t>Để đánh giá hiệu quả của một thuật toán, có thể xét số các phép tính phải thực hiện khi thực hiện thuật toán này. Thông thường số các phép tính được thực hiện phụ thuộc vào cỡ của bài toán, tức là độ lớn của đầu vào. </a:t>
            </a:r>
          </a:p>
          <a:p>
            <a:r>
              <a:rPr lang="vi-VN" noProof="1"/>
              <a:t>Vì thế, </a:t>
            </a:r>
            <a:r>
              <a:rPr lang="vi-VN" b="1" noProof="1">
                <a:solidFill>
                  <a:srgbClr val="0070C0"/>
                </a:solidFill>
              </a:rPr>
              <a:t>độ phức tạp thuật toán</a:t>
            </a:r>
            <a:r>
              <a:rPr lang="vi-VN" noProof="1"/>
              <a:t> là một hàm phụ thuộc đầu vào. Tuy nhiên, trong những ứng dụng thực tiễn, chúng ta không cần biết chính xác hàm này mà chỉ cần biết một ước lượng đủ tốt của chúng.</a:t>
            </a:r>
          </a:p>
        </p:txBody>
      </p:sp>
    </p:spTree>
    <p:extLst>
      <p:ext uri="{BB962C8B-B14F-4D97-AF65-F5344CB8AC3E}">
        <p14:creationId xmlns:p14="http://schemas.microsoft.com/office/powerpoint/2010/main" val="20339472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74AF9849-7A5F-4FDA-B851-6EBD6509D5AA}"/>
              </a:ext>
            </a:extLst>
          </p:cNvPr>
          <p:cNvSpPr>
            <a:spLocks noGrp="1"/>
          </p:cNvSpPr>
          <p:nvPr>
            <p:ph type="dt" sz="half" idx="10"/>
          </p:nvPr>
        </p:nvSpPr>
        <p:spPr/>
        <p:txBody>
          <a:bodyPr/>
          <a:lstStyle/>
          <a:p>
            <a:fld id="{D4DF0AF6-759B-4D24-B5A5-E9F85F7E0880}"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1560BA2-B8F3-4D51-AB1B-A1FFD25380D5}"/>
              </a:ext>
            </a:extLst>
          </p:cNvPr>
          <p:cNvSpPr>
            <a:spLocks noGrp="1"/>
          </p:cNvSpPr>
          <p:nvPr>
            <p:ph type="sldNum" sz="quarter" idx="12"/>
          </p:nvPr>
        </p:nvSpPr>
        <p:spPr/>
        <p:txBody>
          <a:bodyPr/>
          <a:lstStyle/>
          <a:p>
            <a:fld id="{796B6B1B-CD97-412B-A8B6-A4AEE95B13DD}" type="slidenum">
              <a:rPr lang="vi-VN" noProof="1" smtClean="0"/>
              <a:t>3</a:t>
            </a:fld>
            <a:endParaRPr lang="vi-VN" noProof="1"/>
          </a:p>
        </p:txBody>
      </p:sp>
      <p:sp>
        <p:nvSpPr>
          <p:cNvPr id="6" name="Tiêu đề 5">
            <a:extLst>
              <a:ext uri="{FF2B5EF4-FFF2-40B4-BE49-F238E27FC236}">
                <a16:creationId xmlns:a16="http://schemas.microsoft.com/office/drawing/2014/main" id="{E446EFE0-F03D-4F6D-91EA-41E55FB3F251}"/>
              </a:ext>
            </a:extLst>
          </p:cNvPr>
          <p:cNvSpPr>
            <a:spLocks noGrp="1"/>
          </p:cNvSpPr>
          <p:nvPr>
            <p:ph type="title"/>
          </p:nvPr>
        </p:nvSpPr>
        <p:spPr/>
        <p:txBody>
          <a:bodyPr/>
          <a:lstStyle/>
          <a:p>
            <a:r>
              <a:rPr lang="vi-VN" noProof="1"/>
              <a:t>Nội dung trình bày</a:t>
            </a:r>
          </a:p>
        </p:txBody>
      </p:sp>
      <p:grpSp>
        <p:nvGrpSpPr>
          <p:cNvPr id="7" name="Group 11">
            <a:extLst>
              <a:ext uri="{FF2B5EF4-FFF2-40B4-BE49-F238E27FC236}">
                <a16:creationId xmlns:a16="http://schemas.microsoft.com/office/drawing/2014/main" id="{942BD382-C1DA-4B93-B0DB-B5CF91A5C745}"/>
              </a:ext>
            </a:extLst>
          </p:cNvPr>
          <p:cNvGrpSpPr/>
          <p:nvPr/>
        </p:nvGrpSpPr>
        <p:grpSpPr>
          <a:xfrm>
            <a:off x="4010884" y="2627566"/>
            <a:ext cx="4552633" cy="877210"/>
            <a:chOff x="1310000" y="1508125"/>
            <a:chExt cx="4785354" cy="1047750"/>
          </a:xfrm>
          <a:solidFill>
            <a:srgbClr val="FFAFAF"/>
          </a:solidFill>
          <a:effectLst>
            <a:outerShdw blurRad="50800" dist="38100" dir="2700000" algn="tl" rotWithShape="0">
              <a:prstClr val="black">
                <a:alpha val="40000"/>
              </a:prstClr>
            </a:outerShdw>
          </a:effectLst>
        </p:grpSpPr>
        <p:sp>
          <p:nvSpPr>
            <p:cNvPr id="8" name="Round Same Side Corner Rectangle 15">
              <a:extLst>
                <a:ext uri="{FF2B5EF4-FFF2-40B4-BE49-F238E27FC236}">
                  <a16:creationId xmlns:a16="http://schemas.microsoft.com/office/drawing/2014/main" id="{38E28A0E-BEEF-448A-8F51-9EB8620FBA08}"/>
                </a:ext>
              </a:extLst>
            </p:cNvPr>
            <p:cNvSpPr/>
            <p:nvPr/>
          </p:nvSpPr>
          <p:spPr>
            <a:xfrm rot="5400000">
              <a:off x="3178802" y="-360677"/>
              <a:ext cx="1047750" cy="4785354"/>
            </a:xfrm>
            <a:prstGeom prst="round2SameRect">
              <a:avLst/>
            </a:prstGeom>
            <a:grp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15E0F474-3B35-4F72-B79B-96377CE12073}"/>
                </a:ext>
              </a:extLst>
            </p:cNvPr>
            <p:cNvSpPr/>
            <p:nvPr/>
          </p:nvSpPr>
          <p:spPr>
            <a:xfrm>
              <a:off x="1310001" y="1559271"/>
              <a:ext cx="4734207" cy="94545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59055" rIns="118110" bIns="59055" numCol="1" spcCol="1270" anchor="ctr" anchorCtr="0">
              <a:noAutofit/>
            </a:bodyPr>
            <a:lstStyle/>
            <a:p>
              <a:pPr marL="0" lvl="1" algn="ctr" defTabSz="1377950">
                <a:lnSpc>
                  <a:spcPct val="90000"/>
                </a:lnSpc>
                <a:spcBef>
                  <a:spcPct val="0"/>
                </a:spcBef>
                <a:spcAft>
                  <a:spcPct val="15000"/>
                </a:spcAft>
              </a:pPr>
              <a:r>
                <a:rPr lang="vi-VN" sz="3200" b="1" noProof="1">
                  <a:latin typeface="Calibri" panose="020F0502020204030204" pitchFamily="34" charset="0"/>
                  <a:cs typeface="Calibri" panose="020F0502020204030204" pitchFamily="34" charset="0"/>
                </a:rPr>
                <a:t>Tổng quan về thuật toán</a:t>
              </a:r>
            </a:p>
          </p:txBody>
        </p:sp>
      </p:grpSp>
      <p:grpSp>
        <p:nvGrpSpPr>
          <p:cNvPr id="10" name="Group 12">
            <a:extLst>
              <a:ext uri="{FF2B5EF4-FFF2-40B4-BE49-F238E27FC236}">
                <a16:creationId xmlns:a16="http://schemas.microsoft.com/office/drawing/2014/main" id="{1277A7C8-E8A8-44C6-B4E9-09518A48F10A}"/>
              </a:ext>
            </a:extLst>
          </p:cNvPr>
          <p:cNvGrpSpPr/>
          <p:nvPr/>
        </p:nvGrpSpPr>
        <p:grpSpPr>
          <a:xfrm>
            <a:off x="2914650" y="2514527"/>
            <a:ext cx="1096234" cy="1096512"/>
            <a:chOff x="645" y="1377156"/>
            <a:chExt cx="1309355" cy="1309687"/>
          </a:xfrm>
          <a:solidFill>
            <a:srgbClr val="C00000"/>
          </a:solidFill>
          <a:effectLst>
            <a:outerShdw blurRad="50800" dist="38100" dir="2700000" algn="tl" rotWithShape="0">
              <a:prstClr val="black">
                <a:alpha val="40000"/>
              </a:prstClr>
            </a:outerShdw>
          </a:effectLst>
        </p:grpSpPr>
        <p:sp>
          <p:nvSpPr>
            <p:cNvPr id="11" name="Rounded Rectangle 13">
              <a:extLst>
                <a:ext uri="{FF2B5EF4-FFF2-40B4-BE49-F238E27FC236}">
                  <a16:creationId xmlns:a16="http://schemas.microsoft.com/office/drawing/2014/main" id="{047B1E01-50E9-4E3E-B8AC-5B5696270857}"/>
                </a:ext>
              </a:extLst>
            </p:cNvPr>
            <p:cNvSpPr/>
            <p:nvPr/>
          </p:nvSpPr>
          <p:spPr>
            <a:xfrm>
              <a:off x="645" y="1377156"/>
              <a:ext cx="1309355" cy="1309687"/>
            </a:xfrm>
            <a:prstGeom prst="roundRect">
              <a:avLst/>
            </a:prstGeom>
            <a:grp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6">
              <a:extLst>
                <a:ext uri="{FF2B5EF4-FFF2-40B4-BE49-F238E27FC236}">
                  <a16:creationId xmlns:a16="http://schemas.microsoft.com/office/drawing/2014/main" id="{4193A401-A411-45CC-9A9F-430DB5733A32}"/>
                </a:ext>
              </a:extLst>
            </p:cNvPr>
            <p:cNvSpPr/>
            <p:nvPr/>
          </p:nvSpPr>
          <p:spPr>
            <a:xfrm>
              <a:off x="64562" y="1441073"/>
              <a:ext cx="1181521" cy="1181853"/>
            </a:xfrm>
            <a:prstGeom prst="rect">
              <a:avLst/>
            </a:prstGeom>
            <a:grpFill/>
            <a:ln>
              <a:solidFill>
                <a:srgbClr val="C00000"/>
              </a:solidFill>
            </a:ln>
          </p:spPr>
          <p:style>
            <a:lnRef idx="0">
              <a:scrgbClr r="0" g="0" b="0"/>
            </a:lnRef>
            <a:fillRef idx="0">
              <a:scrgbClr r="0" g="0" b="0"/>
            </a:fillRef>
            <a:effectRef idx="0">
              <a:scrgbClr r="0" g="0" b="0"/>
            </a:effectRef>
            <a:fontRef idx="minor">
              <a:schemeClr val="lt1"/>
            </a:fontRef>
          </p:style>
          <p:txBody>
            <a:bodyPr spcFirstLastPara="0" vert="horz" wrap="square" lIns="228600" tIns="114300" rIns="228600" bIns="114300" numCol="1" spcCol="1270" anchor="ctr" anchorCtr="0">
              <a:noAutofit/>
            </a:bodyPr>
            <a:lstStyle/>
            <a:p>
              <a:pPr algn="ctr" defTabSz="2667000">
                <a:lnSpc>
                  <a:spcPct val="90000"/>
                </a:lnSpc>
                <a:spcBef>
                  <a:spcPct val="0"/>
                </a:spcBef>
                <a:spcAft>
                  <a:spcPct val="35000"/>
                </a:spcAft>
              </a:pPr>
              <a:r>
                <a:rPr lang="vi-VN" sz="4800" b="1" noProof="1">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rPr>
                <a:t>1</a:t>
              </a:r>
            </a:p>
          </p:txBody>
        </p:sp>
      </p:grpSp>
      <p:grpSp>
        <p:nvGrpSpPr>
          <p:cNvPr id="13" name="Group 17">
            <a:extLst>
              <a:ext uri="{FF2B5EF4-FFF2-40B4-BE49-F238E27FC236}">
                <a16:creationId xmlns:a16="http://schemas.microsoft.com/office/drawing/2014/main" id="{B879D6AA-584B-4C20-A1D7-9D179BA58748}"/>
              </a:ext>
            </a:extLst>
          </p:cNvPr>
          <p:cNvGrpSpPr/>
          <p:nvPr/>
        </p:nvGrpSpPr>
        <p:grpSpPr>
          <a:xfrm>
            <a:off x="4010884" y="4227094"/>
            <a:ext cx="4552633" cy="877210"/>
            <a:chOff x="1310000" y="2883296"/>
            <a:chExt cx="4785354" cy="1047750"/>
          </a:xfrm>
          <a:solidFill>
            <a:srgbClr val="FFFF65"/>
          </a:solidFill>
          <a:effectLst>
            <a:outerShdw blurRad="50800" dist="38100" dir="2700000" algn="tl" rotWithShape="0">
              <a:prstClr val="black">
                <a:alpha val="40000"/>
              </a:prstClr>
            </a:outerShdw>
          </a:effectLst>
        </p:grpSpPr>
        <p:sp>
          <p:nvSpPr>
            <p:cNvPr id="14" name="Round Same Side Corner Rectangle 21">
              <a:extLst>
                <a:ext uri="{FF2B5EF4-FFF2-40B4-BE49-F238E27FC236}">
                  <a16:creationId xmlns:a16="http://schemas.microsoft.com/office/drawing/2014/main" id="{ACCEFFED-BF8A-4977-99FA-AA9EBFDB149F}"/>
                </a:ext>
              </a:extLst>
            </p:cNvPr>
            <p:cNvSpPr/>
            <p:nvPr/>
          </p:nvSpPr>
          <p:spPr>
            <a:xfrm rot="5400000">
              <a:off x="3178802" y="1014494"/>
              <a:ext cx="1047750" cy="4785354"/>
            </a:xfrm>
            <a:prstGeom prst="round2SameRect">
              <a:avLst/>
            </a:prstGeom>
            <a:grp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ound Same Side Corner Rectangle 4">
              <a:extLst>
                <a:ext uri="{FF2B5EF4-FFF2-40B4-BE49-F238E27FC236}">
                  <a16:creationId xmlns:a16="http://schemas.microsoft.com/office/drawing/2014/main" id="{82F9C05F-9AC8-40CA-8415-2C8B8025CB68}"/>
                </a:ext>
              </a:extLst>
            </p:cNvPr>
            <p:cNvSpPr/>
            <p:nvPr/>
          </p:nvSpPr>
          <p:spPr>
            <a:xfrm>
              <a:off x="1310001" y="2934443"/>
              <a:ext cx="4734207" cy="94545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8110" tIns="59055" rIns="118110" bIns="59055" numCol="1" spcCol="1270" anchor="ctr" anchorCtr="0">
              <a:noAutofit/>
            </a:bodyPr>
            <a:lstStyle/>
            <a:p>
              <a:pPr marL="0" lvl="1" algn="ctr" defTabSz="1377950">
                <a:lnSpc>
                  <a:spcPct val="90000"/>
                </a:lnSpc>
                <a:spcBef>
                  <a:spcPct val="0"/>
                </a:spcBef>
                <a:spcAft>
                  <a:spcPct val="15000"/>
                </a:spcAft>
              </a:pPr>
              <a:r>
                <a:rPr lang="vi-VN" sz="3200" b="1" noProof="1">
                  <a:latin typeface="Calibri" panose="020F0502020204030204" pitchFamily="34" charset="0"/>
                  <a:cs typeface="Calibri" panose="020F0502020204030204" pitchFamily="34" charset="0"/>
                </a:rPr>
                <a:t>Phân tích thuật toán</a:t>
              </a:r>
            </a:p>
          </p:txBody>
        </p:sp>
      </p:grpSp>
      <p:grpSp>
        <p:nvGrpSpPr>
          <p:cNvPr id="16" name="Group 18">
            <a:extLst>
              <a:ext uri="{FF2B5EF4-FFF2-40B4-BE49-F238E27FC236}">
                <a16:creationId xmlns:a16="http://schemas.microsoft.com/office/drawing/2014/main" id="{6AE8D47B-E9B3-4631-A3E3-B9499C27E029}"/>
              </a:ext>
            </a:extLst>
          </p:cNvPr>
          <p:cNvGrpSpPr/>
          <p:nvPr/>
        </p:nvGrpSpPr>
        <p:grpSpPr>
          <a:xfrm>
            <a:off x="2914650" y="4114056"/>
            <a:ext cx="1096234" cy="1096512"/>
            <a:chOff x="645" y="2752328"/>
            <a:chExt cx="1309355" cy="1309687"/>
          </a:xfrm>
          <a:solidFill>
            <a:srgbClr val="FFFF00"/>
          </a:solidFill>
          <a:effectLst>
            <a:outerShdw blurRad="50800" dist="38100" dir="2700000" algn="tl" rotWithShape="0">
              <a:prstClr val="black">
                <a:alpha val="40000"/>
              </a:prstClr>
            </a:outerShdw>
          </a:effectLst>
        </p:grpSpPr>
        <p:sp>
          <p:nvSpPr>
            <p:cNvPr id="17" name="Rounded Rectangle 19">
              <a:extLst>
                <a:ext uri="{FF2B5EF4-FFF2-40B4-BE49-F238E27FC236}">
                  <a16:creationId xmlns:a16="http://schemas.microsoft.com/office/drawing/2014/main" id="{AF6AFB2A-8B62-4146-A2F1-3F47C221C9D2}"/>
                </a:ext>
              </a:extLst>
            </p:cNvPr>
            <p:cNvSpPr/>
            <p:nvPr/>
          </p:nvSpPr>
          <p:spPr>
            <a:xfrm>
              <a:off x="645" y="2752328"/>
              <a:ext cx="1309355" cy="1309687"/>
            </a:xfrm>
            <a:prstGeom prst="roundRect">
              <a:avLst/>
            </a:prstGeom>
            <a:grpFill/>
            <a:ln>
              <a:solidFill>
                <a:srgbClr val="FFFF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6">
              <a:extLst>
                <a:ext uri="{FF2B5EF4-FFF2-40B4-BE49-F238E27FC236}">
                  <a16:creationId xmlns:a16="http://schemas.microsoft.com/office/drawing/2014/main" id="{9178CEC9-77BB-4F94-A73A-E8FE7B4F412F}"/>
                </a:ext>
              </a:extLst>
            </p:cNvPr>
            <p:cNvSpPr/>
            <p:nvPr/>
          </p:nvSpPr>
          <p:spPr>
            <a:xfrm>
              <a:off x="64562" y="2816245"/>
              <a:ext cx="1181521" cy="1181853"/>
            </a:xfrm>
            <a:prstGeom prst="rect">
              <a:avLst/>
            </a:prstGeom>
            <a:grpFill/>
            <a:ln>
              <a:solidFill>
                <a:srgbClr val="FFFF00"/>
              </a:solidFill>
            </a:ln>
          </p:spPr>
          <p:style>
            <a:lnRef idx="0">
              <a:scrgbClr r="0" g="0" b="0"/>
            </a:lnRef>
            <a:fillRef idx="0">
              <a:scrgbClr r="0" g="0" b="0"/>
            </a:fillRef>
            <a:effectRef idx="0">
              <a:scrgbClr r="0" g="0" b="0"/>
            </a:effectRef>
            <a:fontRef idx="minor">
              <a:schemeClr val="lt1"/>
            </a:fontRef>
          </p:style>
          <p:txBody>
            <a:bodyPr spcFirstLastPara="0" vert="horz" wrap="square" lIns="228600" tIns="114300" rIns="228600" bIns="114300" numCol="1" spcCol="1270" anchor="ctr" anchorCtr="0">
              <a:noAutofit/>
            </a:bodyPr>
            <a:lstStyle/>
            <a:p>
              <a:pPr algn="ctr" defTabSz="2667000">
                <a:lnSpc>
                  <a:spcPct val="90000"/>
                </a:lnSpc>
                <a:spcBef>
                  <a:spcPct val="0"/>
                </a:spcBef>
                <a:spcAft>
                  <a:spcPct val="35000"/>
                </a:spcAft>
              </a:pPr>
              <a:r>
                <a:rPr lang="vi-VN" sz="4800" b="1" noProof="1">
                  <a:ln>
                    <a:solidFill>
                      <a:sysClr val="windowText" lastClr="000000"/>
                    </a:solidFill>
                  </a:ln>
                  <a:solidFill>
                    <a:sysClr val="windowText" lastClr="000000"/>
                  </a:solidFill>
                  <a:latin typeface="Calibri" panose="020F0502020204030204" pitchFamily="34" charset="0"/>
                  <a:ea typeface="Verdana" pitchFamily="34" charset="0"/>
                  <a:cs typeface="Calibri" panose="020F0502020204030204" pitchFamily="34" charset="0"/>
                </a:rPr>
                <a:t>2</a:t>
              </a:r>
            </a:p>
          </p:txBody>
        </p:sp>
      </p:grpSp>
    </p:spTree>
    <p:extLst>
      <p:ext uri="{BB962C8B-B14F-4D97-AF65-F5344CB8AC3E}">
        <p14:creationId xmlns:p14="http://schemas.microsoft.com/office/powerpoint/2010/main" val="25534204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064D5E6C-2341-49C6-B8BA-1CFBEECD1B90}"/>
              </a:ext>
            </a:extLst>
          </p:cNvPr>
          <p:cNvSpPr>
            <a:spLocks noGrp="1"/>
          </p:cNvSpPr>
          <p:nvPr>
            <p:ph idx="1"/>
          </p:nvPr>
        </p:nvSpPr>
        <p:spPr/>
        <p:txBody>
          <a:bodyPr/>
          <a:lstStyle/>
          <a:p>
            <a:r>
              <a:rPr lang="vi-VN" noProof="1"/>
              <a:t>Phân tích thuật toán là xác định lượng tài nguyên cần thiết để thực thi thuật toán.</a:t>
            </a:r>
          </a:p>
          <a:p>
            <a:pPr lvl="1"/>
            <a:r>
              <a:rPr lang="vi-VN" noProof="1"/>
              <a:t>Thời gian thực hiện thuật toán. </a:t>
            </a:r>
          </a:p>
          <a:p>
            <a:pPr lvl="1"/>
            <a:r>
              <a:rPr lang="vi-VN" noProof="1"/>
              <a:t>Bộ nhớ cần thực hiện thuật toán.</a:t>
            </a:r>
          </a:p>
        </p:txBody>
      </p:sp>
      <p:sp>
        <p:nvSpPr>
          <p:cNvPr id="3" name="Chỗ dành sẵn cho Ngày tháng 2">
            <a:extLst>
              <a:ext uri="{FF2B5EF4-FFF2-40B4-BE49-F238E27FC236}">
                <a16:creationId xmlns:a16="http://schemas.microsoft.com/office/drawing/2014/main" id="{ED52C2D2-49F3-49EB-9DD9-15DE691D9DD4}"/>
              </a:ext>
            </a:extLst>
          </p:cNvPr>
          <p:cNvSpPr>
            <a:spLocks noGrp="1"/>
          </p:cNvSpPr>
          <p:nvPr>
            <p:ph type="dt" sz="half" idx="10"/>
          </p:nvPr>
        </p:nvSpPr>
        <p:spPr/>
        <p:txBody>
          <a:bodyPr/>
          <a:lstStyle/>
          <a:p>
            <a:fld id="{108EC8EA-E010-4701-A967-933AA6E214CF}"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52BF8F6A-06DE-4694-96F8-503A93E990C8}"/>
              </a:ext>
            </a:extLst>
          </p:cNvPr>
          <p:cNvSpPr>
            <a:spLocks noGrp="1"/>
          </p:cNvSpPr>
          <p:nvPr>
            <p:ph type="sldNum" sz="quarter" idx="12"/>
          </p:nvPr>
        </p:nvSpPr>
        <p:spPr/>
        <p:txBody>
          <a:bodyPr/>
          <a:lstStyle/>
          <a:p>
            <a:fld id="{796B6B1B-CD97-412B-A8B6-A4AEE95B13DD}" type="slidenum">
              <a:rPr lang="en-US" smtClean="0"/>
              <a:t>30</a:t>
            </a:fld>
            <a:endParaRPr lang="en-US"/>
          </a:p>
        </p:txBody>
      </p:sp>
      <p:sp>
        <p:nvSpPr>
          <p:cNvPr id="6" name="Tiêu đề 5">
            <a:extLst>
              <a:ext uri="{FF2B5EF4-FFF2-40B4-BE49-F238E27FC236}">
                <a16:creationId xmlns:a16="http://schemas.microsoft.com/office/drawing/2014/main" id="{C6684CE3-D76D-41AC-B800-F9185BBBC092}"/>
              </a:ext>
            </a:extLst>
          </p:cNvPr>
          <p:cNvSpPr>
            <a:spLocks noGrp="1"/>
          </p:cNvSpPr>
          <p:nvPr>
            <p:ph type="title"/>
          </p:nvPr>
        </p:nvSpPr>
        <p:spPr/>
        <p:txBody>
          <a:bodyPr/>
          <a:lstStyle/>
          <a:p>
            <a:r>
              <a:rPr lang="vi-VN" noProof="1"/>
              <a:t>Khái niệm phân tích thuật toán</a:t>
            </a:r>
          </a:p>
        </p:txBody>
      </p:sp>
    </p:spTree>
    <p:extLst>
      <p:ext uri="{BB962C8B-B14F-4D97-AF65-F5344CB8AC3E}">
        <p14:creationId xmlns:p14="http://schemas.microsoft.com/office/powerpoint/2010/main" val="390737849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7AB57753-7568-4E57-B3F4-08E6D78D8577}"/>
              </a:ext>
            </a:extLst>
          </p:cNvPr>
          <p:cNvSpPr>
            <a:spLocks noGrp="1"/>
          </p:cNvSpPr>
          <p:nvPr>
            <p:ph idx="1"/>
          </p:nvPr>
        </p:nvSpPr>
        <p:spPr/>
        <p:txBody>
          <a:bodyPr/>
          <a:lstStyle/>
          <a:p>
            <a:r>
              <a:rPr lang="vi-VN" dirty="0"/>
              <a:t>C</a:t>
            </a:r>
            <a:r>
              <a:rPr lang="en-VN" dirty="0"/>
              <a:t>ác </a:t>
            </a:r>
            <a:r>
              <a:rPr lang="vi-VN" dirty="0"/>
              <a:t>bạn sẽ đánh giá một thuật toán như thế nào ?</a:t>
            </a:r>
            <a:endParaRPr lang="vi-VN" noProof="1"/>
          </a:p>
        </p:txBody>
      </p:sp>
      <p:sp>
        <p:nvSpPr>
          <p:cNvPr id="3" name="Chỗ dành sẵn cho Ngày tháng 2">
            <a:extLst>
              <a:ext uri="{FF2B5EF4-FFF2-40B4-BE49-F238E27FC236}">
                <a16:creationId xmlns:a16="http://schemas.microsoft.com/office/drawing/2014/main" id="{8B9E5914-9C25-4090-B482-ED3D2C78C85E}"/>
              </a:ext>
            </a:extLst>
          </p:cNvPr>
          <p:cNvSpPr>
            <a:spLocks noGrp="1"/>
          </p:cNvSpPr>
          <p:nvPr>
            <p:ph type="dt" sz="half" idx="10"/>
          </p:nvPr>
        </p:nvSpPr>
        <p:spPr/>
        <p:txBody>
          <a:bodyPr/>
          <a:lstStyle/>
          <a:p>
            <a:fld id="{B78D87AC-900A-42E6-BE8B-001A71D4AC93}"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06965188-B299-48FE-9D6F-19C0640A9EE2}"/>
              </a:ext>
            </a:extLst>
          </p:cNvPr>
          <p:cNvSpPr>
            <a:spLocks noGrp="1"/>
          </p:cNvSpPr>
          <p:nvPr>
            <p:ph type="sldNum" sz="quarter" idx="12"/>
          </p:nvPr>
        </p:nvSpPr>
        <p:spPr/>
        <p:txBody>
          <a:bodyPr/>
          <a:lstStyle/>
          <a:p>
            <a:fld id="{796B6B1B-CD97-412B-A8B6-A4AEE95B13DD}" type="slidenum">
              <a:rPr lang="vi-VN" noProof="1" smtClean="0"/>
              <a:t>31</a:t>
            </a:fld>
            <a:endParaRPr lang="vi-VN" noProof="1"/>
          </a:p>
        </p:txBody>
      </p:sp>
      <p:sp>
        <p:nvSpPr>
          <p:cNvPr id="6" name="Tiêu đề 5">
            <a:extLst>
              <a:ext uri="{FF2B5EF4-FFF2-40B4-BE49-F238E27FC236}">
                <a16:creationId xmlns:a16="http://schemas.microsoft.com/office/drawing/2014/main" id="{FD63443C-4358-4588-9A95-CD544526B749}"/>
              </a:ext>
            </a:extLst>
          </p:cNvPr>
          <p:cNvSpPr>
            <a:spLocks noGrp="1"/>
          </p:cNvSpPr>
          <p:nvPr>
            <p:ph type="title"/>
          </p:nvPr>
        </p:nvSpPr>
        <p:spPr/>
        <p:txBody>
          <a:bodyPr/>
          <a:lstStyle/>
          <a:p>
            <a:r>
              <a:rPr lang="vi-VN" noProof="1"/>
              <a:t>Tiêu chí đánh giá</a:t>
            </a:r>
          </a:p>
        </p:txBody>
      </p:sp>
    </p:spTree>
    <p:extLst>
      <p:ext uri="{BB962C8B-B14F-4D97-AF65-F5344CB8AC3E}">
        <p14:creationId xmlns:p14="http://schemas.microsoft.com/office/powerpoint/2010/main" val="236879752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7AB57753-7568-4E57-B3F4-08E6D78D8577}"/>
              </a:ext>
            </a:extLst>
          </p:cNvPr>
          <p:cNvSpPr>
            <a:spLocks noGrp="1"/>
          </p:cNvSpPr>
          <p:nvPr>
            <p:ph idx="1"/>
          </p:nvPr>
        </p:nvSpPr>
        <p:spPr/>
        <p:txBody>
          <a:bodyPr/>
          <a:lstStyle/>
          <a:p>
            <a:r>
              <a:rPr lang="vi-VN" noProof="1"/>
              <a:t>Tiêu chí thường được dùng để đánh giá thuật toán là thời gian thực hiện thuật toán.</a:t>
            </a:r>
          </a:p>
        </p:txBody>
      </p:sp>
      <p:sp>
        <p:nvSpPr>
          <p:cNvPr id="3" name="Chỗ dành sẵn cho Ngày tháng 2">
            <a:extLst>
              <a:ext uri="{FF2B5EF4-FFF2-40B4-BE49-F238E27FC236}">
                <a16:creationId xmlns:a16="http://schemas.microsoft.com/office/drawing/2014/main" id="{8B9E5914-9C25-4090-B482-ED3D2C78C85E}"/>
              </a:ext>
            </a:extLst>
          </p:cNvPr>
          <p:cNvSpPr>
            <a:spLocks noGrp="1"/>
          </p:cNvSpPr>
          <p:nvPr>
            <p:ph type="dt" sz="half" idx="10"/>
          </p:nvPr>
        </p:nvSpPr>
        <p:spPr/>
        <p:txBody>
          <a:bodyPr/>
          <a:lstStyle/>
          <a:p>
            <a:fld id="{BC80E584-E48C-4ED8-8202-EE8C48388BDE}"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06965188-B299-48FE-9D6F-19C0640A9EE2}"/>
              </a:ext>
            </a:extLst>
          </p:cNvPr>
          <p:cNvSpPr>
            <a:spLocks noGrp="1"/>
          </p:cNvSpPr>
          <p:nvPr>
            <p:ph type="sldNum" sz="quarter" idx="12"/>
          </p:nvPr>
        </p:nvSpPr>
        <p:spPr/>
        <p:txBody>
          <a:bodyPr/>
          <a:lstStyle/>
          <a:p>
            <a:fld id="{796B6B1B-CD97-412B-A8B6-A4AEE95B13DD}" type="slidenum">
              <a:rPr lang="vi-VN" noProof="1" smtClean="0"/>
              <a:t>32</a:t>
            </a:fld>
            <a:endParaRPr lang="vi-VN" noProof="1"/>
          </a:p>
        </p:txBody>
      </p:sp>
      <p:sp>
        <p:nvSpPr>
          <p:cNvPr id="6" name="Tiêu đề 5">
            <a:extLst>
              <a:ext uri="{FF2B5EF4-FFF2-40B4-BE49-F238E27FC236}">
                <a16:creationId xmlns:a16="http://schemas.microsoft.com/office/drawing/2014/main" id="{FD63443C-4358-4588-9A95-CD544526B749}"/>
              </a:ext>
            </a:extLst>
          </p:cNvPr>
          <p:cNvSpPr>
            <a:spLocks noGrp="1"/>
          </p:cNvSpPr>
          <p:nvPr>
            <p:ph type="title"/>
          </p:nvPr>
        </p:nvSpPr>
        <p:spPr/>
        <p:txBody>
          <a:bodyPr/>
          <a:lstStyle/>
          <a:p>
            <a:r>
              <a:rPr lang="vi-VN" noProof="1"/>
              <a:t>Tiêu chí đánh giá</a:t>
            </a:r>
          </a:p>
        </p:txBody>
      </p:sp>
    </p:spTree>
    <p:extLst>
      <p:ext uri="{BB962C8B-B14F-4D97-AF65-F5344CB8AC3E}">
        <p14:creationId xmlns:p14="http://schemas.microsoft.com/office/powerpoint/2010/main" val="2946578390"/>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F2A8BED0-0A1A-454E-8919-905892A9CF94}"/>
              </a:ext>
            </a:extLst>
          </p:cNvPr>
          <p:cNvSpPr>
            <a:spLocks noGrp="1"/>
          </p:cNvSpPr>
          <p:nvPr>
            <p:ph idx="1"/>
          </p:nvPr>
        </p:nvSpPr>
        <p:spPr/>
        <p:txBody>
          <a:bodyPr/>
          <a:lstStyle/>
          <a:p>
            <a:r>
              <a:rPr lang="vi-VN" b="1" noProof="1"/>
              <a:t>Đánh giá giải thuật</a:t>
            </a:r>
          </a:p>
          <a:p>
            <a:pPr lvl="1"/>
            <a:r>
              <a:rPr lang="vi-VN" noProof="1"/>
              <a:t>Tính đúng đắn</a:t>
            </a:r>
          </a:p>
          <a:p>
            <a:pPr lvl="2"/>
            <a:r>
              <a:rPr lang="vi-VN" noProof="1"/>
              <a:t>Chạy trên dữ liệu thử</a:t>
            </a:r>
          </a:p>
          <a:p>
            <a:pPr lvl="2"/>
            <a:r>
              <a:rPr lang="vi-VN" noProof="1"/>
              <a:t>Chứng minh lý thuyết (bằng toán học chẳng hạn)</a:t>
            </a:r>
          </a:p>
          <a:p>
            <a:pPr lvl="1"/>
            <a:r>
              <a:rPr lang="vi-VN" noProof="1"/>
              <a:t>Tính đơn giản</a:t>
            </a:r>
          </a:p>
          <a:p>
            <a:pPr lvl="1"/>
            <a:r>
              <a:rPr lang="vi-VN" noProof="1"/>
              <a:t>Tính nhanh chóng (thời gian thực thi)</a:t>
            </a:r>
          </a:p>
          <a:p>
            <a:pPr lvl="2"/>
            <a:r>
              <a:rPr lang="vi-VN" noProof="1"/>
              <a:t>Quan trọng khi chương trình được thực thi nhiều lần</a:t>
            </a:r>
          </a:p>
          <a:p>
            <a:pPr lvl="2"/>
            <a:r>
              <a:rPr lang="vi-VN" noProof="1"/>
              <a:t>Hiệu quả thời gian thực thi</a:t>
            </a:r>
          </a:p>
        </p:txBody>
      </p:sp>
      <p:sp>
        <p:nvSpPr>
          <p:cNvPr id="3" name="Chỗ dành sẵn cho Ngày tháng 2">
            <a:extLst>
              <a:ext uri="{FF2B5EF4-FFF2-40B4-BE49-F238E27FC236}">
                <a16:creationId xmlns:a16="http://schemas.microsoft.com/office/drawing/2014/main" id="{7E965E09-CC47-493B-8662-5000ED129D60}"/>
              </a:ext>
            </a:extLst>
          </p:cNvPr>
          <p:cNvSpPr>
            <a:spLocks noGrp="1"/>
          </p:cNvSpPr>
          <p:nvPr>
            <p:ph type="dt" sz="half" idx="10"/>
          </p:nvPr>
        </p:nvSpPr>
        <p:spPr/>
        <p:txBody>
          <a:bodyPr/>
          <a:lstStyle/>
          <a:p>
            <a:fld id="{964A01EA-66B1-4361-89C4-BFBA2E1A9A62}"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02D32A6-B316-494B-9FAB-8777040F1A2D}"/>
              </a:ext>
            </a:extLst>
          </p:cNvPr>
          <p:cNvSpPr>
            <a:spLocks noGrp="1"/>
          </p:cNvSpPr>
          <p:nvPr>
            <p:ph type="sldNum" sz="quarter" idx="12"/>
          </p:nvPr>
        </p:nvSpPr>
        <p:spPr/>
        <p:txBody>
          <a:bodyPr/>
          <a:lstStyle/>
          <a:p>
            <a:fld id="{796B6B1B-CD97-412B-A8B6-A4AEE95B13DD}" type="slidenum">
              <a:rPr lang="vi-VN" noProof="1" smtClean="0"/>
              <a:t>33</a:t>
            </a:fld>
            <a:endParaRPr lang="vi-VN" noProof="1"/>
          </a:p>
        </p:txBody>
      </p:sp>
      <p:sp>
        <p:nvSpPr>
          <p:cNvPr id="6" name="Tiêu đề 5">
            <a:extLst>
              <a:ext uri="{FF2B5EF4-FFF2-40B4-BE49-F238E27FC236}">
                <a16:creationId xmlns:a16="http://schemas.microsoft.com/office/drawing/2014/main" id="{E30DD21C-9A57-4F2A-98DB-A61A5453DA04}"/>
              </a:ext>
            </a:extLst>
          </p:cNvPr>
          <p:cNvSpPr>
            <a:spLocks noGrp="1"/>
          </p:cNvSpPr>
          <p:nvPr>
            <p:ph type="title"/>
          </p:nvPr>
        </p:nvSpPr>
        <p:spPr>
          <a:xfrm>
            <a:off x="198119" y="566927"/>
            <a:ext cx="7431405" cy="786384"/>
          </a:xfrm>
        </p:spPr>
        <p:txBody>
          <a:bodyPr>
            <a:normAutofit/>
          </a:bodyPr>
          <a:lstStyle/>
          <a:p>
            <a:r>
              <a:rPr lang="vi-VN" noProof="1"/>
              <a:t>Tiêu chí đánh giá</a:t>
            </a:r>
          </a:p>
        </p:txBody>
      </p:sp>
    </p:spTree>
    <p:extLst>
      <p:ext uri="{BB962C8B-B14F-4D97-AF65-F5344CB8AC3E}">
        <p14:creationId xmlns:p14="http://schemas.microsoft.com/office/powerpoint/2010/main" val="4223043308"/>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18F03EF5-BB12-4E24-8FD9-0DF2B6FE16CA}"/>
              </a:ext>
            </a:extLst>
          </p:cNvPr>
          <p:cNvSpPr>
            <a:spLocks noGrp="1"/>
          </p:cNvSpPr>
          <p:nvPr>
            <p:ph idx="1"/>
          </p:nvPr>
        </p:nvSpPr>
        <p:spPr/>
        <p:txBody>
          <a:bodyPr/>
          <a:lstStyle/>
          <a:p>
            <a:r>
              <a:rPr lang="en-VN" dirty="0"/>
              <a:t>Các bạn hãy nêu lý do vì sao cần phân tích thuật toán.</a:t>
            </a:r>
            <a:endParaRPr lang="vi-VN" noProof="1"/>
          </a:p>
        </p:txBody>
      </p:sp>
      <p:sp>
        <p:nvSpPr>
          <p:cNvPr id="3" name="Chỗ dành sẵn cho Ngày tháng 2">
            <a:extLst>
              <a:ext uri="{FF2B5EF4-FFF2-40B4-BE49-F238E27FC236}">
                <a16:creationId xmlns:a16="http://schemas.microsoft.com/office/drawing/2014/main" id="{DF9A1361-DDF6-4190-98DC-55CAA41166E3}"/>
              </a:ext>
            </a:extLst>
          </p:cNvPr>
          <p:cNvSpPr>
            <a:spLocks noGrp="1"/>
          </p:cNvSpPr>
          <p:nvPr>
            <p:ph type="dt" sz="half" idx="10"/>
          </p:nvPr>
        </p:nvSpPr>
        <p:spPr/>
        <p:txBody>
          <a:bodyPr/>
          <a:lstStyle/>
          <a:p>
            <a:fld id="{E56F645F-C535-4D16-8928-19CA2C092B07}"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A15A262-4705-4064-B3F7-4847411224A5}"/>
              </a:ext>
            </a:extLst>
          </p:cNvPr>
          <p:cNvSpPr>
            <a:spLocks noGrp="1"/>
          </p:cNvSpPr>
          <p:nvPr>
            <p:ph type="sldNum" sz="quarter" idx="12"/>
          </p:nvPr>
        </p:nvSpPr>
        <p:spPr/>
        <p:txBody>
          <a:bodyPr/>
          <a:lstStyle/>
          <a:p>
            <a:fld id="{796B6B1B-CD97-412B-A8B6-A4AEE95B13DD}" type="slidenum">
              <a:rPr lang="vi-VN" noProof="1" smtClean="0"/>
              <a:t>34</a:t>
            </a:fld>
            <a:endParaRPr lang="vi-VN" noProof="1"/>
          </a:p>
        </p:txBody>
      </p:sp>
      <p:sp>
        <p:nvSpPr>
          <p:cNvPr id="6" name="Tiêu đề 5">
            <a:extLst>
              <a:ext uri="{FF2B5EF4-FFF2-40B4-BE49-F238E27FC236}">
                <a16:creationId xmlns:a16="http://schemas.microsoft.com/office/drawing/2014/main" id="{C871C356-D1A0-4B08-84F2-0795904489C8}"/>
              </a:ext>
            </a:extLst>
          </p:cNvPr>
          <p:cNvSpPr>
            <a:spLocks noGrp="1"/>
          </p:cNvSpPr>
          <p:nvPr>
            <p:ph type="title"/>
          </p:nvPr>
        </p:nvSpPr>
        <p:spPr/>
        <p:txBody>
          <a:bodyPr/>
          <a:lstStyle/>
          <a:p>
            <a:r>
              <a:rPr lang="vi-VN" noProof="1"/>
              <a:t>Mục đích của phân tích thuật toán</a:t>
            </a:r>
          </a:p>
        </p:txBody>
      </p:sp>
    </p:spTree>
    <p:extLst>
      <p:ext uri="{BB962C8B-B14F-4D97-AF65-F5344CB8AC3E}">
        <p14:creationId xmlns:p14="http://schemas.microsoft.com/office/powerpoint/2010/main" val="212449750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18F03EF5-BB12-4E24-8FD9-0DF2B6FE16CA}"/>
              </a:ext>
            </a:extLst>
          </p:cNvPr>
          <p:cNvSpPr>
            <a:spLocks noGrp="1"/>
          </p:cNvSpPr>
          <p:nvPr>
            <p:ph idx="1"/>
          </p:nvPr>
        </p:nvSpPr>
        <p:spPr/>
        <p:txBody>
          <a:bodyPr/>
          <a:lstStyle/>
          <a:p>
            <a:r>
              <a:rPr lang="vi-VN" noProof="1"/>
              <a:t>So sánh để </a:t>
            </a:r>
            <a:r>
              <a:rPr lang="vi-VN" b="1" noProof="1"/>
              <a:t>chọn ra thuật toán nào chạy nhanh nhất</a:t>
            </a:r>
            <a:r>
              <a:rPr lang="vi-VN" noProof="1"/>
              <a:t>. </a:t>
            </a:r>
          </a:p>
          <a:p>
            <a:r>
              <a:rPr lang="en-US" noProof="1"/>
              <a:t>Tìm </a:t>
            </a:r>
            <a:r>
              <a:rPr lang="en-US" b="1" noProof="1"/>
              <a:t>thuật toán phù hợp nhất </a:t>
            </a:r>
            <a:r>
              <a:rPr lang="en-US" noProof="1"/>
              <a:t>để giải quyết bài toán.</a:t>
            </a:r>
            <a:endParaRPr lang="vi-VN" noProof="1"/>
          </a:p>
        </p:txBody>
      </p:sp>
      <p:sp>
        <p:nvSpPr>
          <p:cNvPr id="3" name="Chỗ dành sẵn cho Ngày tháng 2">
            <a:extLst>
              <a:ext uri="{FF2B5EF4-FFF2-40B4-BE49-F238E27FC236}">
                <a16:creationId xmlns:a16="http://schemas.microsoft.com/office/drawing/2014/main" id="{DF9A1361-DDF6-4190-98DC-55CAA41166E3}"/>
              </a:ext>
            </a:extLst>
          </p:cNvPr>
          <p:cNvSpPr>
            <a:spLocks noGrp="1"/>
          </p:cNvSpPr>
          <p:nvPr>
            <p:ph type="dt" sz="half" idx="10"/>
          </p:nvPr>
        </p:nvSpPr>
        <p:spPr/>
        <p:txBody>
          <a:bodyPr/>
          <a:lstStyle/>
          <a:p>
            <a:fld id="{A880ABF8-F361-413A-82D0-1633073034D0}"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A15A262-4705-4064-B3F7-4847411224A5}"/>
              </a:ext>
            </a:extLst>
          </p:cNvPr>
          <p:cNvSpPr>
            <a:spLocks noGrp="1"/>
          </p:cNvSpPr>
          <p:nvPr>
            <p:ph type="sldNum" sz="quarter" idx="12"/>
          </p:nvPr>
        </p:nvSpPr>
        <p:spPr/>
        <p:txBody>
          <a:bodyPr/>
          <a:lstStyle/>
          <a:p>
            <a:fld id="{796B6B1B-CD97-412B-A8B6-A4AEE95B13DD}" type="slidenum">
              <a:rPr lang="vi-VN" noProof="1" smtClean="0"/>
              <a:t>35</a:t>
            </a:fld>
            <a:endParaRPr lang="vi-VN" noProof="1"/>
          </a:p>
        </p:txBody>
      </p:sp>
      <p:sp>
        <p:nvSpPr>
          <p:cNvPr id="6" name="Tiêu đề 5">
            <a:extLst>
              <a:ext uri="{FF2B5EF4-FFF2-40B4-BE49-F238E27FC236}">
                <a16:creationId xmlns:a16="http://schemas.microsoft.com/office/drawing/2014/main" id="{C871C356-D1A0-4B08-84F2-0795904489C8}"/>
              </a:ext>
            </a:extLst>
          </p:cNvPr>
          <p:cNvSpPr>
            <a:spLocks noGrp="1"/>
          </p:cNvSpPr>
          <p:nvPr>
            <p:ph type="title"/>
          </p:nvPr>
        </p:nvSpPr>
        <p:spPr/>
        <p:txBody>
          <a:bodyPr/>
          <a:lstStyle/>
          <a:p>
            <a:r>
              <a:rPr lang="vi-VN" noProof="1"/>
              <a:t>Mục đích của phân tích thuật toán</a:t>
            </a:r>
          </a:p>
        </p:txBody>
      </p:sp>
    </p:spTree>
    <p:extLst>
      <p:ext uri="{BB962C8B-B14F-4D97-AF65-F5344CB8AC3E}">
        <p14:creationId xmlns:p14="http://schemas.microsoft.com/office/powerpoint/2010/main" val="162511924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6A108124-1AF6-4AE4-AA2C-EA8A721A77D5}"/>
              </a:ext>
            </a:extLst>
          </p:cNvPr>
          <p:cNvSpPr>
            <a:spLocks noGrp="1"/>
          </p:cNvSpPr>
          <p:nvPr>
            <p:ph type="dt" sz="half" idx="10"/>
          </p:nvPr>
        </p:nvSpPr>
        <p:spPr/>
        <p:txBody>
          <a:bodyPr/>
          <a:lstStyle/>
          <a:p>
            <a:fld id="{D13C033E-6E93-4497-9ED6-3CCD48C64116}"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6C56C094-5D70-47EA-AA47-BA17113B6B13}"/>
              </a:ext>
            </a:extLst>
          </p:cNvPr>
          <p:cNvSpPr>
            <a:spLocks noGrp="1"/>
          </p:cNvSpPr>
          <p:nvPr>
            <p:ph type="sldNum" sz="quarter" idx="12"/>
          </p:nvPr>
        </p:nvSpPr>
        <p:spPr/>
        <p:txBody>
          <a:bodyPr/>
          <a:lstStyle/>
          <a:p>
            <a:fld id="{48F63A3B-78C7-47BE-AE5E-E10140E04643}" type="slidenum">
              <a:rPr lang="vi-VN" noProof="1" dirty="0" smtClean="0"/>
              <a:pPr/>
              <a:t>36</a:t>
            </a:fld>
            <a:endParaRPr lang="vi-VN" noProof="1"/>
          </a:p>
        </p:txBody>
      </p:sp>
      <p:sp>
        <p:nvSpPr>
          <p:cNvPr id="7170" name="Rectangle 2"/>
          <p:cNvSpPr>
            <a:spLocks noGrp="1" noChangeArrowheads="1"/>
          </p:cNvSpPr>
          <p:nvPr>
            <p:ph type="title"/>
          </p:nvPr>
        </p:nvSpPr>
        <p:spPr/>
        <p:txBody>
          <a:bodyPr/>
          <a:lstStyle/>
          <a:p>
            <a:r>
              <a:rPr lang="vi-VN" noProof="1"/>
              <a:t>Thời gian thực hiện thuật toán  </a:t>
            </a:r>
          </a:p>
        </p:txBody>
      </p:sp>
      <p:sp>
        <p:nvSpPr>
          <p:cNvPr id="7171" name="Rectangle 3"/>
          <p:cNvSpPr>
            <a:spLocks noGrp="1" noChangeArrowheads="1"/>
          </p:cNvSpPr>
          <p:nvPr>
            <p:ph idx="13"/>
          </p:nvPr>
        </p:nvSpPr>
        <p:spPr/>
        <p:txBody>
          <a:bodyPr/>
          <a:lstStyle/>
          <a:p>
            <a:r>
              <a:rPr lang="vi-VN" b="1" noProof="1">
                <a:solidFill>
                  <a:srgbClr val="0070C0"/>
                </a:solidFill>
              </a:rPr>
              <a:t>2 cách “đo” thời gian thực hiện của thuật toán</a:t>
            </a:r>
          </a:p>
          <a:p>
            <a:pPr lvl="1"/>
            <a:r>
              <a:rPr lang="vi-VN" noProof="1"/>
              <a:t>Thời gian thực hiện </a:t>
            </a:r>
            <a:r>
              <a:rPr lang="vi-VN" b="1" noProof="1">
                <a:solidFill>
                  <a:srgbClr val="0070C0"/>
                </a:solidFill>
              </a:rPr>
              <a:t>thực tế </a:t>
            </a:r>
            <a:r>
              <a:rPr lang="vi-VN" noProof="1"/>
              <a:t>(Phương pháp thực nghiệm).</a:t>
            </a:r>
          </a:p>
          <a:p>
            <a:pPr lvl="1"/>
            <a:r>
              <a:rPr lang="vi-VN" noProof="1"/>
              <a:t>Thời gian thực hiện </a:t>
            </a:r>
            <a:r>
              <a:rPr lang="vi-VN" b="1" noProof="1">
                <a:solidFill>
                  <a:srgbClr val="0070C0"/>
                </a:solidFill>
              </a:rPr>
              <a:t>lý thuyết </a:t>
            </a:r>
            <a:r>
              <a:rPr lang="vi-VN" noProof="1"/>
              <a:t>(Phân tích thuật toán) (Phương pháp xấp xỉ).</a:t>
            </a:r>
          </a:p>
        </p:txBody>
      </p:sp>
    </p:spTree>
    <p:extLst>
      <p:ext uri="{BB962C8B-B14F-4D97-AF65-F5344CB8AC3E}">
        <p14:creationId xmlns:p14="http://schemas.microsoft.com/office/powerpoint/2010/main" val="2020770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wipe(left)">
                                      <p:cBhvr>
                                        <p:cTn id="12" dur="500"/>
                                        <p:tgtEl>
                                          <p:spTgt spid="7171">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171">
                                            <p:txEl>
                                              <p:pRg st="2" end="2"/>
                                            </p:txEl>
                                          </p:spTgt>
                                        </p:tgtEl>
                                        <p:attrNameLst>
                                          <p:attrName>style.visibility</p:attrName>
                                        </p:attrNameLst>
                                      </p:cBhvr>
                                      <p:to>
                                        <p:strVal val="visible"/>
                                      </p:to>
                                    </p:set>
                                    <p:animEffect transition="in" filter="wipe(left)">
                                      <p:cBhvr>
                                        <p:cTn id="16" dur="5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6A108124-1AF6-4AE4-AA2C-EA8A721A77D5}"/>
              </a:ext>
            </a:extLst>
          </p:cNvPr>
          <p:cNvSpPr>
            <a:spLocks noGrp="1"/>
          </p:cNvSpPr>
          <p:nvPr>
            <p:ph type="dt" sz="half" idx="10"/>
          </p:nvPr>
        </p:nvSpPr>
        <p:spPr/>
        <p:txBody>
          <a:bodyPr/>
          <a:lstStyle/>
          <a:p>
            <a:fld id="{5470887E-C961-4508-92CF-46E96192281E}"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6C56C094-5D70-47EA-AA47-BA17113B6B13}"/>
              </a:ext>
            </a:extLst>
          </p:cNvPr>
          <p:cNvSpPr>
            <a:spLocks noGrp="1"/>
          </p:cNvSpPr>
          <p:nvPr>
            <p:ph type="sldNum" sz="quarter" idx="12"/>
          </p:nvPr>
        </p:nvSpPr>
        <p:spPr/>
        <p:txBody>
          <a:bodyPr/>
          <a:lstStyle/>
          <a:p>
            <a:fld id="{48F63A3B-78C7-47BE-AE5E-E10140E04643}" type="slidenum">
              <a:rPr lang="vi-VN" noProof="1" dirty="0" smtClean="0"/>
              <a:pPr/>
              <a:t>37</a:t>
            </a:fld>
            <a:endParaRPr lang="vi-VN" noProof="1"/>
          </a:p>
        </p:txBody>
      </p:sp>
      <p:sp>
        <p:nvSpPr>
          <p:cNvPr id="7170" name="Rectangle 2"/>
          <p:cNvSpPr>
            <a:spLocks noGrp="1" noChangeArrowheads="1"/>
          </p:cNvSpPr>
          <p:nvPr>
            <p:ph type="title"/>
          </p:nvPr>
        </p:nvSpPr>
        <p:spPr/>
        <p:txBody>
          <a:bodyPr/>
          <a:lstStyle/>
          <a:p>
            <a:r>
              <a:rPr lang="vi-VN" noProof="1"/>
              <a:t>Thời gian thực hiện thuật toán  </a:t>
            </a:r>
          </a:p>
        </p:txBody>
      </p:sp>
      <p:sp>
        <p:nvSpPr>
          <p:cNvPr id="7171" name="Rectangle 3"/>
          <p:cNvSpPr>
            <a:spLocks noGrp="1" noChangeArrowheads="1"/>
          </p:cNvSpPr>
          <p:nvPr>
            <p:ph idx="13"/>
          </p:nvPr>
        </p:nvSpPr>
        <p:spPr/>
        <p:txBody>
          <a:bodyPr/>
          <a:lstStyle/>
          <a:p>
            <a:r>
              <a:rPr lang="en-VN" dirty="0"/>
              <a:t>Theo các bạn thời </a:t>
            </a:r>
            <a:r>
              <a:rPr lang="vi-VN" noProof="1"/>
              <a:t>gian thực hiện </a:t>
            </a:r>
            <a:r>
              <a:rPr lang="vi-VN" b="1" noProof="1">
                <a:solidFill>
                  <a:srgbClr val="0070C0"/>
                </a:solidFill>
              </a:rPr>
              <a:t>thực tế </a:t>
            </a:r>
            <a:r>
              <a:rPr lang="vi-VN" noProof="1"/>
              <a:t>(Phương pháp thực nghiệm) được tính như thế nào ?</a:t>
            </a:r>
            <a:endParaRPr lang="en-VN" dirty="0"/>
          </a:p>
        </p:txBody>
      </p:sp>
    </p:spTree>
    <p:extLst>
      <p:ext uri="{BB962C8B-B14F-4D97-AF65-F5344CB8AC3E}">
        <p14:creationId xmlns:p14="http://schemas.microsoft.com/office/powerpoint/2010/main" val="29961656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928582BA-9CE3-4A13-81DA-9AB5AB3FC779}"/>
              </a:ext>
            </a:extLst>
          </p:cNvPr>
          <p:cNvSpPr>
            <a:spLocks noGrp="1"/>
          </p:cNvSpPr>
          <p:nvPr>
            <p:ph type="dt" sz="half" idx="10"/>
          </p:nvPr>
        </p:nvSpPr>
        <p:spPr/>
        <p:txBody>
          <a:bodyPr/>
          <a:lstStyle/>
          <a:p>
            <a:fld id="{55726AC6-8C50-40F3-803E-2C404CDFE473}"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4AD7CD56-183D-4823-A823-A0B27A313824}"/>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
        <p:nvSpPr>
          <p:cNvPr id="9218" name="Rectangle 2"/>
          <p:cNvSpPr>
            <a:spLocks noGrp="1" noChangeArrowheads="1"/>
          </p:cNvSpPr>
          <p:nvPr>
            <p:ph type="title"/>
          </p:nvPr>
        </p:nvSpPr>
        <p:spPr/>
        <p:txBody>
          <a:bodyPr/>
          <a:lstStyle/>
          <a:p>
            <a:r>
              <a:rPr lang="vi-VN"/>
              <a:t>Thời gian thực hiện thuật toán</a:t>
            </a:r>
            <a:endParaRPr lang="vi-VN" dirty="0"/>
          </a:p>
        </p:txBody>
      </p:sp>
      <p:sp>
        <p:nvSpPr>
          <p:cNvPr id="9219" name="Rectangle 3"/>
          <p:cNvSpPr>
            <a:spLocks noGrp="1" noChangeArrowheads="1"/>
          </p:cNvSpPr>
          <p:nvPr>
            <p:ph idx="13"/>
          </p:nvPr>
        </p:nvSpPr>
        <p:spPr/>
        <p:txBody>
          <a:bodyPr/>
          <a:lstStyle/>
          <a:p>
            <a:r>
              <a:rPr lang="vi-VN" b="1" noProof="1">
                <a:solidFill>
                  <a:srgbClr val="0070C0"/>
                </a:solidFill>
              </a:rPr>
              <a:t>Thời gian thực hiện thực tế</a:t>
            </a:r>
            <a:endParaRPr lang="en-US" b="1" noProof="1">
              <a:solidFill>
                <a:srgbClr val="0070C0"/>
              </a:solidFill>
            </a:endParaRPr>
          </a:p>
          <a:p>
            <a:pPr lvl="1"/>
            <a:r>
              <a:rPr lang="vi-VN" noProof="1"/>
              <a:t>Dựa trên thực tế khi chạy các thuật toán được tính bằng milisecond, second, minute, hour, day</a:t>
            </a:r>
            <a:r>
              <a:rPr lang="en-US" noProof="1"/>
              <a:t>,…</a:t>
            </a:r>
            <a:endParaRPr lang="vi-VN" noProof="1"/>
          </a:p>
        </p:txBody>
      </p:sp>
      <p:sp>
        <p:nvSpPr>
          <p:cNvPr id="9220" name="AutoShape 4"/>
          <p:cNvSpPr>
            <a:spLocks noChangeArrowheads="1"/>
          </p:cNvSpPr>
          <p:nvPr/>
        </p:nvSpPr>
        <p:spPr bwMode="auto">
          <a:xfrm>
            <a:off x="762000" y="2895600"/>
            <a:ext cx="1066800" cy="533400"/>
          </a:xfrm>
          <a:prstGeom prst="rightArrow">
            <a:avLst>
              <a:gd name="adj1" fmla="val 50000"/>
              <a:gd name="adj2" fmla="val 50000"/>
            </a:avLst>
          </a:prstGeom>
          <a:solidFill>
            <a:srgbClr val="0070C0"/>
          </a:solidFill>
          <a:ln w="12700" algn="ctr">
            <a:solidFill>
              <a:srgbClr val="0070C0"/>
            </a:solidFill>
            <a:miter lim="800000"/>
            <a:headEnd/>
            <a:tailEnd/>
          </a:ln>
        </p:spPr>
        <p:txBody>
          <a:bodyPr wrap="none" anchor="ctr"/>
          <a:lstStyle/>
          <a:p>
            <a:endParaRPr lang="vi-VN">
              <a:solidFill>
                <a:srgbClr val="004B85"/>
              </a:solidFill>
            </a:endParaRPr>
          </a:p>
        </p:txBody>
      </p:sp>
      <p:sp>
        <p:nvSpPr>
          <p:cNvPr id="9221" name="Text Box 5"/>
          <p:cNvSpPr txBox="1">
            <a:spLocks noChangeArrowheads="1"/>
          </p:cNvSpPr>
          <p:nvPr/>
        </p:nvSpPr>
        <p:spPr bwMode="auto">
          <a:xfrm>
            <a:off x="2016907" y="2921169"/>
            <a:ext cx="813375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a:r>
              <a:rPr lang="vi-VN" sz="2700" dirty="0">
                <a:solidFill>
                  <a:srgbClr val="0070C0"/>
                </a:solidFill>
                <a:latin typeface="Calibri" panose="020F0502020204030204" pitchFamily="34" charset="0"/>
                <a:cs typeface="Calibri" panose="020F0502020204030204" pitchFamily="34" charset="0"/>
              </a:rPr>
              <a:t>Kết luận thuật toán nào nhanh, thuật toán nào chậm</a:t>
            </a:r>
          </a:p>
        </p:txBody>
      </p:sp>
    </p:spTree>
    <p:extLst>
      <p:ext uri="{BB962C8B-B14F-4D97-AF65-F5344CB8AC3E}">
        <p14:creationId xmlns:p14="http://schemas.microsoft.com/office/powerpoint/2010/main" val="42684807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left)">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wipe(left)">
                                      <p:cBhvr>
                                        <p:cTn id="17" dur="500"/>
                                        <p:tgtEl>
                                          <p:spTgt spid="9220"/>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9221"/>
                                        </p:tgtEl>
                                        <p:attrNameLst>
                                          <p:attrName>style.visibility</p:attrName>
                                        </p:attrNameLst>
                                      </p:cBhvr>
                                      <p:to>
                                        <p:strVal val="visible"/>
                                      </p:to>
                                    </p:set>
                                    <p:animEffect transition="in" filter="wipe(left)">
                                      <p:cBhvr>
                                        <p:cTn id="21"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P spid="92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1AE3A7D6-C8DE-4CCB-A906-B7F54F0AE59E}"/>
              </a:ext>
            </a:extLst>
          </p:cNvPr>
          <p:cNvSpPr>
            <a:spLocks noGrp="1"/>
          </p:cNvSpPr>
          <p:nvPr>
            <p:ph type="dt" sz="half" idx="10"/>
          </p:nvPr>
        </p:nvSpPr>
        <p:spPr/>
        <p:txBody>
          <a:bodyPr/>
          <a:lstStyle/>
          <a:p>
            <a:fld id="{200F9328-B06E-45E6-BC44-058261BD2B2F}"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14F864B8-FB4A-4271-9C2D-F362DC36D707}"/>
              </a:ext>
            </a:extLst>
          </p:cNvPr>
          <p:cNvSpPr>
            <a:spLocks noGrp="1"/>
          </p:cNvSpPr>
          <p:nvPr>
            <p:ph type="sldNum" sz="quarter" idx="12"/>
          </p:nvPr>
        </p:nvSpPr>
        <p:spPr/>
        <p:txBody>
          <a:bodyPr/>
          <a:lstStyle/>
          <a:p>
            <a:fld id="{48F63A3B-78C7-47BE-AE5E-E10140E04643}" type="slidenum">
              <a:rPr lang="vi-VN" noProof="1" smtClean="0"/>
              <a:pPr/>
              <a:t>39</a:t>
            </a:fld>
            <a:endParaRPr lang="vi-VN" noProof="1"/>
          </a:p>
        </p:txBody>
      </p:sp>
      <p:sp>
        <p:nvSpPr>
          <p:cNvPr id="6" name="Rectangle 2"/>
          <p:cNvSpPr>
            <a:spLocks noGrp="1" noChangeArrowheads="1"/>
          </p:cNvSpPr>
          <p:nvPr>
            <p:ph type="title"/>
          </p:nvPr>
        </p:nvSpPr>
        <p:spPr/>
        <p:txBody>
          <a:bodyPr/>
          <a:lstStyle/>
          <a:p>
            <a:r>
              <a:rPr lang="vi-VN" noProof="1"/>
              <a:t>Thời gian thực hiện thuật toán</a:t>
            </a:r>
          </a:p>
        </p:txBody>
      </p:sp>
      <p:sp>
        <p:nvSpPr>
          <p:cNvPr id="2" name="Chỗ dành sẵn cho Văn bản 1">
            <a:extLst>
              <a:ext uri="{FF2B5EF4-FFF2-40B4-BE49-F238E27FC236}">
                <a16:creationId xmlns:a16="http://schemas.microsoft.com/office/drawing/2014/main" id="{1CA4ED67-EC71-455B-8FC7-16AF55D93B4D}"/>
              </a:ext>
            </a:extLst>
          </p:cNvPr>
          <p:cNvSpPr>
            <a:spLocks noGrp="1"/>
          </p:cNvSpPr>
          <p:nvPr>
            <p:ph type="body" sz="quarter" idx="13"/>
          </p:nvPr>
        </p:nvSpPr>
        <p:spPr/>
        <p:txBody>
          <a:bodyPr/>
          <a:lstStyle/>
          <a:p>
            <a:r>
              <a:rPr lang="vi-VN" b="1" noProof="1">
                <a:solidFill>
                  <a:srgbClr val="0070C0"/>
                </a:solidFill>
              </a:rPr>
              <a:t>Ưu điểm</a:t>
            </a:r>
          </a:p>
          <a:p>
            <a:pPr lvl="1"/>
            <a:r>
              <a:rPr lang="vi-VN" noProof="1"/>
              <a:t>Dễ thực hiện.</a:t>
            </a:r>
          </a:p>
          <a:p>
            <a:endParaRPr lang="vi-VN" noProof="1"/>
          </a:p>
          <a:p>
            <a:r>
              <a:rPr lang="vi-VN" b="1" noProof="1">
                <a:solidFill>
                  <a:srgbClr val="0070C0"/>
                </a:solidFill>
              </a:rPr>
              <a:t>Nhược điểm </a:t>
            </a:r>
          </a:p>
          <a:p>
            <a:pPr lvl="1"/>
            <a:r>
              <a:rPr lang="vi-VN" noProof="1"/>
              <a:t>Chịu sự hạn chế của ngôn ngữ lập trình.</a:t>
            </a:r>
          </a:p>
          <a:p>
            <a:pPr lvl="1"/>
            <a:r>
              <a:rPr lang="vi-VN" noProof="1"/>
              <a:t>Ảnh hưởng bởi trình độ của người lập trình.</a:t>
            </a:r>
          </a:p>
          <a:p>
            <a:pPr lvl="1"/>
            <a:r>
              <a:rPr lang="vi-VN" noProof="1"/>
              <a:t>Chọn được các bộ dữ liệu thử đặc trưng cho tất cả các dữ liệu đầu vào của thuật toán</a:t>
            </a:r>
            <a:r>
              <a:rPr lang="en-US" noProof="1"/>
              <a:t> </a:t>
            </a:r>
            <a:r>
              <a:rPr lang="en-US" noProof="1">
                <a:sym typeface="Wingdings" panose="05000000000000000000" pitchFamily="2" charset="2"/>
              </a:rPr>
              <a:t> K</a:t>
            </a:r>
            <a:r>
              <a:rPr lang="vi-VN" noProof="1"/>
              <a:t>hó khăn và tốn nhiều chi phí. </a:t>
            </a:r>
          </a:p>
          <a:p>
            <a:pPr lvl="1"/>
            <a:r>
              <a:rPr lang="vi-VN" noProof="1"/>
              <a:t>Phụ thuộc vào phần cứng.</a:t>
            </a:r>
          </a:p>
          <a:p>
            <a:endParaRPr lang="vi-VN" noProof="1"/>
          </a:p>
        </p:txBody>
      </p:sp>
    </p:spTree>
    <p:extLst>
      <p:ext uri="{BB962C8B-B14F-4D97-AF65-F5344CB8AC3E}">
        <p14:creationId xmlns:p14="http://schemas.microsoft.com/office/powerpoint/2010/main" val="141257781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9788CF97-6AA2-4942-ADCD-AAEAFEB624BC}"/>
              </a:ext>
            </a:extLst>
          </p:cNvPr>
          <p:cNvSpPr>
            <a:spLocks noGrp="1"/>
          </p:cNvSpPr>
          <p:nvPr>
            <p:ph type="dt" sz="half" idx="10"/>
          </p:nvPr>
        </p:nvSpPr>
        <p:spPr/>
        <p:txBody>
          <a:bodyPr/>
          <a:lstStyle/>
          <a:p>
            <a:fld id="{70D5687C-B248-45E0-8973-A18F324421C0}"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8F73DEA3-3DF1-4A6D-899D-4C3075E7997A}"/>
              </a:ext>
            </a:extLst>
          </p:cNvPr>
          <p:cNvSpPr>
            <a:spLocks noGrp="1"/>
          </p:cNvSpPr>
          <p:nvPr>
            <p:ph type="sldNum" sz="quarter" idx="12"/>
          </p:nvPr>
        </p:nvSpPr>
        <p:spPr/>
        <p:txBody>
          <a:bodyPr/>
          <a:lstStyle/>
          <a:p>
            <a:fld id="{796B6B1B-CD97-412B-A8B6-A4AEE95B13DD}" type="slidenum">
              <a:rPr lang="en-US" smtClean="0"/>
              <a:t>4</a:t>
            </a:fld>
            <a:endParaRPr lang="en-US"/>
          </a:p>
        </p:txBody>
      </p:sp>
      <p:sp>
        <p:nvSpPr>
          <p:cNvPr id="7" name="Tiêu đề 6">
            <a:extLst>
              <a:ext uri="{FF2B5EF4-FFF2-40B4-BE49-F238E27FC236}">
                <a16:creationId xmlns:a16="http://schemas.microsoft.com/office/drawing/2014/main" id="{DC5EEE26-0B6F-43D9-9F32-003EF0EF0B01}"/>
              </a:ext>
            </a:extLst>
          </p:cNvPr>
          <p:cNvSpPr>
            <a:spLocks noGrp="1"/>
          </p:cNvSpPr>
          <p:nvPr>
            <p:ph type="title"/>
          </p:nvPr>
        </p:nvSpPr>
        <p:spPr/>
        <p:txBody>
          <a:bodyPr>
            <a:normAutofit/>
          </a:bodyPr>
          <a:lstStyle/>
          <a:p>
            <a:r>
              <a:rPr lang="vi-VN" sz="4400" noProof="1"/>
              <a:t>Tổng quan về thuật toán</a:t>
            </a:r>
          </a:p>
        </p:txBody>
      </p:sp>
    </p:spTree>
    <p:extLst>
      <p:ext uri="{BB962C8B-B14F-4D97-AF65-F5344CB8AC3E}">
        <p14:creationId xmlns:p14="http://schemas.microsoft.com/office/powerpoint/2010/main" val="160215077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6A108124-1AF6-4AE4-AA2C-EA8A721A77D5}"/>
              </a:ext>
            </a:extLst>
          </p:cNvPr>
          <p:cNvSpPr>
            <a:spLocks noGrp="1"/>
          </p:cNvSpPr>
          <p:nvPr>
            <p:ph type="dt" sz="half" idx="10"/>
          </p:nvPr>
        </p:nvSpPr>
        <p:spPr/>
        <p:txBody>
          <a:bodyPr/>
          <a:lstStyle/>
          <a:p>
            <a:fld id="{23A6A535-8424-4670-8F98-56C22A0D64CD}"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6C56C094-5D70-47EA-AA47-BA17113B6B13}"/>
              </a:ext>
            </a:extLst>
          </p:cNvPr>
          <p:cNvSpPr>
            <a:spLocks noGrp="1"/>
          </p:cNvSpPr>
          <p:nvPr>
            <p:ph type="sldNum" sz="quarter" idx="12"/>
          </p:nvPr>
        </p:nvSpPr>
        <p:spPr/>
        <p:txBody>
          <a:bodyPr/>
          <a:lstStyle/>
          <a:p>
            <a:fld id="{48F63A3B-78C7-47BE-AE5E-E10140E04643}" type="slidenum">
              <a:rPr lang="vi-VN" noProof="1" dirty="0" smtClean="0"/>
              <a:pPr/>
              <a:t>40</a:t>
            </a:fld>
            <a:endParaRPr lang="vi-VN" noProof="1"/>
          </a:p>
        </p:txBody>
      </p:sp>
      <p:sp>
        <p:nvSpPr>
          <p:cNvPr id="7170" name="Rectangle 2"/>
          <p:cNvSpPr>
            <a:spLocks noGrp="1" noChangeArrowheads="1"/>
          </p:cNvSpPr>
          <p:nvPr>
            <p:ph type="title"/>
          </p:nvPr>
        </p:nvSpPr>
        <p:spPr/>
        <p:txBody>
          <a:bodyPr/>
          <a:lstStyle/>
          <a:p>
            <a:r>
              <a:rPr lang="vi-VN" noProof="1"/>
              <a:t>Thời gian thực hiện thuật toán  </a:t>
            </a:r>
          </a:p>
        </p:txBody>
      </p:sp>
      <p:sp>
        <p:nvSpPr>
          <p:cNvPr id="7171" name="Rectangle 3"/>
          <p:cNvSpPr>
            <a:spLocks noGrp="1" noChangeArrowheads="1"/>
          </p:cNvSpPr>
          <p:nvPr>
            <p:ph idx="13"/>
          </p:nvPr>
        </p:nvSpPr>
        <p:spPr/>
        <p:txBody>
          <a:bodyPr/>
          <a:lstStyle/>
          <a:p>
            <a:r>
              <a:rPr lang="en-VN" dirty="0"/>
              <a:t>Theo các bạn thời gian thực hiện </a:t>
            </a:r>
            <a:r>
              <a:rPr lang="vi-VN" b="1" noProof="1">
                <a:solidFill>
                  <a:srgbClr val="0070C0"/>
                </a:solidFill>
              </a:rPr>
              <a:t>lý thuyết </a:t>
            </a:r>
            <a:r>
              <a:rPr lang="vi-VN" noProof="1"/>
              <a:t>(Phân tích thuật toán) (Phương pháp xấp xỉ) được tính như thế nào ?</a:t>
            </a:r>
            <a:endParaRPr lang="en-VN" dirty="0"/>
          </a:p>
        </p:txBody>
      </p:sp>
    </p:spTree>
    <p:extLst>
      <p:ext uri="{BB962C8B-B14F-4D97-AF65-F5344CB8AC3E}">
        <p14:creationId xmlns:p14="http://schemas.microsoft.com/office/powerpoint/2010/main" val="28428289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Ngày tháng 4">
            <a:extLst>
              <a:ext uri="{FF2B5EF4-FFF2-40B4-BE49-F238E27FC236}">
                <a16:creationId xmlns:a16="http://schemas.microsoft.com/office/drawing/2014/main" id="{55B2E402-D3ED-4326-9F26-2F39548AC74D}"/>
              </a:ext>
            </a:extLst>
          </p:cNvPr>
          <p:cNvSpPr>
            <a:spLocks noGrp="1"/>
          </p:cNvSpPr>
          <p:nvPr>
            <p:ph type="dt" sz="half" idx="10"/>
          </p:nvPr>
        </p:nvSpPr>
        <p:spPr/>
        <p:txBody>
          <a:bodyPr/>
          <a:lstStyle/>
          <a:p>
            <a:fld id="{A6F3F6A3-3110-423E-9313-C3A0488B8211}" type="datetime1">
              <a:rPr lang="vi-VN" noProof="1" smtClean="0"/>
              <a:t>04/01/2021</a:t>
            </a:fld>
            <a:endParaRPr lang="vi-VN" noProof="1"/>
          </a:p>
        </p:txBody>
      </p:sp>
      <p:sp>
        <p:nvSpPr>
          <p:cNvPr id="9" name="Chỗ dành sẵn cho Số hiệu Bản chiếu 8">
            <a:extLst>
              <a:ext uri="{FF2B5EF4-FFF2-40B4-BE49-F238E27FC236}">
                <a16:creationId xmlns:a16="http://schemas.microsoft.com/office/drawing/2014/main" id="{7BFE53C3-A5CD-404C-BAE9-AC452D5C822B}"/>
              </a:ext>
            </a:extLst>
          </p:cNvPr>
          <p:cNvSpPr>
            <a:spLocks noGrp="1"/>
          </p:cNvSpPr>
          <p:nvPr>
            <p:ph type="sldNum" sz="quarter" idx="12"/>
          </p:nvPr>
        </p:nvSpPr>
        <p:spPr/>
        <p:txBody>
          <a:bodyPr/>
          <a:lstStyle/>
          <a:p>
            <a:fld id="{48F63A3B-78C7-47BE-AE5E-E10140E04643}" type="slidenum">
              <a:rPr lang="vi-VN" noProof="1" dirty="0" smtClean="0"/>
              <a:pPr/>
              <a:t>41</a:t>
            </a:fld>
            <a:endParaRPr lang="vi-VN" noProof="1"/>
          </a:p>
        </p:txBody>
      </p:sp>
      <p:sp>
        <p:nvSpPr>
          <p:cNvPr id="10242" name="Rectangle 2"/>
          <p:cNvSpPr>
            <a:spLocks noGrp="1" noChangeArrowheads="1"/>
          </p:cNvSpPr>
          <p:nvPr>
            <p:ph type="title"/>
          </p:nvPr>
        </p:nvSpPr>
        <p:spPr/>
        <p:txBody>
          <a:bodyPr/>
          <a:lstStyle/>
          <a:p>
            <a:r>
              <a:rPr lang="vi-VN" noProof="1"/>
              <a:t>Thời gian thực hiện thuật toán</a:t>
            </a:r>
          </a:p>
        </p:txBody>
      </p:sp>
      <p:sp>
        <p:nvSpPr>
          <p:cNvPr id="10243" name="Rectangle 3"/>
          <p:cNvSpPr>
            <a:spLocks noGrp="1" noChangeArrowheads="1"/>
          </p:cNvSpPr>
          <p:nvPr>
            <p:ph idx="13"/>
          </p:nvPr>
        </p:nvSpPr>
        <p:spPr/>
        <p:txBody>
          <a:bodyPr/>
          <a:lstStyle/>
          <a:p>
            <a:r>
              <a:rPr lang="vi-VN" b="1" noProof="1">
                <a:solidFill>
                  <a:srgbClr val="0070C0"/>
                </a:solidFill>
              </a:rPr>
              <a:t>Thời gian thực hiện lý thuyết</a:t>
            </a:r>
          </a:p>
          <a:p>
            <a:pPr marL="347663" lvl="1" indent="0">
              <a:buNone/>
            </a:pPr>
            <a:r>
              <a:rPr lang="vi-VN" noProof="1"/>
              <a:t>Dựa vào </a:t>
            </a:r>
          </a:p>
          <a:p>
            <a:pPr lvl="1"/>
            <a:r>
              <a:rPr lang="vi-VN" b="1" noProof="1">
                <a:solidFill>
                  <a:srgbClr val="0070C0"/>
                </a:solidFill>
              </a:rPr>
              <a:t>Số phép toán cơ bản</a:t>
            </a:r>
            <a:r>
              <a:rPr lang="vi-VN" noProof="1"/>
              <a:t> trong thuật toán sẽ được thực hiện bao nhiêu lần</a:t>
            </a:r>
          </a:p>
          <a:p>
            <a:pPr lvl="1"/>
            <a:r>
              <a:rPr lang="vi-VN" noProof="1"/>
              <a:t>Kích thước dữ liệu vào</a:t>
            </a:r>
          </a:p>
        </p:txBody>
      </p:sp>
      <p:sp>
        <p:nvSpPr>
          <p:cNvPr id="10244" name="AutoShape 4"/>
          <p:cNvSpPr>
            <a:spLocks noChangeArrowheads="1"/>
          </p:cNvSpPr>
          <p:nvPr/>
        </p:nvSpPr>
        <p:spPr bwMode="auto">
          <a:xfrm>
            <a:off x="869716" y="3393787"/>
            <a:ext cx="1066800" cy="533400"/>
          </a:xfrm>
          <a:prstGeom prst="rightArrow">
            <a:avLst>
              <a:gd name="adj1" fmla="val 50000"/>
              <a:gd name="adj2" fmla="val 50000"/>
            </a:avLst>
          </a:prstGeom>
          <a:solidFill>
            <a:srgbClr val="0070C0"/>
          </a:solidFill>
          <a:ln w="12700" algn="ctr">
            <a:solidFill>
              <a:srgbClr val="0070C0"/>
            </a:solidFill>
            <a:miter lim="800000"/>
            <a:headEnd/>
            <a:tailEnd/>
          </a:ln>
        </p:spPr>
        <p:txBody>
          <a:bodyPr wrap="none" anchor="ctr"/>
          <a:lstStyle/>
          <a:p>
            <a:endParaRPr lang="vi-VN" noProof="1">
              <a:solidFill>
                <a:srgbClr val="004B85"/>
              </a:solidFill>
            </a:endParaRPr>
          </a:p>
        </p:txBody>
      </p:sp>
      <p:sp>
        <p:nvSpPr>
          <p:cNvPr id="10245" name="Text Box 5"/>
          <p:cNvSpPr txBox="1">
            <a:spLocks noChangeArrowheads="1"/>
          </p:cNvSpPr>
          <p:nvPr/>
        </p:nvSpPr>
        <p:spPr bwMode="auto">
          <a:xfrm>
            <a:off x="2220649" y="3419356"/>
            <a:ext cx="78485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a:r>
              <a:rPr lang="vi-VN" sz="2700" noProof="1">
                <a:solidFill>
                  <a:srgbClr val="004B85"/>
                </a:solidFill>
                <a:latin typeface="Calibri" panose="020F0502020204030204" pitchFamily="34" charset="0"/>
                <a:cs typeface="Calibri" panose="020F0502020204030204" pitchFamily="34" charset="0"/>
              </a:rPr>
              <a:t>Kết luận thuật toán nào nhanh, thuật toán nào chậm</a:t>
            </a:r>
          </a:p>
        </p:txBody>
      </p:sp>
      <p:sp>
        <p:nvSpPr>
          <p:cNvPr id="6" name="AutoShape 4"/>
          <p:cNvSpPr>
            <a:spLocks noChangeArrowheads="1"/>
          </p:cNvSpPr>
          <p:nvPr/>
        </p:nvSpPr>
        <p:spPr bwMode="auto">
          <a:xfrm>
            <a:off x="856269" y="4266167"/>
            <a:ext cx="1066800" cy="533400"/>
          </a:xfrm>
          <a:prstGeom prst="rightArrow">
            <a:avLst>
              <a:gd name="adj1" fmla="val 50000"/>
              <a:gd name="adj2" fmla="val 50000"/>
            </a:avLst>
          </a:prstGeom>
          <a:solidFill>
            <a:srgbClr val="0070C0"/>
          </a:solidFill>
          <a:ln w="12700" algn="ctr">
            <a:solidFill>
              <a:srgbClr val="0070C0"/>
            </a:solidFill>
            <a:miter lim="800000"/>
            <a:headEnd/>
            <a:tailEnd/>
          </a:ln>
        </p:spPr>
        <p:txBody>
          <a:bodyPr wrap="none" anchor="ctr"/>
          <a:lstStyle/>
          <a:p>
            <a:endParaRPr lang="vi-VN" noProof="1">
              <a:solidFill>
                <a:srgbClr val="004B85"/>
              </a:solidFill>
            </a:endParaRPr>
          </a:p>
        </p:txBody>
      </p:sp>
      <p:sp>
        <p:nvSpPr>
          <p:cNvPr id="7" name="AutoShape 4"/>
          <p:cNvSpPr>
            <a:spLocks noChangeArrowheads="1"/>
          </p:cNvSpPr>
          <p:nvPr/>
        </p:nvSpPr>
        <p:spPr bwMode="auto">
          <a:xfrm>
            <a:off x="856269" y="5167685"/>
            <a:ext cx="1066800" cy="533400"/>
          </a:xfrm>
          <a:prstGeom prst="rightArrow">
            <a:avLst>
              <a:gd name="adj1" fmla="val 50000"/>
              <a:gd name="adj2" fmla="val 50000"/>
            </a:avLst>
          </a:prstGeom>
          <a:solidFill>
            <a:srgbClr val="0070C0"/>
          </a:solidFill>
          <a:ln w="12700" algn="ctr">
            <a:solidFill>
              <a:srgbClr val="0070C0"/>
            </a:solidFill>
            <a:miter lim="800000"/>
            <a:headEnd/>
            <a:tailEnd/>
          </a:ln>
        </p:spPr>
        <p:txBody>
          <a:bodyPr wrap="none" anchor="ctr"/>
          <a:lstStyle/>
          <a:p>
            <a:endParaRPr lang="vi-VN" noProof="1">
              <a:solidFill>
                <a:srgbClr val="004B85"/>
              </a:solidFill>
            </a:endParaRPr>
          </a:p>
        </p:txBody>
      </p:sp>
      <p:sp>
        <p:nvSpPr>
          <p:cNvPr id="2" name="Rectangle 1"/>
          <p:cNvSpPr/>
          <p:nvPr/>
        </p:nvSpPr>
        <p:spPr>
          <a:xfrm>
            <a:off x="2220649" y="4239655"/>
            <a:ext cx="6979897" cy="507831"/>
          </a:xfrm>
          <a:prstGeom prst="rect">
            <a:avLst/>
          </a:prstGeom>
        </p:spPr>
        <p:txBody>
          <a:bodyPr wrap="square">
            <a:spAutoFit/>
          </a:bodyPr>
          <a:lstStyle/>
          <a:p>
            <a:r>
              <a:rPr lang="vi-VN" sz="2700" b="1" noProof="1">
                <a:solidFill>
                  <a:srgbClr val="004B85"/>
                </a:solidFill>
                <a:latin typeface="Calibri" panose="020F0502020204030204" pitchFamily="34" charset="0"/>
                <a:cs typeface="Calibri" panose="020F0502020204030204" pitchFamily="34" charset="0"/>
              </a:rPr>
              <a:t>Tìm ra những cải tiến cần thiết cho thuật toán</a:t>
            </a:r>
          </a:p>
        </p:txBody>
      </p:sp>
      <p:sp>
        <p:nvSpPr>
          <p:cNvPr id="3" name="Rectangle 2"/>
          <p:cNvSpPr/>
          <p:nvPr/>
        </p:nvSpPr>
        <p:spPr>
          <a:xfrm>
            <a:off x="2220649" y="5167685"/>
            <a:ext cx="7750701" cy="507831"/>
          </a:xfrm>
          <a:prstGeom prst="rect">
            <a:avLst/>
          </a:prstGeom>
        </p:spPr>
        <p:txBody>
          <a:bodyPr wrap="square">
            <a:spAutoFit/>
          </a:bodyPr>
          <a:lstStyle/>
          <a:p>
            <a:r>
              <a:rPr lang="vi-VN" sz="2700" b="1" noProof="1">
                <a:solidFill>
                  <a:srgbClr val="004B85"/>
                </a:solidFill>
                <a:latin typeface="Calibri" panose="020F0502020204030204" pitchFamily="34" charset="0"/>
                <a:cs typeface="Calibri" panose="020F0502020204030204" pitchFamily="34" charset="0"/>
              </a:rPr>
              <a:t>Nâng cao tính hiệu quả của thuật toán </a:t>
            </a:r>
          </a:p>
        </p:txBody>
      </p:sp>
    </p:spTree>
    <p:extLst>
      <p:ext uri="{BB962C8B-B14F-4D97-AF65-F5344CB8AC3E}">
        <p14:creationId xmlns:p14="http://schemas.microsoft.com/office/powerpoint/2010/main" val="20509588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wipe(left)">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wipe(left)">
                                      <p:cBhvr>
                                        <p:cTn id="17" dur="500"/>
                                        <p:tgtEl>
                                          <p:spTgt spid="10243">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243">
                                            <p:txEl>
                                              <p:pRg st="3" end="3"/>
                                            </p:txEl>
                                          </p:spTgt>
                                        </p:tgtEl>
                                        <p:attrNameLst>
                                          <p:attrName>style.visibility</p:attrName>
                                        </p:attrNameLst>
                                      </p:cBhvr>
                                      <p:to>
                                        <p:strVal val="visible"/>
                                      </p:to>
                                    </p:set>
                                    <p:animEffect transition="in" filter="wipe(left)">
                                      <p:cBhvr>
                                        <p:cTn id="21" dur="500"/>
                                        <p:tgtEl>
                                          <p:spTgt spid="1024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244"/>
                                        </p:tgtEl>
                                        <p:attrNameLst>
                                          <p:attrName>style.visibility</p:attrName>
                                        </p:attrNameLst>
                                      </p:cBhvr>
                                      <p:to>
                                        <p:strVal val="visible"/>
                                      </p:to>
                                    </p:set>
                                    <p:animEffect transition="in" filter="wipe(left)">
                                      <p:cBhvr>
                                        <p:cTn id="26" dur="500"/>
                                        <p:tgtEl>
                                          <p:spTgt spid="1024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0245"/>
                                        </p:tgtEl>
                                        <p:attrNameLst>
                                          <p:attrName>style.visibility</p:attrName>
                                        </p:attrNameLst>
                                      </p:cBhvr>
                                      <p:to>
                                        <p:strVal val="visible"/>
                                      </p:to>
                                    </p:set>
                                    <p:animEffect transition="in" filter="wipe(left)">
                                      <p:cBhvr>
                                        <p:cTn id="30" dur="500"/>
                                        <p:tgtEl>
                                          <p:spTgt spid="102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5" grpId="0"/>
      <p:bldP spid="6" grpId="0" animBg="1"/>
      <p:bldP spid="7" grpId="0" animBg="1"/>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039689E0-86EE-4BAA-903E-C74368BF52A2}"/>
              </a:ext>
            </a:extLst>
          </p:cNvPr>
          <p:cNvSpPr>
            <a:spLocks noGrp="1"/>
          </p:cNvSpPr>
          <p:nvPr>
            <p:ph type="dt" sz="half" idx="10"/>
          </p:nvPr>
        </p:nvSpPr>
        <p:spPr/>
        <p:txBody>
          <a:bodyPr/>
          <a:lstStyle/>
          <a:p>
            <a:fld id="{25FB2994-69AA-49C8-A427-8E4D53AEA84C}"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710CD357-4E7F-4A4F-A81B-8B7B129CC6DB}"/>
              </a:ext>
            </a:extLst>
          </p:cNvPr>
          <p:cNvSpPr>
            <a:spLocks noGrp="1"/>
          </p:cNvSpPr>
          <p:nvPr>
            <p:ph type="sldNum" sz="quarter" idx="12"/>
          </p:nvPr>
        </p:nvSpPr>
        <p:spPr/>
        <p:txBody>
          <a:bodyPr/>
          <a:lstStyle/>
          <a:p>
            <a:fld id="{48F63A3B-78C7-47BE-AE5E-E10140E04643}" type="slidenum">
              <a:rPr lang="vi-VN" noProof="1" dirty="0" smtClean="0"/>
              <a:pPr/>
              <a:t>42</a:t>
            </a:fld>
            <a:endParaRPr lang="vi-VN" noProof="1"/>
          </a:p>
        </p:txBody>
      </p:sp>
      <p:sp>
        <p:nvSpPr>
          <p:cNvPr id="6" name="Rectangle 2"/>
          <p:cNvSpPr>
            <a:spLocks noGrp="1" noChangeArrowheads="1"/>
          </p:cNvSpPr>
          <p:nvPr>
            <p:ph type="title"/>
          </p:nvPr>
        </p:nvSpPr>
        <p:spPr/>
        <p:txBody>
          <a:bodyPr/>
          <a:lstStyle/>
          <a:p>
            <a:r>
              <a:rPr lang="vi-VN" noProof="1"/>
              <a:t>Thời gian thực hiện thuật toán</a:t>
            </a:r>
          </a:p>
        </p:txBody>
      </p:sp>
      <p:sp>
        <p:nvSpPr>
          <p:cNvPr id="288771" name="Rectangle 3"/>
          <p:cNvSpPr>
            <a:spLocks noGrp="1" noChangeArrowheads="1"/>
          </p:cNvSpPr>
          <p:nvPr>
            <p:ph idx="13"/>
          </p:nvPr>
        </p:nvSpPr>
        <p:spPr/>
        <p:txBody>
          <a:bodyPr/>
          <a:lstStyle/>
          <a:p>
            <a:r>
              <a:rPr lang="vi-VN" b="1" noProof="1">
                <a:solidFill>
                  <a:srgbClr val="0070C0"/>
                </a:solidFill>
              </a:rPr>
              <a:t>Ưu điểm </a:t>
            </a:r>
          </a:p>
          <a:p>
            <a:pPr lvl="1"/>
            <a:r>
              <a:rPr lang="vi-VN" noProof="1"/>
              <a:t>Ít phụ thuộc môi trường cũng như phần cứng hơn.</a:t>
            </a:r>
          </a:p>
          <a:p>
            <a:endParaRPr lang="vi-VN" noProof="1"/>
          </a:p>
          <a:p>
            <a:r>
              <a:rPr lang="vi-VN" b="1" noProof="1">
                <a:solidFill>
                  <a:srgbClr val="0070C0"/>
                </a:solidFill>
              </a:rPr>
              <a:t>Nhược điểm</a:t>
            </a:r>
          </a:p>
          <a:p>
            <a:pPr lvl="1"/>
            <a:r>
              <a:rPr lang="vi-VN" noProof="1"/>
              <a:t>Phức tạp.</a:t>
            </a:r>
          </a:p>
          <a:p>
            <a:endParaRPr lang="vi-VN" noProof="1"/>
          </a:p>
        </p:txBody>
      </p:sp>
    </p:spTree>
    <p:extLst>
      <p:ext uri="{BB962C8B-B14F-4D97-AF65-F5344CB8AC3E}">
        <p14:creationId xmlns:p14="http://schemas.microsoft.com/office/powerpoint/2010/main" val="38499609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wipe(left)">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wipe(left)">
                                      <p:cBhvr>
                                        <p:cTn id="12" dur="500"/>
                                        <p:tgtEl>
                                          <p:spTgt spid="288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8771">
                                            <p:txEl>
                                              <p:pRg st="3" end="3"/>
                                            </p:txEl>
                                          </p:spTgt>
                                        </p:tgtEl>
                                        <p:attrNameLst>
                                          <p:attrName>style.visibility</p:attrName>
                                        </p:attrNameLst>
                                      </p:cBhvr>
                                      <p:to>
                                        <p:strVal val="visible"/>
                                      </p:to>
                                    </p:set>
                                    <p:animEffect transition="in" filter="wipe(left)">
                                      <p:cBhvr>
                                        <p:cTn id="17" dur="500"/>
                                        <p:tgtEl>
                                          <p:spTgt spid="2887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8771">
                                            <p:txEl>
                                              <p:pRg st="4" end="4"/>
                                            </p:txEl>
                                          </p:spTgt>
                                        </p:tgtEl>
                                        <p:attrNameLst>
                                          <p:attrName>style.visibility</p:attrName>
                                        </p:attrNameLst>
                                      </p:cBhvr>
                                      <p:to>
                                        <p:strVal val="visible"/>
                                      </p:to>
                                    </p:set>
                                    <p:animEffect transition="in" filter="wipe(left)">
                                      <p:cBhvr>
                                        <p:cTn id="22" dur="500"/>
                                        <p:tgtEl>
                                          <p:spTgt spid="288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4DDC38C7-48AD-42DE-BFF6-7BD7D78907E0}"/>
              </a:ext>
            </a:extLst>
          </p:cNvPr>
          <p:cNvSpPr>
            <a:spLocks noGrp="1"/>
          </p:cNvSpPr>
          <p:nvPr>
            <p:ph type="dt" sz="half" idx="10"/>
          </p:nvPr>
        </p:nvSpPr>
        <p:spPr/>
        <p:txBody>
          <a:bodyPr/>
          <a:lstStyle/>
          <a:p>
            <a:fld id="{EE9CCBF2-A42D-4B2D-B25D-6D2629CD7B5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1C1FAC9-FCF1-429E-A079-05A420414CF0}"/>
              </a:ext>
            </a:extLst>
          </p:cNvPr>
          <p:cNvSpPr>
            <a:spLocks noGrp="1"/>
          </p:cNvSpPr>
          <p:nvPr>
            <p:ph type="sldNum" sz="quarter" idx="12"/>
          </p:nvPr>
        </p:nvSpPr>
        <p:spPr/>
        <p:txBody>
          <a:bodyPr/>
          <a:lstStyle/>
          <a:p>
            <a:fld id="{48F63A3B-78C7-47BE-AE5E-E10140E04643}" type="slidenum">
              <a:rPr lang="vi-VN" noProof="1" dirty="0" smtClean="0"/>
              <a:pPr/>
              <a:t>43</a:t>
            </a:fld>
            <a:endParaRPr lang="vi-VN" noProof="1"/>
          </a:p>
        </p:txBody>
      </p:sp>
      <p:sp>
        <p:nvSpPr>
          <p:cNvPr id="12290" name="Rectangle 2"/>
          <p:cNvSpPr>
            <a:spLocks noGrp="1" noChangeArrowheads="1"/>
          </p:cNvSpPr>
          <p:nvPr>
            <p:ph type="title"/>
          </p:nvPr>
        </p:nvSpPr>
        <p:spPr/>
        <p:txBody>
          <a:bodyPr/>
          <a:lstStyle/>
          <a:p>
            <a:r>
              <a:rPr lang="vi-VN" noProof="1"/>
              <a:t>Thời gian thực hiện thuật toán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3"/>
              </p:nvPr>
            </p:nvSpPr>
            <p:spPr/>
            <p:txBody>
              <a:bodyPr/>
              <a:lstStyle/>
              <a:p>
                <a:r>
                  <a:rPr lang="vi-VN" b="1" noProof="1">
                    <a:solidFill>
                      <a:srgbClr val="0070C0"/>
                    </a:solidFill>
                  </a:rPr>
                  <a:t>Định nghĩa [Thời gian thực hiện thuật toán]</a:t>
                </a:r>
              </a:p>
              <a:p>
                <a:pPr lvl="1"/>
                <a:r>
                  <a:rPr lang="vi-VN" noProof="1"/>
                  <a:t>Gọi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a:t>
                </a:r>
                <a:r>
                  <a:rPr lang="vi-VN" b="1" noProof="1">
                    <a:solidFill>
                      <a:srgbClr val="0070C0"/>
                    </a:solidFill>
                  </a:rPr>
                  <a:t>số phép toán cơ bản</a:t>
                </a:r>
                <a:r>
                  <a:rPr lang="vi-VN" noProof="1"/>
                  <a:t> khi thực hiện thuật toán với </a:t>
                </a:r>
                <a:r>
                  <a:rPr lang="vi-VN" b="1" noProof="1">
                    <a:solidFill>
                      <a:srgbClr val="0070C0"/>
                    </a:solidFill>
                  </a:rPr>
                  <a:t>kích thước dữ liệu </a:t>
                </a:r>
                <a14:m>
                  <m:oMath xmlns:m="http://schemas.openxmlformats.org/officeDocument/2006/math">
                    <m:r>
                      <a:rPr lang="vi-VN" b="1" i="1" noProof="1" smtClean="0">
                        <a:solidFill>
                          <a:srgbClr val="0070C0"/>
                        </a:solidFill>
                        <a:latin typeface="Cambria Math" panose="02040503050406030204" pitchFamily="18" charset="0"/>
                      </a:rPr>
                      <m:t>𝒏</m:t>
                    </m:r>
                  </m:oMath>
                </a14:m>
                <a:r>
                  <a:rPr lang="vi-VN" noProof="1"/>
                  <a:t>.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được gọi là </a:t>
                </a:r>
                <a:r>
                  <a:rPr lang="vi-VN" b="1" noProof="1">
                    <a:solidFill>
                      <a:srgbClr val="0070C0"/>
                    </a:solidFill>
                  </a:rPr>
                  <a:t>thời gian thực hiện thuật toán</a:t>
                </a:r>
                <a:r>
                  <a:rPr lang="vi-VN" noProof="1"/>
                  <a:t>. </a:t>
                </a:r>
              </a:p>
              <a:p>
                <a:endParaRPr lang="vi-VN" noProof="1"/>
              </a:p>
              <a:p>
                <a:r>
                  <a:rPr lang="vi-VN" b="1" noProof="1">
                    <a:solidFill>
                      <a:srgbClr val="0070C0"/>
                    </a:solidFill>
                  </a:rPr>
                  <a:t>Chú ý</a:t>
                </a:r>
              </a:p>
              <a:p>
                <a:pPr marL="347663" lvl="1" indent="0">
                  <a:buNone/>
                </a:pPr>
                <a:r>
                  <a:rPr lang="vi-VN" noProof="1"/>
                  <a:t>Thuật toán có nhiều loại phép toán cơ bản nên chúng ta có thể thực hiện đánh theo một trong hai cách sau.</a:t>
                </a:r>
              </a:p>
              <a:p>
                <a:pPr lvl="1"/>
                <a:r>
                  <a:rPr lang="vi-VN" noProof="1"/>
                  <a:t>Đánh giá thời gian chạy trên từng loại phép toán </a:t>
                </a:r>
              </a:p>
              <a:p>
                <a:pPr lvl="1"/>
                <a:r>
                  <a:rPr lang="vi-VN" noProof="1"/>
                  <a:t>Tổng hợp các phép toán và gán trọng số cho từng phép toán </a:t>
                </a:r>
              </a:p>
              <a:p>
                <a:pPr marL="347663" lvl="1" indent="0">
                  <a:buNone/>
                </a:pPr>
                <a:r>
                  <a:rPr lang="vi-VN" b="1" noProof="1">
                    <a:solidFill>
                      <a:srgbClr val="0070C0"/>
                    </a:solidFill>
                  </a:rPr>
                  <a:t>Xem các phép toán là như nhau</a:t>
                </a:r>
              </a:p>
            </p:txBody>
          </p:sp>
        </mc:Choice>
        <mc:Fallback xmlns="">
          <p:sp>
            <p:nvSpPr>
              <p:cNvPr id="12291" name="Rectangle 3"/>
              <p:cNvSpPr>
                <a:spLocks noGrp="1" noRot="1" noChangeAspect="1" noMove="1" noResize="1" noEditPoints="1" noAdjustHandles="1" noChangeArrowheads="1" noChangeShapeType="1" noTextEdit="1"/>
              </p:cNvSpPr>
              <p:nvPr>
                <p:ph idx="13"/>
              </p:nvPr>
            </p:nvSpPr>
            <p:spPr>
              <a:blipFill>
                <a:blip r:embed="rId3"/>
                <a:stretch>
                  <a:fillRect l="-529" t="-1139" r="-899"/>
                </a:stretch>
              </a:blipFill>
            </p:spPr>
            <p:txBody>
              <a:bodyPr/>
              <a:lstStyle/>
              <a:p>
                <a:r>
                  <a:rPr lang="en-US">
                    <a:noFill/>
                  </a:rPr>
                  <a:t> </a:t>
                </a:r>
              </a:p>
            </p:txBody>
          </p:sp>
        </mc:Fallback>
      </mc:AlternateContent>
    </p:spTree>
    <p:extLst>
      <p:ext uri="{BB962C8B-B14F-4D97-AF65-F5344CB8AC3E}">
        <p14:creationId xmlns:p14="http://schemas.microsoft.com/office/powerpoint/2010/main" val="38064858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wipe(left)">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left)">
                                      <p:cBhvr>
                                        <p:cTn id="17" dur="500"/>
                                        <p:tgtEl>
                                          <p:spTgt spid="122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291">
                                            <p:txEl>
                                              <p:pRg st="4" end="4"/>
                                            </p:txEl>
                                          </p:spTgt>
                                        </p:tgtEl>
                                        <p:attrNameLst>
                                          <p:attrName>style.visibility</p:attrName>
                                        </p:attrNameLst>
                                      </p:cBhvr>
                                      <p:to>
                                        <p:strVal val="visible"/>
                                      </p:to>
                                    </p:set>
                                    <p:animEffect transition="in" filter="wipe(left)">
                                      <p:cBhvr>
                                        <p:cTn id="22" dur="500"/>
                                        <p:tgtEl>
                                          <p:spTgt spid="122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Effect transition="in" filter="wipe(left)">
                                      <p:cBhvr>
                                        <p:cTn id="27" dur="500"/>
                                        <p:tgtEl>
                                          <p:spTgt spid="1229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291">
                                            <p:txEl>
                                              <p:pRg st="6" end="6"/>
                                            </p:txEl>
                                          </p:spTgt>
                                        </p:tgtEl>
                                        <p:attrNameLst>
                                          <p:attrName>style.visibility</p:attrName>
                                        </p:attrNameLst>
                                      </p:cBhvr>
                                      <p:to>
                                        <p:strVal val="visible"/>
                                      </p:to>
                                    </p:set>
                                    <p:animEffect transition="in" filter="wipe(left)">
                                      <p:cBhvr>
                                        <p:cTn id="32" dur="500"/>
                                        <p:tgtEl>
                                          <p:spTgt spid="1229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291">
                                            <p:txEl>
                                              <p:pRg st="7" end="7"/>
                                            </p:txEl>
                                          </p:spTgt>
                                        </p:tgtEl>
                                        <p:attrNameLst>
                                          <p:attrName>style.visibility</p:attrName>
                                        </p:attrNameLst>
                                      </p:cBhvr>
                                      <p:to>
                                        <p:strVal val="visible"/>
                                      </p:to>
                                    </p:set>
                                    <p:animEffect transition="in" filter="wipe(left)">
                                      <p:cBhvr>
                                        <p:cTn id="37"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23FFCB-8D97-4DBB-BEAB-5B01FE0A9016}"/>
              </a:ext>
            </a:extLst>
          </p:cNvPr>
          <p:cNvSpPr>
            <a:spLocks noGrp="1"/>
          </p:cNvSpPr>
          <p:nvPr>
            <p:ph type="dt" sz="half" idx="10"/>
          </p:nvPr>
        </p:nvSpPr>
        <p:spPr/>
        <p:txBody>
          <a:bodyPr/>
          <a:lstStyle/>
          <a:p>
            <a:fld id="{7D5BD1FD-BB7E-4605-97E5-3F7FD7A34D47}"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DFBA3124-D48C-4545-844B-BE8ABF1AC88F}"/>
              </a:ext>
            </a:extLst>
          </p:cNvPr>
          <p:cNvSpPr>
            <a:spLocks noGrp="1"/>
          </p:cNvSpPr>
          <p:nvPr>
            <p:ph type="sldNum" sz="quarter" idx="12"/>
          </p:nvPr>
        </p:nvSpPr>
        <p:spPr/>
        <p:txBody>
          <a:bodyPr/>
          <a:lstStyle/>
          <a:p>
            <a:fld id="{48F63A3B-78C7-47BE-AE5E-E10140E04643}" type="slidenum">
              <a:rPr lang="en-US" smtClean="0"/>
              <a:t>44</a:t>
            </a:fld>
            <a:endParaRPr lang="en-US" dirty="0"/>
          </a:p>
        </p:txBody>
      </p:sp>
      <p:sp>
        <p:nvSpPr>
          <p:cNvPr id="5" name="Tiêu đề 4">
            <a:extLst>
              <a:ext uri="{FF2B5EF4-FFF2-40B4-BE49-F238E27FC236}">
                <a16:creationId xmlns:a16="http://schemas.microsoft.com/office/drawing/2014/main" id="{535DA828-9C5B-4349-86A7-18EBC1D560E6}"/>
              </a:ext>
            </a:extLst>
          </p:cNvPr>
          <p:cNvSpPr>
            <a:spLocks noGrp="1"/>
          </p:cNvSpPr>
          <p:nvPr>
            <p:ph type="title"/>
          </p:nvPr>
        </p:nvSpPr>
        <p:spPr/>
        <p:txBody>
          <a:bodyPr/>
          <a:lstStyle/>
          <a:p>
            <a:r>
              <a:rPr lang="vi-VN" noProof="1"/>
              <a:t>Thời gian thực hiện thuật toán</a:t>
            </a:r>
            <a:endParaRPr lang="en-US" dirty="0"/>
          </a:p>
        </p:txBody>
      </p:sp>
      <p:sp>
        <p:nvSpPr>
          <p:cNvPr id="6" name="Chỗ dành sẵn cho Văn bản 5">
            <a:extLst>
              <a:ext uri="{FF2B5EF4-FFF2-40B4-BE49-F238E27FC236}">
                <a16:creationId xmlns:a16="http://schemas.microsoft.com/office/drawing/2014/main" id="{B1BD9203-7CB9-4F02-A67B-61E4D84C26D0}"/>
              </a:ext>
            </a:extLst>
          </p:cNvPr>
          <p:cNvSpPr>
            <a:spLocks noGrp="1"/>
          </p:cNvSpPr>
          <p:nvPr>
            <p:ph type="body" sz="quarter" idx="13"/>
          </p:nvPr>
        </p:nvSpPr>
        <p:spPr>
          <a:xfrm>
            <a:off x="334962" y="1399032"/>
            <a:ext cx="11658917" cy="4818888"/>
          </a:xfrm>
        </p:spPr>
        <p:txBody>
          <a:bodyPr/>
          <a:lstStyle/>
          <a:p>
            <a:r>
              <a:rPr lang="vi-VN" b="1" noProof="1"/>
              <a:t>Đo thời gian thực hiện chương trình</a:t>
            </a:r>
          </a:p>
          <a:p>
            <a:pPr lvl="1"/>
            <a:r>
              <a:rPr lang="vi-VN" noProof="1"/>
              <a:t>Lập trình và đo thời gian thực hiện</a:t>
            </a:r>
          </a:p>
          <a:p>
            <a:pPr lvl="1"/>
            <a:r>
              <a:rPr lang="vi-VN" noProof="1"/>
              <a:t>Phụ thuộc vào tập lệnh của máy tính</a:t>
            </a:r>
          </a:p>
          <a:p>
            <a:pPr lvl="1"/>
            <a:r>
              <a:rPr lang="vi-VN" noProof="1"/>
              <a:t>Kỹ năng của người lập trình</a:t>
            </a:r>
          </a:p>
          <a:p>
            <a:pPr lvl="1"/>
            <a:r>
              <a:rPr lang="vi-VN" noProof="1"/>
              <a:t>Dữ liệu đầu vào</a:t>
            </a:r>
          </a:p>
          <a:p>
            <a:pPr marL="347662" lvl="1" indent="0">
              <a:buNone/>
            </a:pPr>
            <a:r>
              <a:rPr lang="vi-VN" b="1" noProof="1">
                <a:sym typeface="Wingdings" panose="05000000000000000000" pitchFamily="2" charset="2"/>
              </a:rPr>
              <a:t> </a:t>
            </a:r>
            <a:r>
              <a:rPr lang="vi-VN" b="1" noProof="1"/>
              <a:t>Tính độ phức tạp thời gian thực hiện của giải thuật = độ đo sự thực thi của giải thuật</a:t>
            </a:r>
          </a:p>
        </p:txBody>
      </p:sp>
    </p:spTree>
    <p:extLst>
      <p:ext uri="{BB962C8B-B14F-4D97-AF65-F5344CB8AC3E}">
        <p14:creationId xmlns:p14="http://schemas.microsoft.com/office/powerpoint/2010/main" val="1656070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23FFCB-8D97-4DBB-BEAB-5B01FE0A9016}"/>
              </a:ext>
            </a:extLst>
          </p:cNvPr>
          <p:cNvSpPr>
            <a:spLocks noGrp="1"/>
          </p:cNvSpPr>
          <p:nvPr>
            <p:ph type="dt" sz="half" idx="10"/>
          </p:nvPr>
        </p:nvSpPr>
        <p:spPr/>
        <p:txBody>
          <a:bodyPr/>
          <a:lstStyle/>
          <a:p>
            <a:fld id="{04D1974D-AA72-4187-8B8A-E437F06CB424}"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DFBA3124-D48C-4545-844B-BE8ABF1AC88F}"/>
              </a:ext>
            </a:extLst>
          </p:cNvPr>
          <p:cNvSpPr>
            <a:spLocks noGrp="1"/>
          </p:cNvSpPr>
          <p:nvPr>
            <p:ph type="sldNum" sz="quarter" idx="12"/>
          </p:nvPr>
        </p:nvSpPr>
        <p:spPr/>
        <p:txBody>
          <a:bodyPr/>
          <a:lstStyle/>
          <a:p>
            <a:fld id="{48F63A3B-78C7-47BE-AE5E-E10140E04643}" type="slidenum">
              <a:rPr lang="en-US" smtClean="0"/>
              <a:t>45</a:t>
            </a:fld>
            <a:endParaRPr lang="en-US" dirty="0"/>
          </a:p>
        </p:txBody>
      </p:sp>
      <p:sp>
        <p:nvSpPr>
          <p:cNvPr id="5" name="Tiêu đề 4">
            <a:extLst>
              <a:ext uri="{FF2B5EF4-FFF2-40B4-BE49-F238E27FC236}">
                <a16:creationId xmlns:a16="http://schemas.microsoft.com/office/drawing/2014/main" id="{535DA828-9C5B-4349-86A7-18EBC1D560E6}"/>
              </a:ext>
            </a:extLst>
          </p:cNvPr>
          <p:cNvSpPr>
            <a:spLocks noGrp="1"/>
          </p:cNvSpPr>
          <p:nvPr>
            <p:ph type="title"/>
          </p:nvPr>
        </p:nvSpPr>
        <p:spPr/>
        <p:txBody>
          <a:bodyPr/>
          <a:lstStyle/>
          <a:p>
            <a:r>
              <a:rPr lang="vi-VN" noProof="1"/>
              <a:t>Thời gian thực hiện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B1BD9203-7CB9-4F02-A67B-61E4D84C26D0}"/>
                  </a:ext>
                </a:extLst>
              </p:cNvPr>
              <p:cNvSpPr>
                <a:spLocks noGrp="1"/>
              </p:cNvSpPr>
              <p:nvPr>
                <p:ph type="body" sz="quarter" idx="13"/>
              </p:nvPr>
            </p:nvSpPr>
            <p:spPr>
              <a:xfrm>
                <a:off x="334962" y="1399032"/>
                <a:ext cx="11658917" cy="4818888"/>
              </a:xfrm>
            </p:spPr>
            <p:txBody>
              <a:bodyPr/>
              <a:lstStyle/>
              <a:p>
                <a:r>
                  <a:rPr lang="vi-VN" b="1" noProof="1"/>
                  <a:t>Đo thời gian thực hiện</a:t>
                </a:r>
              </a:p>
              <a:p>
                <a:pPr lvl="1"/>
                <a:r>
                  <a:rPr lang="vi-VN" noProof="1"/>
                  <a:t>Hàm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)≥0</m:t>
                    </m:r>
                  </m:oMath>
                </a14:m>
                <a:r>
                  <a:rPr lang="vi-VN" noProof="1"/>
                  <a:t>, với </a:t>
                </a:r>
                <a14:m>
                  <m:oMath xmlns:m="http://schemas.openxmlformats.org/officeDocument/2006/math">
                    <m:r>
                      <a:rPr lang="vi-VN" i="1" noProof="1" smtClean="0">
                        <a:latin typeface="Cambria Math" panose="02040503050406030204" pitchFamily="18" charset="0"/>
                      </a:rPr>
                      <m:t>𝑛</m:t>
                    </m:r>
                  </m:oMath>
                </a14:m>
                <a:r>
                  <a:rPr lang="vi-VN" noProof="1"/>
                  <a:t> là kích thước (độ lớn) của</a:t>
                </a:r>
                <a:r>
                  <a:rPr lang="en-US" noProof="1"/>
                  <a:t> </a:t>
                </a:r>
                <a:r>
                  <a:rPr lang="vi-VN" noProof="1"/>
                  <a:t>đầu vào</a:t>
                </a:r>
                <a:r>
                  <a:rPr lang="en-US" noProof="1"/>
                  <a:t>.</a:t>
                </a:r>
                <a:endParaRPr lang="vi-VN" noProof="1"/>
              </a:p>
              <a:p>
                <a:pPr lvl="1"/>
                <a:r>
                  <a:rPr lang="vi-VN" noProof="1"/>
                  <a:t>Ví dụ: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)=3</m:t>
                    </m:r>
                    <m:r>
                      <a:rPr lang="vi-VN" i="1" noProof="1" smtClean="0">
                        <a:latin typeface="Cambria Math" panose="02040503050406030204" pitchFamily="18" charset="0"/>
                      </a:rPr>
                      <m:t>𝑛</m:t>
                    </m:r>
                  </m:oMath>
                </a14:m>
                <a:r>
                  <a:rPr lang="en-US" noProof="1"/>
                  <a:t>.</a:t>
                </a:r>
                <a:endParaRPr lang="vi-VN" noProof="1"/>
              </a:p>
              <a:p>
                <a:pPr lvl="1"/>
                <a:r>
                  <a:rPr lang="vi-VN" noProof="1"/>
                  <a:t>Đơn vị tính: số lệnh cơ bản, số chỉ thị, …</a:t>
                </a:r>
              </a:p>
              <a:p>
                <a:pPr lvl="1"/>
                <a:r>
                  <a:rPr lang="vi-VN" noProof="1"/>
                  <a:t>Thời gian thực hiện trong các trường hợp: tốt</a:t>
                </a:r>
                <a:r>
                  <a:rPr lang="en-US" noProof="1"/>
                  <a:t> </a:t>
                </a:r>
                <a:r>
                  <a:rPr lang="vi-VN" noProof="1"/>
                  <a:t>nhất, xấu nhất, trung b</a:t>
                </a:r>
                <a:r>
                  <a:rPr lang="en-US" noProof="1"/>
                  <a:t>ì</a:t>
                </a:r>
                <a:r>
                  <a:rPr lang="vi-VN" noProof="1"/>
                  <a:t>nh</a:t>
                </a:r>
                <a:r>
                  <a:rPr lang="en-US" noProof="1"/>
                  <a:t>.</a:t>
                </a:r>
                <a:endParaRPr lang="vi-VN" noProof="1"/>
              </a:p>
              <a:p>
                <a:pPr marL="347662" lvl="1" indent="0">
                  <a:buNone/>
                </a:pPr>
                <a:r>
                  <a:rPr lang="en-US" b="1" noProof="1">
                    <a:sym typeface="Wingdings" panose="05000000000000000000" pitchFamily="2" charset="2"/>
                  </a:rPr>
                  <a:t> </a:t>
                </a:r>
                <a:r>
                  <a:rPr lang="vi-VN" b="1" noProof="1"/>
                  <a:t>So sánh </a:t>
                </a:r>
                <a14:m>
                  <m:oMath xmlns:m="http://schemas.openxmlformats.org/officeDocument/2006/math">
                    <m:r>
                      <a:rPr lang="vi-VN" b="1" i="1" noProof="1" smtClean="0">
                        <a:latin typeface="Cambria Math" panose="02040503050406030204" pitchFamily="18" charset="0"/>
                      </a:rPr>
                      <m:t>𝑻</m:t>
                    </m:r>
                    <m:r>
                      <a:rPr lang="vi-VN" b="1" i="1" noProof="1" smtClean="0">
                        <a:latin typeface="Cambria Math" panose="02040503050406030204" pitchFamily="18" charset="0"/>
                      </a:rPr>
                      <m:t>𝟏</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r>
                  <a:rPr lang="vi-VN" b="1" noProof="1"/>
                  <a:t> và </a:t>
                </a:r>
                <a14:m>
                  <m:oMath xmlns:m="http://schemas.openxmlformats.org/officeDocument/2006/math">
                    <m:r>
                      <a:rPr lang="vi-VN" b="1" i="1" noProof="1" smtClean="0">
                        <a:latin typeface="Cambria Math" panose="02040503050406030204" pitchFamily="18" charset="0"/>
                      </a:rPr>
                      <m:t>𝑻</m:t>
                    </m:r>
                    <m:r>
                      <a:rPr lang="vi-VN" b="1" i="1" noProof="1" smtClean="0">
                        <a:latin typeface="Cambria Math" panose="02040503050406030204" pitchFamily="18" charset="0"/>
                      </a:rPr>
                      <m:t>𝟐</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endParaRPr lang="vi-VN" b="1" noProof="1"/>
              </a:p>
            </p:txBody>
          </p:sp>
        </mc:Choice>
        <mc:Fallback xmlns="">
          <p:sp>
            <p:nvSpPr>
              <p:cNvPr id="6" name="Chỗ dành sẵn cho Văn bản 5">
                <a:extLst>
                  <a:ext uri="{FF2B5EF4-FFF2-40B4-BE49-F238E27FC236}">
                    <a16:creationId xmlns:a16="http://schemas.microsoft.com/office/drawing/2014/main" id="{B1BD9203-7CB9-4F02-A67B-61E4D84C26D0}"/>
                  </a:ext>
                </a:extLst>
              </p:cNvPr>
              <p:cNvSpPr>
                <a:spLocks noGrp="1" noRot="1" noChangeAspect="1" noMove="1" noResize="1" noEditPoints="1" noAdjustHandles="1" noChangeArrowheads="1" noChangeShapeType="1" noTextEdit="1"/>
              </p:cNvSpPr>
              <p:nvPr>
                <p:ph type="body" sz="quarter" idx="13"/>
              </p:nvPr>
            </p:nvSpPr>
            <p:spPr>
              <a:xfrm>
                <a:off x="334962" y="1399032"/>
                <a:ext cx="11658917" cy="4818888"/>
              </a:xfrm>
              <a:blipFill>
                <a:blip r:embed="rId2"/>
                <a:stretch>
                  <a:fillRect l="-523" t="-1139"/>
                </a:stretch>
              </a:blipFill>
            </p:spPr>
            <p:txBody>
              <a:bodyPr/>
              <a:lstStyle/>
              <a:p>
                <a:r>
                  <a:rPr lang="en-US">
                    <a:noFill/>
                  </a:rPr>
                  <a:t> </a:t>
                </a:r>
              </a:p>
            </p:txBody>
          </p:sp>
        </mc:Fallback>
      </mc:AlternateContent>
    </p:spTree>
    <p:extLst>
      <p:ext uri="{BB962C8B-B14F-4D97-AF65-F5344CB8AC3E}">
        <p14:creationId xmlns:p14="http://schemas.microsoft.com/office/powerpoint/2010/main" val="1011267156"/>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23FFCB-8D97-4DBB-BEAB-5B01FE0A9016}"/>
              </a:ext>
            </a:extLst>
          </p:cNvPr>
          <p:cNvSpPr>
            <a:spLocks noGrp="1"/>
          </p:cNvSpPr>
          <p:nvPr>
            <p:ph type="dt" sz="half" idx="10"/>
          </p:nvPr>
        </p:nvSpPr>
        <p:spPr/>
        <p:txBody>
          <a:bodyPr/>
          <a:lstStyle/>
          <a:p>
            <a:fld id="{EBB00710-DC19-4F60-959C-9987F9FD1791}"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DFBA3124-D48C-4545-844B-BE8ABF1AC88F}"/>
              </a:ext>
            </a:extLst>
          </p:cNvPr>
          <p:cNvSpPr>
            <a:spLocks noGrp="1"/>
          </p:cNvSpPr>
          <p:nvPr>
            <p:ph type="sldNum" sz="quarter" idx="12"/>
          </p:nvPr>
        </p:nvSpPr>
        <p:spPr/>
        <p:txBody>
          <a:bodyPr/>
          <a:lstStyle/>
          <a:p>
            <a:fld id="{48F63A3B-78C7-47BE-AE5E-E10140E04643}" type="slidenum">
              <a:rPr lang="en-US" smtClean="0"/>
              <a:t>46</a:t>
            </a:fld>
            <a:endParaRPr lang="en-US" dirty="0"/>
          </a:p>
        </p:txBody>
      </p:sp>
      <p:sp>
        <p:nvSpPr>
          <p:cNvPr id="5" name="Tiêu đề 4">
            <a:extLst>
              <a:ext uri="{FF2B5EF4-FFF2-40B4-BE49-F238E27FC236}">
                <a16:creationId xmlns:a16="http://schemas.microsoft.com/office/drawing/2014/main" id="{535DA828-9C5B-4349-86A7-18EBC1D560E6}"/>
              </a:ext>
            </a:extLst>
          </p:cNvPr>
          <p:cNvSpPr>
            <a:spLocks noGrp="1"/>
          </p:cNvSpPr>
          <p:nvPr>
            <p:ph type="title"/>
          </p:nvPr>
        </p:nvSpPr>
        <p:spPr/>
        <p:txBody>
          <a:bodyPr/>
          <a:lstStyle/>
          <a:p>
            <a:r>
              <a:rPr lang="vi-VN" noProof="1"/>
              <a:t>Thời gian thực hiện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B1BD9203-7CB9-4F02-A67B-61E4D84C26D0}"/>
                  </a:ext>
                </a:extLst>
              </p:cNvPr>
              <p:cNvSpPr>
                <a:spLocks noGrp="1"/>
              </p:cNvSpPr>
              <p:nvPr>
                <p:ph type="body" sz="quarter" idx="13"/>
              </p:nvPr>
            </p:nvSpPr>
            <p:spPr>
              <a:xfrm>
                <a:off x="334962" y="1399032"/>
                <a:ext cx="10142538" cy="4818888"/>
              </a:xfrm>
            </p:spPr>
            <p:txBody>
              <a:bodyPr/>
              <a:lstStyle/>
              <a:p>
                <a:r>
                  <a:rPr lang="vi-VN" b="1" noProof="1"/>
                  <a:t>Tỷ suất tăng (growth rate)</a:t>
                </a:r>
              </a:p>
              <a:p>
                <a:pPr lvl="1"/>
                <a:r>
                  <a:rPr lang="en-US" noProof="1"/>
                  <a:t>Ta nói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có tỷ suất tăng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nếu tồn tại hằng</a:t>
                </a:r>
                <a:r>
                  <a:rPr lang="en-US" noProof="1"/>
                  <a:t> số</a:t>
                </a:r>
                <a:r>
                  <a:rPr lang="vi-VN" noProof="1"/>
                  <a:t> </a:t>
                </a:r>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&gt;0</m:t>
                    </m:r>
                  </m:oMath>
                </a14:m>
                <a:r>
                  <a:rPr lang="en-US" noProof="1"/>
                  <a:t> </a:t>
                </a:r>
                <a:r>
                  <a:rPr lang="vi-VN" noProof="1"/>
                  <a:t>và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0</m:t>
                    </m:r>
                  </m:oMath>
                </a14:m>
                <a:r>
                  <a:rPr lang="vi-VN" noProof="1"/>
                  <a:t> sao cho </a:t>
                </a:r>
                <a14:m>
                  <m:oMath xmlns:m="http://schemas.openxmlformats.org/officeDocument/2006/math">
                    <m:r>
                      <a:rPr lang="vi-VN" i="1" noProof="1" smtClean="0">
                        <a:latin typeface="Cambria Math" panose="02040503050406030204" pitchFamily="18" charset="0"/>
                      </a:rPr>
                      <m:t>𝑇</m:t>
                    </m:r>
                    <m:d>
                      <m:dPr>
                        <m:ctrlPr>
                          <a:rPr lang="vi-VN" i="1" noProof="1" smtClean="0">
                            <a:latin typeface="Cambria Math" panose="02040503050406030204" pitchFamily="18" charset="0"/>
                          </a:rPr>
                        </m:ctrlPr>
                      </m:dPr>
                      <m:e>
                        <m:r>
                          <a:rPr lang="vi-VN" i="1" noProof="1" smtClean="0">
                            <a:latin typeface="Cambria Math" panose="02040503050406030204" pitchFamily="18" charset="0"/>
                          </a:rPr>
                          <m:t>𝑛</m:t>
                        </m:r>
                      </m:e>
                    </m:d>
                    <m:r>
                      <a:rPr lang="vi-VN" i="1" noProof="1" smtClean="0">
                        <a:latin typeface="Cambria Math" panose="02040503050406030204" pitchFamily="18" charset="0"/>
                      </a:rPr>
                      <m:t>≤</m:t>
                    </m:r>
                    <m:r>
                      <a:rPr lang="vi-VN" i="1" noProof="1" smtClean="0">
                        <a:latin typeface="Cambria Math" panose="02040503050406030204" pitchFamily="18" charset="0"/>
                      </a:rPr>
                      <m:t>𝐶𝑓</m:t>
                    </m:r>
                    <m:d>
                      <m:dPr>
                        <m:ctrlPr>
                          <a:rPr lang="vi-VN" i="1" noProof="1" smtClean="0">
                            <a:latin typeface="Cambria Math" panose="02040503050406030204" pitchFamily="18" charset="0"/>
                          </a:rPr>
                        </m:ctrlPr>
                      </m:dPr>
                      <m:e>
                        <m:r>
                          <a:rPr lang="vi-VN" i="1" noProof="1" smtClean="0">
                            <a:latin typeface="Cambria Math" panose="02040503050406030204" pitchFamily="18" charset="0"/>
                          </a:rPr>
                          <m:t>𝑛</m:t>
                        </m:r>
                      </m:e>
                    </m:d>
                    <m:r>
                      <a:rPr lang="en-US" b="0" i="1" noProof="1" smtClean="0">
                        <a:latin typeface="Cambria Math" panose="02040503050406030204" pitchFamily="18" charset="0"/>
                      </a:rPr>
                      <m:t>,</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0</m:t>
                    </m:r>
                  </m:oMath>
                </a14:m>
                <a:endParaRPr lang="vi-VN" noProof="1"/>
              </a:p>
              <a:p>
                <a:pPr lvl="1"/>
                <a:r>
                  <a:rPr lang="vi-VN" noProof="1"/>
                  <a:t>Cho một hàm không âm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luôn tồn tại tỷ</a:t>
                </a:r>
                <a:r>
                  <a:rPr lang="en-US" noProof="1"/>
                  <a:t> </a:t>
                </a:r>
                <a:r>
                  <a:rPr lang="vi-VN" noProof="1"/>
                  <a:t>suất tăng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của nó</a:t>
                </a:r>
              </a:p>
              <a:p>
                <a:pPr lvl="1"/>
                <a:r>
                  <a:rPr lang="vi-VN" noProof="1"/>
                  <a:t>Ví dụ: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(0) =1, </m:t>
                    </m:r>
                    <m:r>
                      <a:rPr lang="vi-VN" i="1" noProof="1" smtClean="0">
                        <a:latin typeface="Cambria Math" panose="02040503050406030204" pitchFamily="18" charset="0"/>
                      </a:rPr>
                      <m:t>𝑇</m:t>
                    </m:r>
                    <m:r>
                      <a:rPr lang="vi-VN" i="1" noProof="1" smtClean="0">
                        <a:latin typeface="Cambria Math" panose="02040503050406030204" pitchFamily="18" charset="0"/>
                      </a:rPr>
                      <m:t>(1)=4, </m:t>
                    </m:r>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d>
                          <m:dPr>
                            <m:ctrlPr>
                              <a:rPr lang="vi-VN" i="1" noProof="1" smtClean="0">
                                <a:latin typeface="Cambria Math" panose="02040503050406030204" pitchFamily="18" charset="0"/>
                              </a:rPr>
                            </m:ctrlPr>
                          </m:dPr>
                          <m:e>
                            <m:r>
                              <a:rPr lang="en-US" b="0" i="1" noProof="1" smtClean="0">
                                <a:latin typeface="Cambria Math" panose="02040503050406030204" pitchFamily="18" charset="0"/>
                              </a:rPr>
                              <m:t>𝑛</m:t>
                            </m:r>
                            <m:r>
                              <a:rPr lang="en-US" b="0" i="1" noProof="1" smtClean="0">
                                <a:latin typeface="Cambria Math" panose="02040503050406030204" pitchFamily="18" charset="0"/>
                              </a:rPr>
                              <m:t>+1</m:t>
                            </m:r>
                          </m:e>
                        </m:d>
                      </m:e>
                      <m:sup>
                        <m:r>
                          <a:rPr lang="en-US" b="0" i="1" noProof="1" smtClean="0">
                            <a:latin typeface="Cambria Math" panose="02040503050406030204" pitchFamily="18" charset="0"/>
                          </a:rPr>
                          <m:t>2</m:t>
                        </m:r>
                      </m:sup>
                    </m:sSup>
                  </m:oMath>
                </a14:m>
                <a:r>
                  <a:rPr lang="vi-VN" noProof="1"/>
                  <a:t>, ta có:</a:t>
                </a:r>
                <a:r>
                  <a:rPr lang="en-US" noProof="1"/>
                  <a:t>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2</m:t>
                        </m:r>
                      </m:sup>
                    </m:sSup>
                  </m:oMath>
                </a14:m>
                <a:r>
                  <a:rPr lang="vi-VN" noProof="1"/>
                  <a:t> (với </a:t>
                </a:r>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=4</m:t>
                    </m:r>
                  </m:oMath>
                </a14:m>
                <a:r>
                  <a:rPr lang="vi-VN" noProof="1"/>
                  <a:t>,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0=1</m:t>
                    </m:r>
                  </m:oMath>
                </a14:m>
                <a:r>
                  <a:rPr lang="vi-VN" noProof="1"/>
                  <a:t>)</a:t>
                </a:r>
              </a:p>
            </p:txBody>
          </p:sp>
        </mc:Choice>
        <mc:Fallback xmlns="">
          <p:sp>
            <p:nvSpPr>
              <p:cNvPr id="6" name="Chỗ dành sẵn cho Văn bản 5">
                <a:extLst>
                  <a:ext uri="{FF2B5EF4-FFF2-40B4-BE49-F238E27FC236}">
                    <a16:creationId xmlns:a16="http://schemas.microsoft.com/office/drawing/2014/main" id="{B1BD9203-7CB9-4F02-A67B-61E4D84C26D0}"/>
                  </a:ext>
                </a:extLst>
              </p:cNvPr>
              <p:cNvSpPr>
                <a:spLocks noGrp="1" noRot="1" noChangeAspect="1" noMove="1" noResize="1" noEditPoints="1" noAdjustHandles="1" noChangeArrowheads="1" noChangeShapeType="1" noTextEdit="1"/>
              </p:cNvSpPr>
              <p:nvPr>
                <p:ph type="body" sz="quarter" idx="13"/>
              </p:nvPr>
            </p:nvSpPr>
            <p:spPr>
              <a:xfrm>
                <a:off x="334962" y="1399032"/>
                <a:ext cx="10142538" cy="4818888"/>
              </a:xfrm>
              <a:blipFill>
                <a:blip r:embed="rId2"/>
                <a:stretch>
                  <a:fillRect l="-601" t="-1139" r="-1082"/>
                </a:stretch>
              </a:blipFill>
            </p:spPr>
            <p:txBody>
              <a:bodyPr/>
              <a:lstStyle/>
              <a:p>
                <a:r>
                  <a:rPr lang="en-US">
                    <a:noFill/>
                  </a:rPr>
                  <a:t> </a:t>
                </a:r>
              </a:p>
            </p:txBody>
          </p:sp>
        </mc:Fallback>
      </mc:AlternateContent>
    </p:spTree>
    <p:extLst>
      <p:ext uri="{BB962C8B-B14F-4D97-AF65-F5344CB8AC3E}">
        <p14:creationId xmlns:p14="http://schemas.microsoft.com/office/powerpoint/2010/main" val="160680866"/>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23FFCB-8D97-4DBB-BEAB-5B01FE0A9016}"/>
              </a:ext>
            </a:extLst>
          </p:cNvPr>
          <p:cNvSpPr>
            <a:spLocks noGrp="1"/>
          </p:cNvSpPr>
          <p:nvPr>
            <p:ph type="dt" sz="half" idx="10"/>
          </p:nvPr>
        </p:nvSpPr>
        <p:spPr/>
        <p:txBody>
          <a:bodyPr/>
          <a:lstStyle/>
          <a:p>
            <a:fld id="{7FBE7BEE-8948-4A6D-87C0-02CAAB3B81C6}"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DFBA3124-D48C-4545-844B-BE8ABF1AC88F}"/>
              </a:ext>
            </a:extLst>
          </p:cNvPr>
          <p:cNvSpPr>
            <a:spLocks noGrp="1"/>
          </p:cNvSpPr>
          <p:nvPr>
            <p:ph type="sldNum" sz="quarter" idx="12"/>
          </p:nvPr>
        </p:nvSpPr>
        <p:spPr/>
        <p:txBody>
          <a:bodyPr/>
          <a:lstStyle/>
          <a:p>
            <a:fld id="{48F63A3B-78C7-47BE-AE5E-E10140E04643}" type="slidenum">
              <a:rPr lang="en-US" smtClean="0"/>
              <a:t>47</a:t>
            </a:fld>
            <a:endParaRPr lang="en-US" dirty="0"/>
          </a:p>
        </p:txBody>
      </p:sp>
      <p:sp>
        <p:nvSpPr>
          <p:cNvPr id="5" name="Tiêu đề 4">
            <a:extLst>
              <a:ext uri="{FF2B5EF4-FFF2-40B4-BE49-F238E27FC236}">
                <a16:creationId xmlns:a16="http://schemas.microsoft.com/office/drawing/2014/main" id="{535DA828-9C5B-4349-86A7-18EBC1D560E6}"/>
              </a:ext>
            </a:extLst>
          </p:cNvPr>
          <p:cNvSpPr>
            <a:spLocks noGrp="1"/>
          </p:cNvSpPr>
          <p:nvPr>
            <p:ph type="title"/>
          </p:nvPr>
        </p:nvSpPr>
        <p:spPr/>
        <p:txBody>
          <a:bodyPr/>
          <a:lstStyle/>
          <a:p>
            <a:r>
              <a:rPr lang="vi-VN" noProof="1"/>
              <a:t>Thời gian thực hiện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B1BD9203-7CB9-4F02-A67B-61E4D84C26D0}"/>
                  </a:ext>
                </a:extLst>
              </p:cNvPr>
              <p:cNvSpPr>
                <a:spLocks noGrp="1"/>
              </p:cNvSpPr>
              <p:nvPr>
                <p:ph type="body" sz="quarter" idx="13"/>
              </p:nvPr>
            </p:nvSpPr>
            <p:spPr>
              <a:xfrm>
                <a:off x="334962" y="1399032"/>
                <a:ext cx="11658918" cy="4818888"/>
              </a:xfrm>
            </p:spPr>
            <p:txBody>
              <a:bodyPr/>
              <a:lstStyle/>
              <a:p>
                <a:r>
                  <a:rPr lang="vi-VN" b="1" noProof="1"/>
                  <a:t>Tỷ suất tăng (growth rate)</a:t>
                </a:r>
                <a:endParaRPr lang="en-US" b="1" noProof="1"/>
              </a:p>
              <a:p>
                <a:r>
                  <a:rPr lang="en-US" b="1" noProof="1"/>
                  <a:t>Ví dụ. </a:t>
                </a:r>
                <a:r>
                  <a:rPr lang="en-US" noProof="1"/>
                  <a:t>Chứng minh </a:t>
                </a:r>
                <a:r>
                  <a:rPr lang="pt-BR" noProof="1"/>
                  <a:t>Tỷ suất tăng của </a:t>
                </a:r>
                <a14:m>
                  <m:oMath xmlns:m="http://schemas.openxmlformats.org/officeDocument/2006/math">
                    <m:r>
                      <a:rPr lang="pt-BR" i="1" noProof="1" smtClean="0">
                        <a:latin typeface="Cambria Math" panose="02040503050406030204" pitchFamily="18" charset="0"/>
                      </a:rPr>
                      <m:t>𝑇</m:t>
                    </m:r>
                    <m:r>
                      <a:rPr lang="pt-BR" i="1" noProof="1" smtClean="0">
                        <a:latin typeface="Cambria Math" panose="02040503050406030204" pitchFamily="18" charset="0"/>
                      </a:rPr>
                      <m:t>(</m:t>
                    </m:r>
                    <m:r>
                      <a:rPr lang="pt-BR" i="1" noProof="1" smtClean="0">
                        <a:latin typeface="Cambria Math" panose="02040503050406030204" pitchFamily="18" charset="0"/>
                      </a:rPr>
                      <m:t>𝑛</m:t>
                    </m:r>
                    <m:r>
                      <a:rPr lang="pt-BR" i="1" noProof="1" smtClean="0">
                        <a:latin typeface="Cambria Math" panose="02040503050406030204" pitchFamily="18" charset="0"/>
                      </a:rPr>
                      <m:t>)=3</m:t>
                    </m:r>
                    <m:sSup>
                      <m:sSupPr>
                        <m:ctrlPr>
                          <a:rPr lang="pt-BR"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3</m:t>
                        </m:r>
                      </m:sup>
                    </m:sSup>
                    <m:r>
                      <a:rPr lang="pt-BR" i="1" noProof="1" smtClean="0">
                        <a:latin typeface="Cambria Math" panose="02040503050406030204" pitchFamily="18" charset="0"/>
                      </a:rPr>
                      <m:t>+2</m:t>
                    </m:r>
                    <m:r>
                      <a:rPr lang="pt-BR" i="1" noProof="1" smtClean="0">
                        <a:latin typeface="Cambria Math" panose="02040503050406030204" pitchFamily="18" charset="0"/>
                      </a:rPr>
                      <m:t>𝑛</m:t>
                    </m:r>
                  </m:oMath>
                </a14:m>
                <a:r>
                  <a:rPr lang="en-US" noProof="1"/>
                  <a:t> là </a:t>
                </a:r>
                <a14:m>
                  <m:oMath xmlns:m="http://schemas.openxmlformats.org/officeDocument/2006/math">
                    <m:sSup>
                      <m:sSupPr>
                        <m:ctrlPr>
                          <a:rPr lang="pt-BR" i="1" noProof="1">
                            <a:latin typeface="Cambria Math" panose="02040503050406030204" pitchFamily="18" charset="0"/>
                          </a:rPr>
                        </m:ctrlPr>
                      </m:sSupPr>
                      <m:e>
                        <m:r>
                          <a:rPr lang="en-US" i="1" noProof="1">
                            <a:latin typeface="Cambria Math" panose="02040503050406030204" pitchFamily="18" charset="0"/>
                          </a:rPr>
                          <m:t>𝑛</m:t>
                        </m:r>
                      </m:e>
                      <m:sup>
                        <m:r>
                          <a:rPr lang="en-US" i="1" noProof="1">
                            <a:latin typeface="Cambria Math" panose="02040503050406030204" pitchFamily="18" charset="0"/>
                          </a:rPr>
                          <m:t>3</m:t>
                        </m:r>
                      </m:sup>
                    </m:sSup>
                  </m:oMath>
                </a14:m>
                <a:r>
                  <a:rPr lang="en-US" noProof="1"/>
                  <a:t>.</a:t>
                </a:r>
              </a:p>
              <a:p>
                <a:pPr lvl="1"/>
                <a:r>
                  <a:rPr lang="vi-VN" noProof="1"/>
                  <a:t>Chọn </a:t>
                </a:r>
                <a14:m>
                  <m:oMath xmlns:m="http://schemas.openxmlformats.org/officeDocument/2006/math">
                    <m:r>
                      <a:rPr lang="vi-VN" i="1" noProof="1" smtClean="0">
                        <a:latin typeface="Cambria Math" panose="02040503050406030204" pitchFamily="18" charset="0"/>
                      </a:rPr>
                      <m:t>𝐶</m:t>
                    </m:r>
                    <m:r>
                      <a:rPr lang="vi-VN" i="1" noProof="1" smtClean="0">
                        <a:latin typeface="Cambria Math" panose="02040503050406030204" pitchFamily="18" charset="0"/>
                      </a:rPr>
                      <m:t>=5</m:t>
                    </m:r>
                  </m:oMath>
                </a14:m>
                <a:r>
                  <a:rPr lang="vi-VN" noProof="1"/>
                  <a:t>, chọn </a:t>
                </a:r>
                <a14:m>
                  <m:oMath xmlns:m="http://schemas.openxmlformats.org/officeDocument/2006/math">
                    <m:r>
                      <a:rPr lang="vi-VN" i="1" noProof="1" smtClean="0">
                        <a:latin typeface="Cambria Math" panose="02040503050406030204" pitchFamily="18" charset="0"/>
                      </a:rPr>
                      <m:t>𝑛</m:t>
                    </m:r>
                    <m:r>
                      <a:rPr lang="vi-VN" i="1" noProof="1" smtClean="0">
                        <a:latin typeface="Cambria Math" panose="02040503050406030204" pitchFamily="18" charset="0"/>
                      </a:rPr>
                      <m:t>0=0</m:t>
                    </m:r>
                  </m:oMath>
                </a14:m>
                <a:endParaRPr lang="vi-VN" noProof="1"/>
              </a:p>
              <a:p>
                <a:pPr lvl="1"/>
                <a:r>
                  <a:rPr lang="vi-VN" noProof="1"/>
                  <a:t>Chứng minh bằng quy nạp</a:t>
                </a:r>
                <a:r>
                  <a:rPr lang="en-US" noProof="1"/>
                  <a:t>: </a:t>
                </a:r>
                <a14:m>
                  <m:oMath xmlns:m="http://schemas.openxmlformats.org/officeDocument/2006/math">
                    <m:r>
                      <a:rPr lang="vi-VN" i="1" noProof="1" smtClean="0">
                        <a:latin typeface="Cambria Math" panose="02040503050406030204" pitchFamily="18" charset="0"/>
                      </a:rPr>
                      <m:t>3</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3</m:t>
                        </m:r>
                      </m:sup>
                    </m:sSup>
                    <m:r>
                      <a:rPr lang="vi-VN" i="1" noProof="1" smtClean="0">
                        <a:latin typeface="Cambria Math" panose="02040503050406030204" pitchFamily="18" charset="0"/>
                      </a:rPr>
                      <m:t>+2</m:t>
                    </m:r>
                    <m:r>
                      <a:rPr lang="vi-VN" i="1" noProof="1" smtClean="0">
                        <a:latin typeface="Cambria Math" panose="02040503050406030204" pitchFamily="18" charset="0"/>
                      </a:rPr>
                      <m:t>𝑛</m:t>
                    </m:r>
                    <m:r>
                      <a:rPr lang="vi-VN" i="1" noProof="1" smtClean="0">
                        <a:latin typeface="Cambria Math" panose="02040503050406030204" pitchFamily="18" charset="0"/>
                      </a:rPr>
                      <m:t>≤5</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3</m:t>
                        </m:r>
                      </m:sup>
                    </m:sSup>
                    <m:r>
                      <a:rPr lang="en-US" b="0" i="1" noProof="1" smtClean="0">
                        <a:latin typeface="Cambria Math" panose="02040503050406030204" pitchFamily="18" charset="0"/>
                      </a:rPr>
                      <m:t>,</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≥0</m:t>
                    </m:r>
                  </m:oMath>
                </a14:m>
                <a:endParaRPr lang="vi-VN" noProof="1"/>
              </a:p>
              <a:p>
                <a:endParaRPr lang="en-US" noProof="1"/>
              </a:p>
              <a:p>
                <a:endParaRPr lang="en-US" noProof="1"/>
              </a:p>
              <a:p>
                <a:pPr marL="1143000" indent="0">
                  <a:buNone/>
                </a:pPr>
                <a:r>
                  <a:rPr lang="vi-VN" sz="2800" b="1" noProof="1"/>
                  <a:t>Quy tắc:</a:t>
                </a:r>
                <a:r>
                  <a:rPr lang="en-US" sz="2800" b="1" noProof="1"/>
                  <a:t> </a:t>
                </a:r>
                <a14:m>
                  <m:oMath xmlns:m="http://schemas.openxmlformats.org/officeDocument/2006/math">
                    <m:r>
                      <a:rPr lang="vi-VN" sz="2800" b="1" i="1" noProof="1" smtClean="0">
                        <a:latin typeface="Cambria Math" panose="02040503050406030204" pitchFamily="18" charset="0"/>
                      </a:rPr>
                      <m:t>𝑻</m:t>
                    </m:r>
                    <m:r>
                      <a:rPr lang="vi-VN" sz="2800" b="1" i="1" noProof="1" smtClean="0">
                        <a:solidFill>
                          <a:srgbClr val="002060"/>
                        </a:solidFill>
                        <a:latin typeface="Cambria Math" panose="02040503050406030204" pitchFamily="18" charset="0"/>
                      </a:rPr>
                      <m:t>(</m:t>
                    </m:r>
                    <m:r>
                      <a:rPr lang="vi-VN" sz="2800" b="1" i="1" noProof="1" smtClean="0">
                        <a:solidFill>
                          <a:srgbClr val="002060"/>
                        </a:solidFill>
                        <a:latin typeface="Cambria Math" panose="02040503050406030204" pitchFamily="18" charset="0"/>
                      </a:rPr>
                      <m:t>𝒏</m:t>
                    </m:r>
                    <m:r>
                      <a:rPr lang="vi-VN" sz="2800" b="1" i="1" noProof="1" smtClean="0">
                        <a:solidFill>
                          <a:srgbClr val="002060"/>
                        </a:solidFill>
                        <a:latin typeface="Cambria Math" panose="02040503050406030204" pitchFamily="18" charset="0"/>
                      </a:rPr>
                      <m:t>) </m:t>
                    </m:r>
                  </m:oMath>
                </a14:m>
                <a:r>
                  <a:rPr lang="vi-VN" sz="2800" b="1" noProof="1"/>
                  <a:t>là đa thức </a:t>
                </a:r>
                <a:r>
                  <a:rPr lang="en-US" sz="2800" b="1" noProof="1"/>
                  <a:t>bậc</a:t>
                </a:r>
                <a:r>
                  <a:rPr lang="vi-VN" sz="2800" b="1" noProof="1"/>
                  <a:t> </a:t>
                </a:r>
                <a14:m>
                  <m:oMath xmlns:m="http://schemas.openxmlformats.org/officeDocument/2006/math">
                    <m:r>
                      <a:rPr lang="vi-VN" sz="2800" b="1" i="1" noProof="1" smtClean="0">
                        <a:latin typeface="Cambria Math" panose="02040503050406030204" pitchFamily="18" charset="0"/>
                      </a:rPr>
                      <m:t>𝒏</m:t>
                    </m:r>
                  </m:oMath>
                </a14:m>
                <a:r>
                  <a:rPr lang="vi-VN" sz="2800" b="1" noProof="1"/>
                  <a:t> thì tỷ suất tăng là </a:t>
                </a:r>
                <a:r>
                  <a:rPr lang="en-US" sz="2800" b="1" noProof="1"/>
                  <a:t>đa thức </a:t>
                </a:r>
                <a:r>
                  <a:rPr lang="vi-VN" sz="2800" b="1" noProof="1"/>
                  <a:t>bậc cao</a:t>
                </a:r>
                <a:r>
                  <a:rPr lang="en-US" sz="2800" b="1" noProof="1"/>
                  <a:t> </a:t>
                </a:r>
                <a:r>
                  <a:rPr lang="vi-VN" sz="2800" b="1" noProof="1"/>
                  <a:t>nhất của </a:t>
                </a:r>
                <a14:m>
                  <m:oMath xmlns:m="http://schemas.openxmlformats.org/officeDocument/2006/math">
                    <m:r>
                      <a:rPr lang="vi-VN" sz="2800" b="1" i="1" noProof="1" smtClean="0">
                        <a:latin typeface="Cambria Math" panose="02040503050406030204" pitchFamily="18" charset="0"/>
                      </a:rPr>
                      <m:t>𝒏</m:t>
                    </m:r>
                  </m:oMath>
                </a14:m>
                <a:r>
                  <a:rPr lang="en-US" sz="2800" b="1" noProof="1"/>
                  <a:t>.</a:t>
                </a:r>
                <a:endParaRPr lang="vi-VN" sz="2800" b="1" noProof="1"/>
              </a:p>
            </p:txBody>
          </p:sp>
        </mc:Choice>
        <mc:Fallback xmlns="">
          <p:sp>
            <p:nvSpPr>
              <p:cNvPr id="6" name="Chỗ dành sẵn cho Văn bản 5">
                <a:extLst>
                  <a:ext uri="{FF2B5EF4-FFF2-40B4-BE49-F238E27FC236}">
                    <a16:creationId xmlns:a16="http://schemas.microsoft.com/office/drawing/2014/main" id="{B1BD9203-7CB9-4F02-A67B-61E4D84C26D0}"/>
                  </a:ext>
                </a:extLst>
              </p:cNvPr>
              <p:cNvSpPr>
                <a:spLocks noGrp="1" noRot="1" noChangeAspect="1" noMove="1" noResize="1" noEditPoints="1" noAdjustHandles="1" noChangeArrowheads="1" noChangeShapeType="1" noTextEdit="1"/>
              </p:cNvSpPr>
              <p:nvPr>
                <p:ph type="body" sz="quarter" idx="13"/>
              </p:nvPr>
            </p:nvSpPr>
            <p:spPr>
              <a:xfrm>
                <a:off x="334962" y="1399032"/>
                <a:ext cx="11658918" cy="4818888"/>
              </a:xfrm>
              <a:blipFill>
                <a:blip r:embed="rId2"/>
                <a:stretch>
                  <a:fillRect l="-523" t="-1139"/>
                </a:stretch>
              </a:blipFill>
            </p:spPr>
            <p:txBody>
              <a:bodyPr/>
              <a:lstStyle/>
              <a:p>
                <a:r>
                  <a:rPr lang="en-US">
                    <a:noFill/>
                  </a:rPr>
                  <a:t> </a:t>
                </a:r>
              </a:p>
            </p:txBody>
          </p:sp>
        </mc:Fallback>
      </mc:AlternateContent>
      <p:sp>
        <p:nvSpPr>
          <p:cNvPr id="7" name="AutoShape 4">
            <a:extLst>
              <a:ext uri="{FF2B5EF4-FFF2-40B4-BE49-F238E27FC236}">
                <a16:creationId xmlns:a16="http://schemas.microsoft.com/office/drawing/2014/main" id="{A8846927-9C2A-4759-993A-331C3F84AE4C}"/>
              </a:ext>
            </a:extLst>
          </p:cNvPr>
          <p:cNvSpPr>
            <a:spLocks noChangeArrowheads="1"/>
          </p:cNvSpPr>
          <p:nvPr/>
        </p:nvSpPr>
        <p:spPr bwMode="auto">
          <a:xfrm>
            <a:off x="393699" y="4251037"/>
            <a:ext cx="1066800" cy="533400"/>
          </a:xfrm>
          <a:prstGeom prst="rightArrow">
            <a:avLst>
              <a:gd name="adj1" fmla="val 50000"/>
              <a:gd name="adj2" fmla="val 50000"/>
            </a:avLst>
          </a:prstGeom>
          <a:solidFill>
            <a:srgbClr val="0070C0"/>
          </a:solidFill>
          <a:ln w="12700" algn="ctr">
            <a:solidFill>
              <a:srgbClr val="0070C0"/>
            </a:solidFill>
            <a:miter lim="800000"/>
            <a:headEnd/>
            <a:tailEnd/>
          </a:ln>
        </p:spPr>
        <p:txBody>
          <a:bodyPr wrap="none" anchor="ctr"/>
          <a:lstStyle/>
          <a:p>
            <a:endParaRPr lang="vi-VN" noProof="1">
              <a:solidFill>
                <a:srgbClr val="004B85"/>
              </a:solidFill>
            </a:endParaRPr>
          </a:p>
        </p:txBody>
      </p:sp>
    </p:spTree>
    <p:extLst>
      <p:ext uri="{BB962C8B-B14F-4D97-AF65-F5344CB8AC3E}">
        <p14:creationId xmlns:p14="http://schemas.microsoft.com/office/powerpoint/2010/main" val="12878949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animEffect transition="in" filter="fade">
                                      <p:cBhvr>
                                        <p:cTn id="1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23FFCB-8D97-4DBB-BEAB-5B01FE0A9016}"/>
              </a:ext>
            </a:extLst>
          </p:cNvPr>
          <p:cNvSpPr>
            <a:spLocks noGrp="1"/>
          </p:cNvSpPr>
          <p:nvPr>
            <p:ph type="dt" sz="half" idx="10"/>
          </p:nvPr>
        </p:nvSpPr>
        <p:spPr/>
        <p:txBody>
          <a:bodyPr/>
          <a:lstStyle/>
          <a:p>
            <a:fld id="{4F4303FF-CFA7-4116-B143-F8C2E3787625}"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DFBA3124-D48C-4545-844B-BE8ABF1AC88F}"/>
              </a:ext>
            </a:extLst>
          </p:cNvPr>
          <p:cNvSpPr>
            <a:spLocks noGrp="1"/>
          </p:cNvSpPr>
          <p:nvPr>
            <p:ph type="sldNum" sz="quarter" idx="12"/>
          </p:nvPr>
        </p:nvSpPr>
        <p:spPr/>
        <p:txBody>
          <a:bodyPr/>
          <a:lstStyle/>
          <a:p>
            <a:fld id="{48F63A3B-78C7-47BE-AE5E-E10140E04643}" type="slidenum">
              <a:rPr lang="en-US" smtClean="0"/>
              <a:t>48</a:t>
            </a:fld>
            <a:endParaRPr lang="en-US" dirty="0"/>
          </a:p>
        </p:txBody>
      </p:sp>
      <p:sp>
        <p:nvSpPr>
          <p:cNvPr id="5" name="Tiêu đề 4">
            <a:extLst>
              <a:ext uri="{FF2B5EF4-FFF2-40B4-BE49-F238E27FC236}">
                <a16:creationId xmlns:a16="http://schemas.microsoft.com/office/drawing/2014/main" id="{535DA828-9C5B-4349-86A7-18EBC1D560E6}"/>
              </a:ext>
            </a:extLst>
          </p:cNvPr>
          <p:cNvSpPr>
            <a:spLocks noGrp="1"/>
          </p:cNvSpPr>
          <p:nvPr>
            <p:ph type="title"/>
          </p:nvPr>
        </p:nvSpPr>
        <p:spPr/>
        <p:txBody>
          <a:bodyPr/>
          <a:lstStyle/>
          <a:p>
            <a:r>
              <a:rPr lang="vi-VN" noProof="1"/>
              <a:t>Thời gian thực hiện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B1BD9203-7CB9-4F02-A67B-61E4D84C26D0}"/>
                  </a:ext>
                </a:extLst>
              </p:cNvPr>
              <p:cNvSpPr>
                <a:spLocks noGrp="1"/>
              </p:cNvSpPr>
              <p:nvPr>
                <p:ph type="body" sz="quarter" idx="13"/>
              </p:nvPr>
            </p:nvSpPr>
            <p:spPr>
              <a:xfrm>
                <a:off x="334962" y="1399032"/>
                <a:ext cx="11658918" cy="4818888"/>
              </a:xfrm>
            </p:spPr>
            <p:txBody>
              <a:bodyPr/>
              <a:lstStyle/>
              <a:p>
                <a:r>
                  <a:rPr lang="vi-VN" noProof="1"/>
                  <a:t>Cho 2 giải thuật</a:t>
                </a:r>
                <a:endParaRPr lang="en-US" b="0" i="1" noProof="1">
                  <a:latin typeface="Cambria Math" panose="02040503050406030204" pitchFamily="18" charset="0"/>
                </a:endParaRPr>
              </a:p>
              <a:p>
                <a:pPr lvl="1"/>
                <a14:m>
                  <m:oMath xmlns:m="http://schemas.openxmlformats.org/officeDocument/2006/math">
                    <m:r>
                      <a:rPr lang="vi-VN" b="0" i="1" noProof="1" smtClean="0">
                        <a:latin typeface="Cambria Math" panose="02040503050406030204" pitchFamily="18" charset="0"/>
                      </a:rPr>
                      <m:t>𝑃</m:t>
                    </m:r>
                    <m:r>
                      <a:rPr lang="vi-VN" b="0" i="1" noProof="1" smtClean="0">
                        <a:latin typeface="Cambria Math" panose="02040503050406030204" pitchFamily="18" charset="0"/>
                      </a:rPr>
                      <m:t>1</m:t>
                    </m:r>
                  </m:oMath>
                </a14:m>
                <a:r>
                  <a:rPr lang="vi-VN" noProof="1"/>
                  <a:t> có </a:t>
                </a:r>
                <a14:m>
                  <m:oMath xmlns:m="http://schemas.openxmlformats.org/officeDocument/2006/math">
                    <m:r>
                      <a:rPr lang="vi-VN" b="0" i="1" noProof="1" smtClean="0">
                        <a:latin typeface="Cambria Math" panose="02040503050406030204" pitchFamily="18" charset="0"/>
                      </a:rPr>
                      <m:t>𝑇</m:t>
                    </m:r>
                    <m:r>
                      <a:rPr lang="vi-VN" b="0" i="1" noProof="1" smtClean="0">
                        <a:latin typeface="Cambria Math" panose="02040503050406030204" pitchFamily="18" charset="0"/>
                      </a:rPr>
                      <m:t>1</m:t>
                    </m:r>
                    <m:d>
                      <m:dPr>
                        <m:ctrlPr>
                          <a:rPr lang="vi-VN" b="0" i="1" noProof="1" smtClean="0">
                            <a:latin typeface="Cambria Math" panose="02040503050406030204" pitchFamily="18" charset="0"/>
                          </a:rPr>
                        </m:ctrlPr>
                      </m:dPr>
                      <m:e>
                        <m:r>
                          <a:rPr lang="vi-VN" b="0" i="1" noProof="1" smtClean="0">
                            <a:latin typeface="Cambria Math" panose="02040503050406030204" pitchFamily="18" charset="0"/>
                          </a:rPr>
                          <m:t>𝑛</m:t>
                        </m:r>
                      </m:e>
                    </m:d>
                    <m:r>
                      <a:rPr lang="vi-VN" b="0" i="1" noProof="1" smtClean="0">
                        <a:latin typeface="Cambria Math" panose="02040503050406030204" pitchFamily="18" charset="0"/>
                      </a:rPr>
                      <m:t>=100</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2</m:t>
                        </m:r>
                      </m:sup>
                    </m:sSup>
                  </m:oMath>
                </a14:m>
                <a:endParaRPr lang="en-US" i="1" noProof="1">
                  <a:latin typeface="Cambria Math" panose="02040503050406030204" pitchFamily="18" charset="0"/>
                </a:endParaRPr>
              </a:p>
              <a:p>
                <a:pPr lvl="1"/>
                <a14:m>
                  <m:oMath xmlns:m="http://schemas.openxmlformats.org/officeDocument/2006/math">
                    <m:r>
                      <a:rPr lang="vi-VN" b="0" i="1" noProof="1" smtClean="0">
                        <a:latin typeface="Cambria Math" panose="02040503050406030204" pitchFamily="18" charset="0"/>
                      </a:rPr>
                      <m:t>𝑃</m:t>
                    </m:r>
                    <m:r>
                      <a:rPr lang="vi-VN" b="0" i="1" noProof="1" smtClean="0">
                        <a:latin typeface="Cambria Math" panose="02040503050406030204" pitchFamily="18" charset="0"/>
                      </a:rPr>
                      <m:t>2</m:t>
                    </m:r>
                  </m:oMath>
                </a14:m>
                <a:r>
                  <a:rPr lang="vi-VN" noProof="1"/>
                  <a:t> có </a:t>
                </a:r>
                <a14:m>
                  <m:oMath xmlns:m="http://schemas.openxmlformats.org/officeDocument/2006/math">
                    <m:r>
                      <a:rPr lang="vi-VN" b="0" i="1" noProof="1" smtClean="0">
                        <a:latin typeface="Cambria Math" panose="02040503050406030204" pitchFamily="18" charset="0"/>
                      </a:rPr>
                      <m:t>𝑇</m:t>
                    </m:r>
                    <m:r>
                      <a:rPr lang="vi-VN" b="0" i="1" noProof="1" smtClean="0">
                        <a:latin typeface="Cambria Math" panose="02040503050406030204" pitchFamily="18" charset="0"/>
                      </a:rPr>
                      <m:t>2(</m:t>
                    </m:r>
                    <m:r>
                      <a:rPr lang="vi-VN" b="0" i="1" noProof="1" smtClean="0">
                        <a:latin typeface="Cambria Math" panose="02040503050406030204" pitchFamily="18" charset="0"/>
                      </a:rPr>
                      <m:t>𝑛</m:t>
                    </m:r>
                    <m:r>
                      <a:rPr lang="vi-VN" b="0" i="1" noProof="1" smtClean="0">
                        <a:latin typeface="Cambria Math" panose="02040503050406030204" pitchFamily="18" charset="0"/>
                      </a:rPr>
                      <m:t>)=5</m:t>
                    </m:r>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𝑛</m:t>
                        </m:r>
                      </m:e>
                      <m:sup>
                        <m:r>
                          <a:rPr lang="en-US" b="0" i="1" noProof="1" smtClean="0">
                            <a:latin typeface="Cambria Math" panose="02040503050406030204" pitchFamily="18" charset="0"/>
                          </a:rPr>
                          <m:t>3</m:t>
                        </m:r>
                      </m:sup>
                    </m:sSup>
                  </m:oMath>
                </a14:m>
                <a:endParaRPr lang="vi-VN" noProof="1"/>
              </a:p>
              <a:p>
                <a:pPr marL="0" indent="0">
                  <a:buNone/>
                </a:pPr>
                <a:r>
                  <a:rPr lang="vi-VN" noProof="1"/>
                  <a:t>??? Giải thuật nào chạy nhanh hơn</a:t>
                </a:r>
              </a:p>
              <a:p>
                <a:pPr lvl="1"/>
                <a:r>
                  <a:rPr lang="vi-VN" noProof="1"/>
                  <a:t>Xét nếu </a:t>
                </a:r>
                <a14:m>
                  <m:oMath xmlns:m="http://schemas.openxmlformats.org/officeDocument/2006/math">
                    <m:r>
                      <a:rPr lang="vi-VN" b="0" i="1" noProof="1" smtClean="0">
                        <a:latin typeface="Cambria Math" panose="02040503050406030204" pitchFamily="18" charset="0"/>
                      </a:rPr>
                      <m:t>𝑛</m:t>
                    </m:r>
                    <m:r>
                      <a:rPr lang="vi-VN" b="0" i="1" noProof="1" smtClean="0">
                        <a:latin typeface="Cambria Math" panose="02040503050406030204" pitchFamily="18" charset="0"/>
                      </a:rPr>
                      <m:t>≤20 </m:t>
                    </m:r>
                  </m:oMath>
                </a14:m>
                <a:r>
                  <a:rPr lang="vi-VN" noProof="1"/>
                  <a:t>thì </a:t>
                </a:r>
                <a14:m>
                  <m:oMath xmlns:m="http://schemas.openxmlformats.org/officeDocument/2006/math">
                    <m:r>
                      <a:rPr lang="vi-VN" b="0" i="1" noProof="1" smtClean="0">
                        <a:latin typeface="Cambria Math" panose="02040503050406030204" pitchFamily="18" charset="0"/>
                      </a:rPr>
                      <m:t>𝑇</m:t>
                    </m:r>
                    <m:r>
                      <a:rPr lang="vi-VN" b="0" i="1" noProof="1" smtClean="0">
                        <a:latin typeface="Cambria Math" panose="02040503050406030204" pitchFamily="18" charset="0"/>
                      </a:rPr>
                      <m:t>1(</m:t>
                    </m:r>
                    <m:r>
                      <a:rPr lang="vi-VN" b="0" i="1" noProof="1" smtClean="0">
                        <a:latin typeface="Cambria Math" panose="02040503050406030204" pitchFamily="18" charset="0"/>
                      </a:rPr>
                      <m:t>𝑛</m:t>
                    </m:r>
                    <m:r>
                      <a:rPr lang="vi-VN" b="0" i="1" noProof="1" smtClean="0">
                        <a:latin typeface="Cambria Math" panose="02040503050406030204" pitchFamily="18" charset="0"/>
                      </a:rPr>
                      <m:t>)≥</m:t>
                    </m:r>
                    <m:r>
                      <a:rPr lang="vi-VN" b="0" i="1" noProof="1" smtClean="0">
                        <a:latin typeface="Cambria Math" panose="02040503050406030204" pitchFamily="18" charset="0"/>
                      </a:rPr>
                      <m:t>𝑇</m:t>
                    </m:r>
                    <m:r>
                      <a:rPr lang="vi-VN" b="0" i="1" noProof="1" smtClean="0">
                        <a:latin typeface="Cambria Math" panose="02040503050406030204" pitchFamily="18" charset="0"/>
                      </a:rPr>
                      <m:t>2(</m:t>
                    </m:r>
                    <m:r>
                      <a:rPr lang="vi-VN" b="0" i="1" noProof="1" smtClean="0">
                        <a:latin typeface="Cambria Math" panose="02040503050406030204" pitchFamily="18" charset="0"/>
                      </a:rPr>
                      <m:t>𝑛</m:t>
                    </m:r>
                    <m:r>
                      <a:rPr lang="vi-VN" b="0" i="1" noProof="1" smtClean="0">
                        <a:latin typeface="Cambria Math" panose="02040503050406030204" pitchFamily="18" charset="0"/>
                      </a:rPr>
                      <m:t>)</m:t>
                    </m:r>
                  </m:oMath>
                </a14:m>
                <a:endParaRPr lang="vi-VN" noProof="1"/>
              </a:p>
              <a:p>
                <a:pPr lvl="1"/>
                <a:r>
                  <a:rPr lang="vi-VN" noProof="1"/>
                  <a:t>Xét nếu </a:t>
                </a:r>
                <a14:m>
                  <m:oMath xmlns:m="http://schemas.openxmlformats.org/officeDocument/2006/math">
                    <m:r>
                      <a:rPr lang="vi-VN" b="0" i="1" noProof="1" smtClean="0">
                        <a:latin typeface="Cambria Math" panose="02040503050406030204" pitchFamily="18" charset="0"/>
                      </a:rPr>
                      <m:t>𝑛</m:t>
                    </m:r>
                    <m:r>
                      <a:rPr lang="vi-VN" b="0" i="1" noProof="1" smtClean="0">
                        <a:latin typeface="Cambria Math" panose="02040503050406030204" pitchFamily="18" charset="0"/>
                      </a:rPr>
                      <m:t>&gt;20</m:t>
                    </m:r>
                  </m:oMath>
                </a14:m>
                <a:r>
                  <a:rPr lang="vi-VN" noProof="1"/>
                  <a:t> thì </a:t>
                </a:r>
                <a14:m>
                  <m:oMath xmlns:m="http://schemas.openxmlformats.org/officeDocument/2006/math">
                    <m:r>
                      <a:rPr lang="vi-VN" b="0" i="1" noProof="1" smtClean="0">
                        <a:latin typeface="Cambria Math" panose="02040503050406030204" pitchFamily="18" charset="0"/>
                      </a:rPr>
                      <m:t>𝑇</m:t>
                    </m:r>
                    <m:r>
                      <a:rPr lang="vi-VN" b="0" i="1" noProof="1" smtClean="0">
                        <a:latin typeface="Cambria Math" panose="02040503050406030204" pitchFamily="18" charset="0"/>
                      </a:rPr>
                      <m:t>1(</m:t>
                    </m:r>
                    <m:r>
                      <a:rPr lang="vi-VN" b="0" i="1" noProof="1" smtClean="0">
                        <a:latin typeface="Cambria Math" panose="02040503050406030204" pitchFamily="18" charset="0"/>
                      </a:rPr>
                      <m:t>𝑛</m:t>
                    </m:r>
                    <m:r>
                      <a:rPr lang="vi-VN" b="0" i="1" noProof="1" smtClean="0">
                        <a:latin typeface="Cambria Math" panose="02040503050406030204" pitchFamily="18" charset="0"/>
                      </a:rPr>
                      <m:t>)&lt;</m:t>
                    </m:r>
                    <m:r>
                      <a:rPr lang="vi-VN" b="0" i="1" noProof="1" smtClean="0">
                        <a:latin typeface="Cambria Math" panose="02040503050406030204" pitchFamily="18" charset="0"/>
                      </a:rPr>
                      <m:t>𝑇</m:t>
                    </m:r>
                    <m:r>
                      <a:rPr lang="vi-VN" b="0" i="1" noProof="1" smtClean="0">
                        <a:latin typeface="Cambria Math" panose="02040503050406030204" pitchFamily="18" charset="0"/>
                      </a:rPr>
                      <m:t>2(</m:t>
                    </m:r>
                    <m:r>
                      <a:rPr lang="vi-VN" b="0" i="1" noProof="1" smtClean="0">
                        <a:latin typeface="Cambria Math" panose="02040503050406030204" pitchFamily="18" charset="0"/>
                      </a:rPr>
                      <m:t>𝑛</m:t>
                    </m:r>
                    <m:r>
                      <a:rPr lang="vi-VN" b="0" i="1" noProof="1" smtClean="0">
                        <a:latin typeface="Cambria Math" panose="02040503050406030204" pitchFamily="18" charset="0"/>
                      </a:rPr>
                      <m:t>)</m:t>
                    </m:r>
                  </m:oMath>
                </a14:m>
                <a:endParaRPr lang="vi-VN" noProof="1"/>
              </a:p>
              <a:p>
                <a:pPr marL="0" indent="0">
                  <a:buNone/>
                </a:pPr>
                <a:r>
                  <a:rPr lang="en-US" b="1" noProof="1">
                    <a:sym typeface="Wingdings" panose="05000000000000000000" pitchFamily="2" charset="2"/>
                  </a:rPr>
                  <a:t></a:t>
                </a:r>
                <a:r>
                  <a:rPr lang="vi-VN" b="1" noProof="1"/>
                  <a:t> So sánh tỷ suất tăng hơn là so sánh trực tiếp các</a:t>
                </a:r>
                <a:r>
                  <a:rPr lang="en-US" b="1" noProof="1"/>
                  <a:t> </a:t>
                </a:r>
                <a:r>
                  <a:rPr lang="vi-VN" b="1" noProof="1"/>
                  <a:t>hàm </a:t>
                </a:r>
                <a14:m>
                  <m:oMath xmlns:m="http://schemas.openxmlformats.org/officeDocument/2006/math">
                    <m:r>
                      <a:rPr lang="vi-VN" b="1" i="1" noProof="1" smtClean="0">
                        <a:latin typeface="Cambria Math" panose="02040503050406030204" pitchFamily="18" charset="0"/>
                      </a:rPr>
                      <m:t>𝑻</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endParaRPr lang="vi-VN" sz="2800" b="1" noProof="1"/>
              </a:p>
            </p:txBody>
          </p:sp>
        </mc:Choice>
        <mc:Fallback xmlns="">
          <p:sp>
            <p:nvSpPr>
              <p:cNvPr id="6" name="Chỗ dành sẵn cho Văn bản 5">
                <a:extLst>
                  <a:ext uri="{FF2B5EF4-FFF2-40B4-BE49-F238E27FC236}">
                    <a16:creationId xmlns:a16="http://schemas.microsoft.com/office/drawing/2014/main" id="{B1BD9203-7CB9-4F02-A67B-61E4D84C26D0}"/>
                  </a:ext>
                </a:extLst>
              </p:cNvPr>
              <p:cNvSpPr>
                <a:spLocks noGrp="1" noRot="1" noChangeAspect="1" noMove="1" noResize="1" noEditPoints="1" noAdjustHandles="1" noChangeArrowheads="1" noChangeShapeType="1" noTextEdit="1"/>
              </p:cNvSpPr>
              <p:nvPr>
                <p:ph type="body" sz="quarter" idx="13"/>
              </p:nvPr>
            </p:nvSpPr>
            <p:spPr>
              <a:xfrm>
                <a:off x="334962" y="1399032"/>
                <a:ext cx="11658918" cy="4818888"/>
              </a:xfrm>
              <a:blipFill>
                <a:blip r:embed="rId2"/>
                <a:stretch>
                  <a:fillRect l="-993" t="-1139"/>
                </a:stretch>
              </a:blipFill>
            </p:spPr>
            <p:txBody>
              <a:bodyPr/>
              <a:lstStyle/>
              <a:p>
                <a:r>
                  <a:rPr lang="en-US">
                    <a:noFill/>
                  </a:rPr>
                  <a:t> </a:t>
                </a:r>
              </a:p>
            </p:txBody>
          </p:sp>
        </mc:Fallback>
      </mc:AlternateContent>
    </p:spTree>
    <p:extLst>
      <p:ext uri="{BB962C8B-B14F-4D97-AF65-F5344CB8AC3E}">
        <p14:creationId xmlns:p14="http://schemas.microsoft.com/office/powerpoint/2010/main" val="5597371"/>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74ADCC1-1CB8-4033-9D00-9D54F2E37D51}"/>
              </a:ext>
            </a:extLst>
          </p:cNvPr>
          <p:cNvSpPr>
            <a:spLocks noGrp="1"/>
          </p:cNvSpPr>
          <p:nvPr>
            <p:ph type="dt" sz="half" idx="10"/>
          </p:nvPr>
        </p:nvSpPr>
        <p:spPr/>
        <p:txBody>
          <a:bodyPr/>
          <a:lstStyle/>
          <a:p>
            <a:fld id="{FB221046-603C-4372-8A39-E8EAC13BD205}"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D99E89DF-1E75-43CF-9451-833A7514048D}"/>
              </a:ext>
            </a:extLst>
          </p:cNvPr>
          <p:cNvSpPr>
            <a:spLocks noGrp="1"/>
          </p:cNvSpPr>
          <p:nvPr>
            <p:ph type="sldNum" sz="quarter" idx="12"/>
          </p:nvPr>
        </p:nvSpPr>
        <p:spPr/>
        <p:txBody>
          <a:bodyPr/>
          <a:lstStyle/>
          <a:p>
            <a:fld id="{48F63A3B-78C7-47BE-AE5E-E10140E04643}" type="slidenum">
              <a:rPr lang="vi-VN" noProof="1" smtClean="0"/>
              <a:t>49</a:t>
            </a:fld>
            <a:endParaRPr lang="vi-VN" noProof="1"/>
          </a:p>
        </p:txBody>
      </p:sp>
      <p:sp>
        <p:nvSpPr>
          <p:cNvPr id="5" name="Tiêu đề 4">
            <a:extLst>
              <a:ext uri="{FF2B5EF4-FFF2-40B4-BE49-F238E27FC236}">
                <a16:creationId xmlns:a16="http://schemas.microsoft.com/office/drawing/2014/main" id="{41209940-5F39-4A1E-AEF7-3CF05D5B5C76}"/>
              </a:ext>
            </a:extLst>
          </p:cNvPr>
          <p:cNvSpPr>
            <a:spLocks noGrp="1"/>
          </p:cNvSpPr>
          <p:nvPr>
            <p:ph type="title"/>
          </p:nvPr>
        </p:nvSpPr>
        <p:spPr/>
        <p:txBody>
          <a:bodyPr/>
          <a:lstStyle/>
          <a:p>
            <a:r>
              <a:rPr lang="vi-VN" noProof="1"/>
              <a:t>Quy tắc tìm độ phức tạp TT KĐQ</a:t>
            </a:r>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4AF86C5F-C04B-44CE-91E2-F899C3E8788C}"/>
                  </a:ext>
                </a:extLst>
              </p:cNvPr>
              <p:cNvSpPr>
                <a:spLocks noGrp="1"/>
              </p:cNvSpPr>
              <p:nvPr>
                <p:ph type="body" sz="quarter" idx="13"/>
              </p:nvPr>
            </p:nvSpPr>
            <p:spPr>
              <a:xfrm>
                <a:off x="334963" y="1399032"/>
                <a:ext cx="11521440" cy="5458968"/>
              </a:xfrm>
            </p:spPr>
            <p:txBody>
              <a:bodyPr>
                <a:normAutofit/>
              </a:bodyPr>
              <a:lstStyle/>
              <a:p>
                <a:r>
                  <a:rPr lang="vi-VN" b="1" noProof="1"/>
                  <a:t>Quy tắc tìm độ phức tạp của thuật toán không đệ quy</a:t>
                </a:r>
              </a:p>
              <a:p>
                <a:pPr marL="342900" indent="0">
                  <a:buNone/>
                </a:pPr>
                <a:r>
                  <a:rPr lang="vi-VN" b="1" noProof="1"/>
                  <a:t>Tính từ trong ra ngoài</a:t>
                </a:r>
              </a:p>
              <a:p>
                <a:pPr marL="342900" indent="0">
                  <a:buNone/>
                </a:pPr>
                <a:endParaRPr lang="vi-VN" b="1" noProof="1"/>
              </a:p>
              <a:p>
                <a:pPr marL="342900" indent="0">
                  <a:buNone/>
                </a:pPr>
                <a:endParaRPr lang="vi-VN" b="1" noProof="1"/>
              </a:p>
              <a:p>
                <a:pPr marL="342900" indent="0">
                  <a:buNone/>
                </a:pPr>
                <a:endParaRPr lang="en-US" b="1" noProof="1"/>
              </a:p>
              <a:p>
                <a:pPr marL="342900" indent="0">
                  <a:buNone/>
                </a:pPr>
                <a:endParaRPr lang="vi-VN" b="1" noProof="1"/>
              </a:p>
              <a:p>
                <a:pPr marL="571500" indent="-228600">
                  <a:buFont typeface="Wingdings" panose="05000000000000000000" pitchFamily="2" charset="2"/>
                  <a:buChar char="§"/>
                </a:pPr>
                <a14:m>
                  <m:oMath xmlns:m="http://schemas.openxmlformats.org/officeDocument/2006/math">
                    <m:r>
                      <a:rPr lang="vi-VN" b="1" i="1" noProof="1" smtClean="0">
                        <a:latin typeface="Cambria Math" panose="02040503050406030204" pitchFamily="18" charset="0"/>
                      </a:rPr>
                      <m:t>𝑪</m:t>
                    </m:r>
                    <m:r>
                      <a:rPr lang="vi-VN" b="1" i="1" noProof="1" smtClean="0">
                        <a:latin typeface="Cambria Math" panose="02040503050406030204" pitchFamily="18" charset="0"/>
                      </a:rPr>
                      <m:t>, </m:t>
                    </m:r>
                    <m:r>
                      <a:rPr lang="vi-VN" b="1" i="1" noProof="1" smtClean="0">
                        <a:latin typeface="Cambria Math" panose="02040503050406030204" pitchFamily="18" charset="0"/>
                      </a:rPr>
                      <m:t>𝑩</m:t>
                    </m:r>
                    <m:r>
                      <a:rPr lang="vi-VN" b="1" i="1" noProof="1" smtClean="0">
                        <a:latin typeface="Cambria Math" panose="02040503050406030204" pitchFamily="18" charset="0"/>
                      </a:rPr>
                      <m:t>𝟐</m:t>
                    </m:r>
                    <m:r>
                      <a:rPr lang="vi-VN" b="1" i="1" noProof="1" smtClean="0">
                        <a:latin typeface="Cambria Math" panose="02040503050406030204" pitchFamily="18" charset="0"/>
                      </a:rPr>
                      <m:t>, </m:t>
                    </m:r>
                    <m:r>
                      <a:rPr lang="vi-VN" b="1" i="1" noProof="1" smtClean="0">
                        <a:latin typeface="Cambria Math" panose="02040503050406030204" pitchFamily="18" charset="0"/>
                      </a:rPr>
                      <m:t>𝑩</m:t>
                    </m:r>
                    <m:r>
                      <a:rPr lang="vi-VN" b="1" i="1" noProof="1" smtClean="0">
                        <a:latin typeface="Cambria Math" panose="02040503050406030204" pitchFamily="18" charset="0"/>
                      </a:rPr>
                      <m:t>𝟏𝟐</m:t>
                    </m:r>
                    <m:r>
                      <a:rPr lang="vi-VN" b="1" i="1" noProof="1" smtClean="0">
                        <a:latin typeface="Cambria Math" panose="02040503050406030204" pitchFamily="18" charset="0"/>
                      </a:rPr>
                      <m:t>, </m:t>
                    </m:r>
                    <m:r>
                      <a:rPr lang="vi-VN" b="1" i="1" noProof="1" smtClean="0">
                        <a:latin typeface="Cambria Math" panose="02040503050406030204" pitchFamily="18" charset="0"/>
                      </a:rPr>
                      <m:t>𝑩</m:t>
                    </m:r>
                    <m:r>
                      <a:rPr lang="vi-VN" b="1" i="1" noProof="1" smtClean="0">
                        <a:latin typeface="Cambria Math" panose="02040503050406030204" pitchFamily="18" charset="0"/>
                      </a:rPr>
                      <m:t>𝟏𝟏</m:t>
                    </m:r>
                  </m:oMath>
                </a14:m>
                <a:endParaRPr lang="vi-VN" b="1" noProof="1"/>
              </a:p>
              <a:p>
                <a:pPr marL="571500" indent="-228600">
                  <a:buFont typeface="Wingdings" panose="05000000000000000000" pitchFamily="2" charset="2"/>
                  <a:buChar char="§"/>
                </a:pPr>
                <a14:m>
                  <m:oMath xmlns:m="http://schemas.openxmlformats.org/officeDocument/2006/math">
                    <m:r>
                      <a:rPr lang="vi-VN" b="1" i="1" noProof="1" smtClean="0">
                        <a:latin typeface="Cambria Math" panose="02040503050406030204" pitchFamily="18" charset="0"/>
                      </a:rPr>
                      <m:t>𝑩</m:t>
                    </m:r>
                    <m:r>
                      <a:rPr lang="vi-VN" b="1" i="1" noProof="1" smtClean="0">
                        <a:latin typeface="Cambria Math" panose="02040503050406030204" pitchFamily="18" charset="0"/>
                      </a:rPr>
                      <m:t>𝟏</m:t>
                    </m:r>
                  </m:oMath>
                </a14:m>
                <a:endParaRPr lang="vi-VN" b="1" noProof="1"/>
              </a:p>
              <a:p>
                <a:pPr marL="571500" indent="-228600">
                  <a:buFont typeface="Wingdings" panose="05000000000000000000" pitchFamily="2" charset="2"/>
                  <a:buChar char="§"/>
                </a:pPr>
                <a14:m>
                  <m:oMath xmlns:m="http://schemas.openxmlformats.org/officeDocument/2006/math">
                    <m:r>
                      <a:rPr lang="vi-VN" b="1" i="1" noProof="1" smtClean="0">
                        <a:latin typeface="Cambria Math" panose="02040503050406030204" pitchFamily="18" charset="0"/>
                      </a:rPr>
                      <m:t>𝑩</m:t>
                    </m:r>
                  </m:oMath>
                </a14:m>
                <a:endParaRPr lang="vi-VN" b="1" noProof="1"/>
              </a:p>
              <a:p>
                <a:pPr marL="571500" indent="-228600">
                  <a:buFont typeface="Wingdings" panose="05000000000000000000" pitchFamily="2" charset="2"/>
                  <a:buChar char="§"/>
                </a:pPr>
                <a14:m>
                  <m:oMath xmlns:m="http://schemas.openxmlformats.org/officeDocument/2006/math">
                    <m:r>
                      <a:rPr lang="vi-VN" b="1" i="1" noProof="1" smtClean="0">
                        <a:latin typeface="Cambria Math" panose="02040503050406030204" pitchFamily="18" charset="0"/>
                      </a:rPr>
                      <m:t>𝑨</m:t>
                    </m:r>
                  </m:oMath>
                </a14:m>
                <a:endParaRPr lang="vi-VN" b="1" noProof="1"/>
              </a:p>
            </p:txBody>
          </p:sp>
        </mc:Choice>
        <mc:Fallback xmlns="">
          <p:sp>
            <p:nvSpPr>
              <p:cNvPr id="6" name="Chỗ dành sẵn cho Văn bản 5">
                <a:extLst>
                  <a:ext uri="{FF2B5EF4-FFF2-40B4-BE49-F238E27FC236}">
                    <a16:creationId xmlns:a16="http://schemas.microsoft.com/office/drawing/2014/main" id="{4AF86C5F-C04B-44CE-91E2-F899C3E8788C}"/>
                  </a:ext>
                </a:extLst>
              </p:cNvPr>
              <p:cNvSpPr>
                <a:spLocks noGrp="1" noRot="1" noChangeAspect="1" noMove="1" noResize="1" noEditPoints="1" noAdjustHandles="1" noChangeArrowheads="1" noChangeShapeType="1" noTextEdit="1"/>
              </p:cNvSpPr>
              <p:nvPr>
                <p:ph type="body" sz="quarter" idx="13"/>
              </p:nvPr>
            </p:nvSpPr>
            <p:spPr>
              <a:xfrm>
                <a:off x="334963" y="1399032"/>
                <a:ext cx="11521440" cy="5458968"/>
              </a:xfrm>
              <a:blipFill>
                <a:blip r:embed="rId2"/>
                <a:stretch>
                  <a:fillRect l="-529" t="-1006"/>
                </a:stretch>
              </a:blipFill>
            </p:spPr>
            <p:txBody>
              <a:bodyPr/>
              <a:lstStyle/>
              <a:p>
                <a:r>
                  <a:rPr lang="en-US">
                    <a:noFill/>
                  </a:rPr>
                  <a:t> </a:t>
                </a:r>
              </a:p>
            </p:txBody>
          </p:sp>
        </mc:Fallback>
      </mc:AlternateContent>
      <p:pic>
        <p:nvPicPr>
          <p:cNvPr id="8" name="Hình ảnh 7">
            <a:extLst>
              <a:ext uri="{FF2B5EF4-FFF2-40B4-BE49-F238E27FC236}">
                <a16:creationId xmlns:a16="http://schemas.microsoft.com/office/drawing/2014/main" id="{834BE53B-8F98-4BA7-9615-22FF3FD7722A}"/>
              </a:ext>
            </a:extLst>
          </p:cNvPr>
          <p:cNvPicPr>
            <a:picLocks noChangeAspect="1"/>
          </p:cNvPicPr>
          <p:nvPr/>
        </p:nvPicPr>
        <p:blipFill>
          <a:blip r:embed="rId3"/>
          <a:stretch>
            <a:fillRect/>
          </a:stretch>
        </p:blipFill>
        <p:spPr>
          <a:xfrm>
            <a:off x="3415004" y="2433490"/>
            <a:ext cx="8578242" cy="2617583"/>
          </a:xfrm>
          <a:prstGeom prst="rect">
            <a:avLst/>
          </a:prstGeom>
        </p:spPr>
      </p:pic>
    </p:spTree>
    <p:extLst>
      <p:ext uri="{BB962C8B-B14F-4D97-AF65-F5344CB8AC3E}">
        <p14:creationId xmlns:p14="http://schemas.microsoft.com/office/powerpoint/2010/main" val="244205188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ED765D4F-632B-43CB-ACC6-1C473A6AB21B}"/>
              </a:ext>
            </a:extLst>
          </p:cNvPr>
          <p:cNvSpPr>
            <a:spLocks noGrp="1"/>
          </p:cNvSpPr>
          <p:nvPr>
            <p:ph type="dt" sz="half" idx="10"/>
          </p:nvPr>
        </p:nvSpPr>
        <p:spPr/>
        <p:txBody>
          <a:bodyPr/>
          <a:lstStyle/>
          <a:p>
            <a:fld id="{8BE60AAC-03A0-407D-A23D-2D21DFE67955}"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6D17D214-7913-451D-951F-42BDA8C01897}"/>
              </a:ext>
            </a:extLst>
          </p:cNvPr>
          <p:cNvSpPr>
            <a:spLocks noGrp="1"/>
          </p:cNvSpPr>
          <p:nvPr>
            <p:ph type="sldNum" sz="quarter" idx="12"/>
          </p:nvPr>
        </p:nvSpPr>
        <p:spPr/>
        <p:txBody>
          <a:bodyPr/>
          <a:lstStyle/>
          <a:p>
            <a:fld id="{796B6B1B-CD97-412B-A8B6-A4AEE95B13DD}" type="slidenum">
              <a:rPr lang="en-US" smtClean="0"/>
              <a:t>5</a:t>
            </a:fld>
            <a:endParaRPr lang="en-US"/>
          </a:p>
        </p:txBody>
      </p:sp>
      <p:sp>
        <p:nvSpPr>
          <p:cNvPr id="6" name="Tiêu đề 5">
            <a:extLst>
              <a:ext uri="{FF2B5EF4-FFF2-40B4-BE49-F238E27FC236}">
                <a16:creationId xmlns:a16="http://schemas.microsoft.com/office/drawing/2014/main" id="{0A915E5E-A50B-437E-B08F-5CA9D8876775}"/>
              </a:ext>
            </a:extLst>
          </p:cNvPr>
          <p:cNvSpPr>
            <a:spLocks noGrp="1"/>
          </p:cNvSpPr>
          <p:nvPr>
            <p:ph type="title"/>
          </p:nvPr>
        </p:nvSpPr>
        <p:spPr/>
        <p:txBody>
          <a:bodyPr/>
          <a:lstStyle/>
          <a:p>
            <a:r>
              <a:rPr lang="vi-VN" noProof="1"/>
              <a:t>Các quan niệm về thuật toán</a:t>
            </a:r>
          </a:p>
        </p:txBody>
      </p:sp>
      <p:sp>
        <p:nvSpPr>
          <p:cNvPr id="7" name="Chỗ dành sẵn cho Nội dung 1">
            <a:extLst>
              <a:ext uri="{FF2B5EF4-FFF2-40B4-BE49-F238E27FC236}">
                <a16:creationId xmlns:a16="http://schemas.microsoft.com/office/drawing/2014/main" id="{426B6E0B-D75E-E24A-8788-87B85ED94AF0}"/>
              </a:ext>
            </a:extLst>
          </p:cNvPr>
          <p:cNvSpPr txBox="1">
            <a:spLocks/>
          </p:cNvSpPr>
          <p:nvPr/>
        </p:nvSpPr>
        <p:spPr>
          <a:xfrm>
            <a:off x="4165600" y="1554481"/>
            <a:ext cx="7828280" cy="4645152"/>
          </a:xfrm>
          <a:prstGeom prst="rect">
            <a:avLst/>
          </a:prstGeom>
        </p:spPr>
        <p:txBody>
          <a:bodyPr vert="horz" lIns="91440" tIns="45720" rIns="91440" bIns="45720" rtlCol="0" anchor="ctr">
            <a:normAutofit/>
          </a:bodyPr>
          <a:lstStyle>
            <a:lvl1pPr marL="336550" indent="-336550" algn="l" defTabSz="1219170" rtl="0" eaLnBrk="1" latinLnBrk="0" hangingPunct="1">
              <a:spcBef>
                <a:spcPts val="300"/>
              </a:spcBef>
              <a:spcAft>
                <a:spcPts val="300"/>
              </a:spcAft>
              <a:buClr>
                <a:srgbClr val="002060"/>
              </a:buClr>
              <a:buSzPct val="80000"/>
              <a:buFont typeface="Wingdings" panose="05000000000000000000" pitchFamily="2" charset="2"/>
              <a:buChar char="q"/>
              <a:defRPr sz="2700" kern="1200">
                <a:solidFill>
                  <a:srgbClr val="002060"/>
                </a:solidFill>
                <a:latin typeface="Calibri" panose="020F0502020204030204" pitchFamily="34" charset="0"/>
                <a:ea typeface="+mn-ea"/>
                <a:cs typeface="Calibri" panose="020F0502020204030204" pitchFamily="34" charset="0"/>
              </a:defRPr>
            </a:lvl1pPr>
            <a:lvl2pPr marL="685800" indent="-338138" algn="l" defTabSz="1219170" rtl="0" eaLnBrk="1" latinLnBrk="0" hangingPunct="1">
              <a:spcBef>
                <a:spcPts val="300"/>
              </a:spcBef>
              <a:spcAft>
                <a:spcPts val="300"/>
              </a:spcAft>
              <a:buClr>
                <a:srgbClr val="002060"/>
              </a:buClr>
              <a:buFont typeface="Wingdings 3" panose="05040102010807070707" pitchFamily="18" charset="2"/>
              <a:buChar char=""/>
              <a:defRPr sz="2400" kern="1200">
                <a:solidFill>
                  <a:srgbClr val="002060"/>
                </a:solidFill>
                <a:latin typeface="Calibri" panose="020F0502020204030204" pitchFamily="34" charset="0"/>
                <a:ea typeface="+mn-ea"/>
                <a:cs typeface="Calibri" panose="020F0502020204030204" pitchFamily="34" charset="0"/>
              </a:defRPr>
            </a:lvl2pPr>
            <a:lvl3pPr marL="969963" indent="-284163" algn="l" defTabSz="1219170" rtl="0" eaLnBrk="1" latinLnBrk="0" hangingPunct="1">
              <a:spcBef>
                <a:spcPts val="300"/>
              </a:spcBef>
              <a:spcAft>
                <a:spcPts val="300"/>
              </a:spcAft>
              <a:buClr>
                <a:srgbClr val="002060"/>
              </a:buClr>
              <a:buFont typeface="Calibri" panose="020F0502020204030204" pitchFamily="34" charset="0"/>
              <a:buChar char="●"/>
              <a:defRPr sz="2100" kern="1200">
                <a:solidFill>
                  <a:srgbClr val="002060"/>
                </a:solidFill>
                <a:latin typeface="Calibri" panose="020F0502020204030204" pitchFamily="34" charset="0"/>
                <a:ea typeface="+mn-ea"/>
                <a:cs typeface="Calibri" panose="020F0502020204030204" pitchFamily="34" charset="0"/>
              </a:defRPr>
            </a:lvl3pPr>
            <a:lvl4pPr marL="1198563" indent="-228600" algn="l" defTabSz="1219170" rtl="0" eaLnBrk="1" latinLnBrk="0" hangingPunct="1">
              <a:spcBef>
                <a:spcPts val="300"/>
              </a:spcBef>
              <a:spcAft>
                <a:spcPts val="300"/>
              </a:spcAft>
              <a:buFont typeface="Wingdings" panose="05000000000000000000" pitchFamily="2" charset="2"/>
              <a:buChar char="§"/>
              <a:defRPr sz="1800" kern="1200">
                <a:solidFill>
                  <a:srgbClr val="002060"/>
                </a:solidFill>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kern="1200">
                <a:solidFill>
                  <a:srgbClr val="002060"/>
                </a:solidFill>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vi-VN" noProof="1"/>
              <a:t>Các bạn hãy cho biết thuật toán là gì ?</a:t>
            </a:r>
          </a:p>
        </p:txBody>
      </p:sp>
      <p:pic>
        <p:nvPicPr>
          <p:cNvPr id="8" name="Picture 2" descr="Bí kíp viết Cover Letter giúp tỉ lệ phản hồi tăng vọt">
            <a:extLst>
              <a:ext uri="{FF2B5EF4-FFF2-40B4-BE49-F238E27FC236}">
                <a16:creationId xmlns:a16="http://schemas.microsoft.com/office/drawing/2014/main" id="{1BBF70DF-B5EC-4A41-977E-3928D9EC0B9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1499" y="2319622"/>
            <a:ext cx="3114869" cy="311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655472"/>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54315F1C-324D-454A-BC87-287339706688}"/>
              </a:ext>
            </a:extLst>
          </p:cNvPr>
          <p:cNvSpPr>
            <a:spLocks noGrp="1"/>
          </p:cNvSpPr>
          <p:nvPr>
            <p:ph type="dt" sz="half" idx="10"/>
          </p:nvPr>
        </p:nvSpPr>
        <p:spPr/>
        <p:txBody>
          <a:bodyPr/>
          <a:lstStyle/>
          <a:p>
            <a:fld id="{68D1AC18-A917-4FED-8B25-567DC242B6DA}"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56291558-50C2-4054-BA9A-2710F4185906}"/>
              </a:ext>
            </a:extLst>
          </p:cNvPr>
          <p:cNvSpPr>
            <a:spLocks noGrp="1"/>
          </p:cNvSpPr>
          <p:nvPr>
            <p:ph type="sldNum" sz="quarter" idx="12"/>
          </p:nvPr>
        </p:nvSpPr>
        <p:spPr/>
        <p:txBody>
          <a:bodyPr/>
          <a:lstStyle/>
          <a:p>
            <a:fld id="{48F63A3B-78C7-47BE-AE5E-E10140E04643}" type="slidenum">
              <a:rPr lang="vi-VN" noProof="1" dirty="0" smtClean="0"/>
              <a:pPr/>
              <a:t>50</a:t>
            </a:fld>
            <a:endParaRPr lang="vi-VN" noProof="1"/>
          </a:p>
        </p:txBody>
      </p:sp>
      <p:sp>
        <p:nvSpPr>
          <p:cNvPr id="11266" name="Rectangle 2"/>
          <p:cNvSpPr>
            <a:spLocks noGrp="1" noChangeArrowheads="1"/>
          </p:cNvSpPr>
          <p:nvPr>
            <p:ph type="title"/>
          </p:nvPr>
        </p:nvSpPr>
        <p:spPr/>
        <p:txBody>
          <a:bodyPr/>
          <a:lstStyle/>
          <a:p>
            <a:r>
              <a:rPr lang="vi-VN" noProof="1"/>
              <a:t>Phép toán cơ bản</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idx="13"/>
              </p:nvPr>
            </p:nvSpPr>
            <p:spPr/>
            <p:txBody>
              <a:bodyPr>
                <a:normAutofit/>
              </a:bodyPr>
              <a:lstStyle/>
              <a:p>
                <a:r>
                  <a:rPr lang="vi-VN" b="1" noProof="1">
                    <a:solidFill>
                      <a:srgbClr val="0070C0"/>
                    </a:solidFill>
                  </a:rPr>
                  <a:t>Phép toán cơ bản</a:t>
                </a:r>
              </a:p>
              <a:p>
                <a:pPr lvl="1"/>
                <a:r>
                  <a:rPr lang="vi-VN" noProof="1"/>
                  <a:t>Một phép toán được gọi là cơ bản nếu thời gian thực hiện của nó bị chặn trên bởi một hằng số (chỉ phụ thuộc cách cài đặt được sử dụng - ngôn ngữ lập trình, máy tính, …). </a:t>
                </a:r>
              </a:p>
              <a:p>
                <a:r>
                  <a:rPr lang="vi-VN" b="1" noProof="1">
                    <a:solidFill>
                      <a:srgbClr val="0070C0"/>
                    </a:solidFill>
                  </a:rPr>
                  <a:t>Ví dụ</a:t>
                </a:r>
              </a:p>
              <a:p>
                <a:pPr lvl="1"/>
                <a14:m>
                  <m:oMath xmlns:m="http://schemas.openxmlformats.org/officeDocument/2006/math">
                    <m:r>
                      <a:rPr lang="vi-VN" i="1" noProof="1" smtClean="0">
                        <a:latin typeface="Cambria Math" panose="02040503050406030204" pitchFamily="18" charset="0"/>
                      </a:rPr>
                      <m:t>+, −, ∗, /</m:t>
                    </m:r>
                  </m:oMath>
                </a14:m>
                <a:endParaRPr lang="vi-VN" noProof="1"/>
              </a:p>
              <a:p>
                <a:pPr lvl="1"/>
                <a:r>
                  <a:rPr lang="vi-VN" noProof="1"/>
                  <a:t>Các phép so sánh: </a:t>
                </a:r>
                <a14:m>
                  <m:oMath xmlns:m="http://schemas.openxmlformats.org/officeDocument/2006/math">
                    <m:r>
                      <a:rPr lang="vi-VN" i="1" noProof="1" smtClean="0">
                        <a:latin typeface="Cambria Math" panose="02040503050406030204" pitchFamily="18" charset="0"/>
                      </a:rPr>
                      <m:t>&gt;, &lt;, &gt;=, &lt;=, ==, !=</m:t>
                    </m:r>
                  </m:oMath>
                </a14:m>
                <a:endParaRPr lang="vi-VN" noProof="1"/>
              </a:p>
              <a:p>
                <a:pPr lvl="1"/>
                <a:r>
                  <a:rPr lang="vi-VN" noProof="1"/>
                  <a:t>Phép gán: </a:t>
                </a:r>
                <a14:m>
                  <m:oMath xmlns:m="http://schemas.openxmlformats.org/officeDocument/2006/math">
                    <m:r>
                      <a:rPr lang="vi-VN" i="1" noProof="1" smtClean="0">
                        <a:latin typeface="Cambria Math" panose="02040503050406030204" pitchFamily="18" charset="0"/>
                      </a:rPr>
                      <m:t>=, +=, …</m:t>
                    </m:r>
                  </m:oMath>
                </a14:m>
                <a:endParaRPr lang="vi-VN" noProof="1"/>
              </a:p>
              <a:p>
                <a:pPr lvl="1"/>
                <a:r>
                  <a:rPr lang="vi-VN" noProof="1"/>
                  <a:t>Đọc file, ghi file</a:t>
                </a:r>
              </a:p>
              <a:p>
                <a:pPr lvl="1"/>
                <a:r>
                  <a:rPr lang="vi-VN" noProof="1"/>
                  <a:t>cout, cin, printf, scanf</a:t>
                </a:r>
              </a:p>
              <a:p>
                <a:pPr lvl="1"/>
                <a:r>
                  <a:rPr lang="vi-VN" noProof="1"/>
                  <a:t>…</a:t>
                </a:r>
              </a:p>
            </p:txBody>
          </p:sp>
        </mc:Choice>
        <mc:Fallback xmlns="">
          <p:sp>
            <p:nvSpPr>
              <p:cNvPr id="11267" name="Rectangle 3"/>
              <p:cNvSpPr>
                <a:spLocks noGrp="1" noRot="1" noChangeAspect="1" noMove="1" noResize="1" noEditPoints="1" noAdjustHandles="1" noChangeArrowheads="1" noChangeShapeType="1" noTextEdit="1"/>
              </p:cNvSpPr>
              <p:nvPr>
                <p:ph idx="13"/>
              </p:nvPr>
            </p:nvSpPr>
            <p:spPr>
              <a:blipFill>
                <a:blip r:embed="rId3"/>
                <a:stretch>
                  <a:fillRect l="-529" t="-1139" r="-317" b="-2785"/>
                </a:stretch>
              </a:blipFill>
            </p:spPr>
            <p:txBody>
              <a:bodyPr/>
              <a:lstStyle/>
              <a:p>
                <a:r>
                  <a:rPr lang="en-US">
                    <a:noFill/>
                  </a:rPr>
                  <a:t> </a:t>
                </a:r>
              </a:p>
            </p:txBody>
          </p:sp>
        </mc:Fallback>
      </mc:AlternateContent>
    </p:spTree>
    <p:extLst>
      <p:ext uri="{BB962C8B-B14F-4D97-AF65-F5344CB8AC3E}">
        <p14:creationId xmlns:p14="http://schemas.microsoft.com/office/powerpoint/2010/main" val="34569683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left)">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left)">
                                      <p:cBhvr>
                                        <p:cTn id="22" dur="500"/>
                                        <p:tgtEl>
                                          <p:spTgt spid="11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67">
                                            <p:txEl>
                                              <p:pRg st="4" end="4"/>
                                            </p:txEl>
                                          </p:spTgt>
                                        </p:tgtEl>
                                        <p:attrNameLst>
                                          <p:attrName>style.visibility</p:attrName>
                                        </p:attrNameLst>
                                      </p:cBhvr>
                                      <p:to>
                                        <p:strVal val="visible"/>
                                      </p:to>
                                    </p:set>
                                    <p:animEffect transition="in" filter="wipe(left)">
                                      <p:cBhvr>
                                        <p:cTn id="27" dur="500"/>
                                        <p:tgtEl>
                                          <p:spTgt spid="11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267">
                                            <p:txEl>
                                              <p:pRg st="5" end="5"/>
                                            </p:txEl>
                                          </p:spTgt>
                                        </p:tgtEl>
                                        <p:attrNameLst>
                                          <p:attrName>style.visibility</p:attrName>
                                        </p:attrNameLst>
                                      </p:cBhvr>
                                      <p:to>
                                        <p:strVal val="visible"/>
                                      </p:to>
                                    </p:set>
                                    <p:animEffect transition="in" filter="wipe(left)">
                                      <p:cBhvr>
                                        <p:cTn id="32" dur="500"/>
                                        <p:tgtEl>
                                          <p:spTgt spid="11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267">
                                            <p:txEl>
                                              <p:pRg st="6" end="6"/>
                                            </p:txEl>
                                          </p:spTgt>
                                        </p:tgtEl>
                                        <p:attrNameLst>
                                          <p:attrName>style.visibility</p:attrName>
                                        </p:attrNameLst>
                                      </p:cBhvr>
                                      <p:to>
                                        <p:strVal val="visible"/>
                                      </p:to>
                                    </p:set>
                                    <p:animEffect transition="in" filter="wipe(left)">
                                      <p:cBhvr>
                                        <p:cTn id="37" dur="500"/>
                                        <p:tgtEl>
                                          <p:spTgt spid="112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267">
                                            <p:txEl>
                                              <p:pRg st="7" end="7"/>
                                            </p:txEl>
                                          </p:spTgt>
                                        </p:tgtEl>
                                        <p:attrNameLst>
                                          <p:attrName>style.visibility</p:attrName>
                                        </p:attrNameLst>
                                      </p:cBhvr>
                                      <p:to>
                                        <p:strVal val="visible"/>
                                      </p:to>
                                    </p:set>
                                    <p:animEffect transition="in" filter="wipe(left)">
                                      <p:cBhvr>
                                        <p:cTn id="42" dur="500"/>
                                        <p:tgtEl>
                                          <p:spTgt spid="112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267">
                                            <p:txEl>
                                              <p:pRg st="8" end="8"/>
                                            </p:txEl>
                                          </p:spTgt>
                                        </p:tgtEl>
                                        <p:attrNameLst>
                                          <p:attrName>style.visibility</p:attrName>
                                        </p:attrNameLst>
                                      </p:cBhvr>
                                      <p:to>
                                        <p:strVal val="visible"/>
                                      </p:to>
                                    </p:set>
                                    <p:animEffect transition="in" filter="wipe(left)">
                                      <p:cBhvr>
                                        <p:cTn id="47" dur="500"/>
                                        <p:tgtEl>
                                          <p:spTgt spid="11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vi-VN" dirty="0"/>
              <a:t>Đánh giá độ phức tạp của thuật toán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35" y="1342042"/>
            <a:ext cx="11176929" cy="497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hỗ dành sẵn cho Ngày tháng 3">
            <a:extLst>
              <a:ext uri="{FF2B5EF4-FFF2-40B4-BE49-F238E27FC236}">
                <a16:creationId xmlns:a16="http://schemas.microsoft.com/office/drawing/2014/main" id="{99C42267-96CF-495A-8D8A-DE21A5E0CEDF}"/>
              </a:ext>
            </a:extLst>
          </p:cNvPr>
          <p:cNvSpPr>
            <a:spLocks noGrp="1"/>
          </p:cNvSpPr>
          <p:nvPr>
            <p:ph type="dt" sz="half" idx="10"/>
          </p:nvPr>
        </p:nvSpPr>
        <p:spPr/>
        <p:txBody>
          <a:bodyPr/>
          <a:lstStyle/>
          <a:p>
            <a:fld id="{87AC8F2A-73CA-4277-A3FE-8E5A5EF1C3B8}"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590CBE71-0610-4221-8250-EA8C0B476FA3}"/>
              </a:ext>
            </a:extLst>
          </p:cNvPr>
          <p:cNvSpPr>
            <a:spLocks noGrp="1"/>
          </p:cNvSpPr>
          <p:nvPr>
            <p:ph type="sldNum" sz="quarter" idx="12"/>
          </p:nvPr>
        </p:nvSpPr>
        <p:spPr/>
        <p:txBody>
          <a:bodyPr/>
          <a:lstStyle/>
          <a:p>
            <a:fld id="{48F63A3B-78C7-47BE-AE5E-E10140E04643}" type="slidenum">
              <a:rPr lang="en-US" smtClean="0"/>
              <a:t>51</a:t>
            </a:fld>
            <a:endParaRPr lang="en-US" dirty="0"/>
          </a:p>
        </p:txBody>
      </p:sp>
    </p:spTree>
    <p:extLst>
      <p:ext uri="{BB962C8B-B14F-4D97-AF65-F5344CB8AC3E}">
        <p14:creationId xmlns:p14="http://schemas.microsoft.com/office/powerpoint/2010/main" val="3210164970"/>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vi-VN" dirty="0"/>
              <a:t>Thời gian thực hiện thuật toán</a:t>
            </a:r>
          </a:p>
        </p:txBody>
      </p:sp>
      <p:grpSp>
        <p:nvGrpSpPr>
          <p:cNvPr id="4" name="Group 3">
            <a:extLst>
              <a:ext uri="{FF2B5EF4-FFF2-40B4-BE49-F238E27FC236}">
                <a16:creationId xmlns:a16="http://schemas.microsoft.com/office/drawing/2014/main" id="{C9DC3741-A1C3-434F-AC21-ABF65B5E5DB0}"/>
              </a:ext>
            </a:extLst>
          </p:cNvPr>
          <p:cNvGrpSpPr>
            <a:grpSpLocks/>
          </p:cNvGrpSpPr>
          <p:nvPr/>
        </p:nvGrpSpPr>
        <p:grpSpPr bwMode="auto">
          <a:xfrm>
            <a:off x="2743549" y="1752601"/>
            <a:ext cx="6857303" cy="3996085"/>
            <a:chOff x="877" y="1015"/>
            <a:chExt cx="4165" cy="2427"/>
          </a:xfrm>
        </p:grpSpPr>
        <p:sp>
          <p:nvSpPr>
            <p:cNvPr id="5" name="Freeform 4">
              <a:extLst>
                <a:ext uri="{FF2B5EF4-FFF2-40B4-BE49-F238E27FC236}">
                  <a16:creationId xmlns:a16="http://schemas.microsoft.com/office/drawing/2014/main" id="{B4387A92-235B-4D8B-B412-2BCB3FA435C3}"/>
                </a:ext>
              </a:extLst>
            </p:cNvPr>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solidFill>
              <a:srgbClr val="91A199"/>
            </a:soli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a:p>
          </p:txBody>
        </p:sp>
        <p:sp>
          <p:nvSpPr>
            <p:cNvPr id="7" name="Oval 5">
              <a:extLst>
                <a:ext uri="{FF2B5EF4-FFF2-40B4-BE49-F238E27FC236}">
                  <a16:creationId xmlns:a16="http://schemas.microsoft.com/office/drawing/2014/main" id="{31895CB9-886C-4C55-81ED-0E54DD2C413A}"/>
                </a:ext>
              </a:extLst>
            </p:cNvPr>
            <p:cNvSpPr>
              <a:spLocks noChangeArrowheads="1"/>
            </p:cNvSpPr>
            <p:nvPr/>
          </p:nvSpPr>
          <p:spPr bwMode="auto">
            <a:xfrm rot="20056323">
              <a:off x="1492" y="2343"/>
              <a:ext cx="830" cy="237"/>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pPr>
              <a:endParaRPr lang="en-US" altLang="en-US"/>
            </a:p>
          </p:txBody>
        </p:sp>
        <p:sp>
          <p:nvSpPr>
            <p:cNvPr id="8" name="Oval 6">
              <a:extLst>
                <a:ext uri="{FF2B5EF4-FFF2-40B4-BE49-F238E27FC236}">
                  <a16:creationId xmlns:a16="http://schemas.microsoft.com/office/drawing/2014/main" id="{C3BD2118-B1BD-4C4B-BC53-072DCEF32A1A}"/>
                </a:ext>
              </a:extLst>
            </p:cNvPr>
            <p:cNvSpPr>
              <a:spLocks noChangeArrowheads="1"/>
            </p:cNvSpPr>
            <p:nvPr/>
          </p:nvSpPr>
          <p:spPr bwMode="auto">
            <a:xfrm rot="20056323">
              <a:off x="4212" y="1505"/>
              <a:ext cx="830" cy="237"/>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pPr>
              <a:endParaRPr lang="en-US" altLang="en-US"/>
            </a:p>
          </p:txBody>
        </p:sp>
        <p:sp>
          <p:nvSpPr>
            <p:cNvPr id="10" name="Oval 8">
              <a:extLst>
                <a:ext uri="{FF2B5EF4-FFF2-40B4-BE49-F238E27FC236}">
                  <a16:creationId xmlns:a16="http://schemas.microsoft.com/office/drawing/2014/main" id="{4578685A-95B9-40D8-89B6-EEEE7AC28A47}"/>
                </a:ext>
              </a:extLst>
            </p:cNvPr>
            <p:cNvSpPr>
              <a:spLocks noChangeArrowheads="1"/>
            </p:cNvSpPr>
            <p:nvPr/>
          </p:nvSpPr>
          <p:spPr bwMode="auto">
            <a:xfrm rot="20614889">
              <a:off x="2712" y="3068"/>
              <a:ext cx="830" cy="237"/>
            </a:xfrm>
            <a:prstGeom prst="ellipse">
              <a:avLst/>
            </a:prstGeom>
            <a:gradFill rotWithShape="1">
              <a:gsLst>
                <a:gs pos="0">
                  <a:srgbClr val="5F5F5F"/>
                </a:gs>
                <a:gs pos="100000">
                  <a:srgbClr val="84A5C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pPr>
              <a:endParaRPr lang="en-US" altLang="en-US"/>
            </a:p>
          </p:txBody>
        </p:sp>
        <p:sp>
          <p:nvSpPr>
            <p:cNvPr id="12" name="Oval 10">
              <a:extLst>
                <a:ext uri="{FF2B5EF4-FFF2-40B4-BE49-F238E27FC236}">
                  <a16:creationId xmlns:a16="http://schemas.microsoft.com/office/drawing/2014/main" id="{B22D7648-05E2-4270-8F58-A8A6A52AF112}"/>
                </a:ext>
              </a:extLst>
            </p:cNvPr>
            <p:cNvSpPr>
              <a:spLocks noChangeArrowheads="1"/>
            </p:cNvSpPr>
            <p:nvPr/>
          </p:nvSpPr>
          <p:spPr bwMode="gray">
            <a:xfrm>
              <a:off x="1133" y="1873"/>
              <a:ext cx="887" cy="857"/>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1" hangingPunct="1">
                <a:defRPr/>
              </a:pPr>
              <a:endParaRPr lang="en-US"/>
            </a:p>
          </p:txBody>
        </p:sp>
        <p:sp>
          <p:nvSpPr>
            <p:cNvPr id="15" name="Oval 13">
              <a:extLst>
                <a:ext uri="{FF2B5EF4-FFF2-40B4-BE49-F238E27FC236}">
                  <a16:creationId xmlns:a16="http://schemas.microsoft.com/office/drawing/2014/main" id="{3D3079AD-E5B2-48D6-B3D5-15866F53D1E8}"/>
                </a:ext>
              </a:extLst>
            </p:cNvPr>
            <p:cNvSpPr>
              <a:spLocks noChangeArrowheads="1"/>
            </p:cNvSpPr>
            <p:nvPr/>
          </p:nvSpPr>
          <p:spPr bwMode="gray">
            <a:xfrm>
              <a:off x="2322" y="2585"/>
              <a:ext cx="888" cy="857"/>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1" hangingPunct="1">
                <a:defRPr/>
              </a:pPr>
              <a:endParaRPr lang="en-US"/>
            </a:p>
          </p:txBody>
        </p:sp>
        <p:sp>
          <p:nvSpPr>
            <p:cNvPr id="16" name="Oval 14">
              <a:extLst>
                <a:ext uri="{FF2B5EF4-FFF2-40B4-BE49-F238E27FC236}">
                  <a16:creationId xmlns:a16="http://schemas.microsoft.com/office/drawing/2014/main" id="{35EC91D4-85C1-4B1D-868A-C22596B6C54B}"/>
                </a:ext>
              </a:extLst>
            </p:cNvPr>
            <p:cNvSpPr>
              <a:spLocks noChangeArrowheads="1"/>
            </p:cNvSpPr>
            <p:nvPr/>
          </p:nvSpPr>
          <p:spPr bwMode="gray">
            <a:xfrm>
              <a:off x="3886" y="1015"/>
              <a:ext cx="842" cy="856"/>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1" hangingPunct="1">
                <a:defRPr/>
              </a:pPr>
              <a:endParaRPr lang="en-US" b="1"/>
            </a:p>
          </p:txBody>
        </p:sp>
        <p:sp>
          <p:nvSpPr>
            <p:cNvPr id="18" name="Text Box 16">
              <a:extLst>
                <a:ext uri="{FF2B5EF4-FFF2-40B4-BE49-F238E27FC236}">
                  <a16:creationId xmlns:a16="http://schemas.microsoft.com/office/drawing/2014/main" id="{5825CBDF-23B0-4A0E-BB8E-C61952F0C6E6}"/>
                </a:ext>
              </a:extLst>
            </p:cNvPr>
            <p:cNvSpPr txBox="1">
              <a:spLocks noChangeArrowheads="1"/>
            </p:cNvSpPr>
            <p:nvPr/>
          </p:nvSpPr>
          <p:spPr bwMode="white">
            <a:xfrm>
              <a:off x="1306" y="2194"/>
              <a:ext cx="5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pPr>
              <a:r>
                <a:rPr lang="vi-VN" altLang="en-US" sz="2100" b="1" dirty="0">
                  <a:ln>
                    <a:solidFill>
                      <a:schemeClr val="tx1"/>
                    </a:solidFill>
                  </a:ln>
                  <a:solidFill>
                    <a:schemeClr val="bg1"/>
                  </a:solidFill>
                </a:rPr>
                <a:t>BEST</a:t>
              </a:r>
              <a:endParaRPr lang="en-US" altLang="en-US" sz="2100" b="1" dirty="0">
                <a:ln>
                  <a:solidFill>
                    <a:schemeClr val="tx1"/>
                  </a:solidFill>
                </a:ln>
                <a:solidFill>
                  <a:schemeClr val="bg1"/>
                </a:solidFill>
              </a:endParaRPr>
            </a:p>
          </p:txBody>
        </p:sp>
        <p:sp>
          <p:nvSpPr>
            <p:cNvPr id="19" name="Text Box 17">
              <a:extLst>
                <a:ext uri="{FF2B5EF4-FFF2-40B4-BE49-F238E27FC236}">
                  <a16:creationId xmlns:a16="http://schemas.microsoft.com/office/drawing/2014/main" id="{D1DCF148-16B4-4689-9840-75D2F452CF7E}"/>
                </a:ext>
              </a:extLst>
            </p:cNvPr>
            <p:cNvSpPr txBox="1">
              <a:spLocks noChangeArrowheads="1"/>
            </p:cNvSpPr>
            <p:nvPr/>
          </p:nvSpPr>
          <p:spPr bwMode="white">
            <a:xfrm>
              <a:off x="3961" y="1317"/>
              <a:ext cx="7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pPr>
              <a:r>
                <a:rPr lang="vi-VN" altLang="en-US" sz="2100" b="1" dirty="0">
                  <a:ln>
                    <a:solidFill>
                      <a:schemeClr val="tx1"/>
                    </a:solidFill>
                  </a:ln>
                  <a:solidFill>
                    <a:schemeClr val="bg1"/>
                  </a:solidFill>
                </a:rPr>
                <a:t>WORST</a:t>
              </a:r>
              <a:endParaRPr lang="en-US" altLang="en-US" sz="2100" b="1" dirty="0">
                <a:ln>
                  <a:solidFill>
                    <a:schemeClr val="tx1"/>
                  </a:solidFill>
                </a:ln>
                <a:solidFill>
                  <a:schemeClr val="bg1"/>
                </a:solidFill>
              </a:endParaRPr>
            </a:p>
          </p:txBody>
        </p:sp>
        <p:sp>
          <p:nvSpPr>
            <p:cNvPr id="20" name="Text Box 18">
              <a:extLst>
                <a:ext uri="{FF2B5EF4-FFF2-40B4-BE49-F238E27FC236}">
                  <a16:creationId xmlns:a16="http://schemas.microsoft.com/office/drawing/2014/main" id="{6B0F60BC-7616-479D-A2FC-EFD57E70EBE0}"/>
                </a:ext>
              </a:extLst>
            </p:cNvPr>
            <p:cNvSpPr txBox="1">
              <a:spLocks noChangeArrowheads="1"/>
            </p:cNvSpPr>
            <p:nvPr/>
          </p:nvSpPr>
          <p:spPr bwMode="white">
            <a:xfrm>
              <a:off x="2302" y="2900"/>
              <a:ext cx="9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pPr>
              <a:r>
                <a:rPr lang="vi-VN" altLang="en-US" sz="2100" b="1" dirty="0">
                  <a:ln>
                    <a:solidFill>
                      <a:schemeClr val="tx1"/>
                    </a:solidFill>
                  </a:ln>
                  <a:solidFill>
                    <a:schemeClr val="bg1"/>
                  </a:solidFill>
                </a:rPr>
                <a:t>AVERAGE</a:t>
              </a:r>
              <a:endParaRPr lang="en-US" altLang="en-US" sz="2100" b="1" dirty="0">
                <a:ln>
                  <a:solidFill>
                    <a:schemeClr val="tx1"/>
                  </a:solidFill>
                </a:ln>
                <a:solidFill>
                  <a:schemeClr val="bg1"/>
                </a:solidFill>
              </a:endParaRPr>
            </a:p>
          </p:txBody>
        </p:sp>
        <p:sp>
          <p:nvSpPr>
            <p:cNvPr id="22" name="Text Box 20">
              <a:extLst>
                <a:ext uri="{FF2B5EF4-FFF2-40B4-BE49-F238E27FC236}">
                  <a16:creationId xmlns:a16="http://schemas.microsoft.com/office/drawing/2014/main" id="{DC4D6CBE-513F-4B6B-B449-0D45090AE96D}"/>
                </a:ext>
              </a:extLst>
            </p:cNvPr>
            <p:cNvSpPr txBox="1">
              <a:spLocks noChangeArrowheads="1"/>
            </p:cNvSpPr>
            <p:nvPr/>
          </p:nvSpPr>
          <p:spPr bwMode="auto">
            <a:xfrm>
              <a:off x="2260" y="1959"/>
              <a:ext cx="2009" cy="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0"/>
                </a:spcBef>
                <a:buClrTx/>
                <a:buFontTx/>
                <a:buNone/>
              </a:pPr>
              <a:r>
                <a:rPr lang="vi-VN" altLang="en-US" sz="2900" b="1" dirty="0"/>
                <a:t>COMPLEXIBILITY CASES</a:t>
              </a:r>
              <a:endParaRPr lang="en-US" altLang="en-US" sz="2900" b="1" dirty="0"/>
            </a:p>
          </p:txBody>
        </p:sp>
      </p:grpSp>
      <p:sp>
        <p:nvSpPr>
          <p:cNvPr id="3" name="Chỗ dành sẵn cho Ngày tháng 2">
            <a:extLst>
              <a:ext uri="{FF2B5EF4-FFF2-40B4-BE49-F238E27FC236}">
                <a16:creationId xmlns:a16="http://schemas.microsoft.com/office/drawing/2014/main" id="{F8C059DF-8C83-4B16-8E9C-AF23100ED772}"/>
              </a:ext>
            </a:extLst>
          </p:cNvPr>
          <p:cNvSpPr>
            <a:spLocks noGrp="1"/>
          </p:cNvSpPr>
          <p:nvPr>
            <p:ph type="dt" sz="half" idx="10"/>
          </p:nvPr>
        </p:nvSpPr>
        <p:spPr/>
        <p:txBody>
          <a:bodyPr/>
          <a:lstStyle/>
          <a:p>
            <a:fld id="{C6832EC9-5782-412D-BF0D-1F84EA3956BA}" type="datetime1">
              <a:rPr lang="vi-VN" smtClean="0"/>
              <a:t>04/01/2021</a:t>
            </a:fld>
            <a:endParaRPr lang="en-US" dirty="0"/>
          </a:p>
        </p:txBody>
      </p:sp>
      <p:sp>
        <p:nvSpPr>
          <p:cNvPr id="11" name="Chỗ dành sẵn cho Số hiệu Bản chiếu 10">
            <a:extLst>
              <a:ext uri="{FF2B5EF4-FFF2-40B4-BE49-F238E27FC236}">
                <a16:creationId xmlns:a16="http://schemas.microsoft.com/office/drawing/2014/main" id="{A7C3FE72-A0C9-41D1-B26E-85DB4E11C0EB}"/>
              </a:ext>
            </a:extLst>
          </p:cNvPr>
          <p:cNvSpPr>
            <a:spLocks noGrp="1"/>
          </p:cNvSpPr>
          <p:nvPr>
            <p:ph type="sldNum" sz="quarter" idx="12"/>
          </p:nvPr>
        </p:nvSpPr>
        <p:spPr/>
        <p:txBody>
          <a:bodyPr/>
          <a:lstStyle/>
          <a:p>
            <a:fld id="{48F63A3B-78C7-47BE-AE5E-E10140E04643}" type="slidenum">
              <a:rPr lang="en-US" smtClean="0"/>
              <a:t>52</a:t>
            </a:fld>
            <a:endParaRPr lang="en-US" dirty="0"/>
          </a:p>
        </p:txBody>
      </p:sp>
    </p:spTree>
    <p:extLst>
      <p:ext uri="{BB962C8B-B14F-4D97-AF65-F5344CB8AC3E}">
        <p14:creationId xmlns:p14="http://schemas.microsoft.com/office/powerpoint/2010/main" val="119786434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E06A9244-D53F-4C84-80A4-B497752E5F5D}"/>
              </a:ext>
            </a:extLst>
          </p:cNvPr>
          <p:cNvSpPr>
            <a:spLocks noGrp="1"/>
          </p:cNvSpPr>
          <p:nvPr>
            <p:ph type="dt" sz="half" idx="10"/>
          </p:nvPr>
        </p:nvSpPr>
        <p:spPr/>
        <p:txBody>
          <a:bodyPr/>
          <a:lstStyle/>
          <a:p>
            <a:fld id="{16D2DC13-AADF-4898-B678-0841E430014D}"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CD4885E3-23D4-42CF-8BC5-13121A384951}"/>
              </a:ext>
            </a:extLst>
          </p:cNvPr>
          <p:cNvSpPr>
            <a:spLocks noGrp="1"/>
          </p:cNvSpPr>
          <p:nvPr>
            <p:ph type="sldNum" sz="quarter" idx="12"/>
          </p:nvPr>
        </p:nvSpPr>
        <p:spPr/>
        <p:txBody>
          <a:bodyPr/>
          <a:lstStyle/>
          <a:p>
            <a:fld id="{48F63A3B-78C7-47BE-AE5E-E10140E04643}" type="slidenum">
              <a:rPr lang="en-US" smtClean="0"/>
              <a:pPr/>
              <a:t>53</a:t>
            </a:fld>
            <a:endParaRPr lang="en-US" dirty="0"/>
          </a:p>
        </p:txBody>
      </p:sp>
      <p:sp>
        <p:nvSpPr>
          <p:cNvPr id="6" name="Rectangle 2"/>
          <p:cNvSpPr>
            <a:spLocks noGrp="1" noChangeArrowheads="1"/>
          </p:cNvSpPr>
          <p:nvPr>
            <p:ph type="title"/>
          </p:nvPr>
        </p:nvSpPr>
        <p:spPr/>
        <p:txBody>
          <a:bodyPr/>
          <a:lstStyle/>
          <a:p>
            <a:r>
              <a:rPr lang="vi-VN" noProof="1"/>
              <a:t>Thời gian thực hiện thuật toán</a:t>
            </a:r>
          </a:p>
        </p:txBody>
      </p:sp>
      <p:sp>
        <p:nvSpPr>
          <p:cNvPr id="288771" name="Rectangle 3"/>
          <p:cNvSpPr>
            <a:spLocks noGrp="1" noChangeArrowheads="1"/>
          </p:cNvSpPr>
          <p:nvPr>
            <p:ph idx="13"/>
          </p:nvPr>
        </p:nvSpPr>
        <p:spPr/>
        <p:txBody>
          <a:bodyPr/>
          <a:lstStyle/>
          <a:p>
            <a:r>
              <a:rPr lang="vi-VN" b="1" noProof="1">
                <a:solidFill>
                  <a:srgbClr val="0070C0"/>
                </a:solidFill>
              </a:rPr>
              <a:t>Các trường hợp độ phức tạp quan tâm</a:t>
            </a:r>
          </a:p>
          <a:p>
            <a:pPr lvl="1"/>
            <a:r>
              <a:rPr lang="vi-VN" noProof="1"/>
              <a:t>Trường hợp tốt nhất (phân tích chính xác)</a:t>
            </a:r>
          </a:p>
          <a:p>
            <a:pPr lvl="1"/>
            <a:r>
              <a:rPr lang="vi-VN" noProof="1"/>
              <a:t>Trường hợp xấu nhất (phân tích chính xác)</a:t>
            </a:r>
          </a:p>
          <a:p>
            <a:pPr lvl="1"/>
            <a:r>
              <a:rPr lang="vi-VN" noProof="1"/>
              <a:t>Trường hợp trung bình (mang tích dự đoán)</a:t>
            </a:r>
          </a:p>
        </p:txBody>
      </p:sp>
    </p:spTree>
    <p:extLst>
      <p:ext uri="{BB962C8B-B14F-4D97-AF65-F5344CB8AC3E}">
        <p14:creationId xmlns:p14="http://schemas.microsoft.com/office/powerpoint/2010/main" val="6050570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wipe(left)">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wipe(left)">
                                      <p:cBhvr>
                                        <p:cTn id="12" dur="500"/>
                                        <p:tgtEl>
                                          <p:spTgt spid="288771">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88771">
                                            <p:txEl>
                                              <p:pRg st="2" end="2"/>
                                            </p:txEl>
                                          </p:spTgt>
                                        </p:tgtEl>
                                        <p:attrNameLst>
                                          <p:attrName>style.visibility</p:attrName>
                                        </p:attrNameLst>
                                      </p:cBhvr>
                                      <p:to>
                                        <p:strVal val="visible"/>
                                      </p:to>
                                    </p:set>
                                    <p:animEffect transition="in" filter="wipe(left)">
                                      <p:cBhvr>
                                        <p:cTn id="16" dur="500"/>
                                        <p:tgtEl>
                                          <p:spTgt spid="288771">
                                            <p:txEl>
                                              <p:pRg st="2" end="2"/>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88771">
                                            <p:txEl>
                                              <p:pRg st="3" end="3"/>
                                            </p:txEl>
                                          </p:spTgt>
                                        </p:tgtEl>
                                        <p:attrNameLst>
                                          <p:attrName>style.visibility</p:attrName>
                                        </p:attrNameLst>
                                      </p:cBhvr>
                                      <p:to>
                                        <p:strVal val="visible"/>
                                      </p:to>
                                    </p:set>
                                    <p:animEffect transition="in" filter="wipe(left)">
                                      <p:cBhvr>
                                        <p:cTn id="20" dur="500"/>
                                        <p:tgtEl>
                                          <p:spTgt spid="288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04B40682-E3A5-4CF4-B908-8CF789666122}"/>
              </a:ext>
            </a:extLst>
          </p:cNvPr>
          <p:cNvSpPr>
            <a:spLocks noGrp="1"/>
          </p:cNvSpPr>
          <p:nvPr>
            <p:ph type="dt" sz="half" idx="10"/>
          </p:nvPr>
        </p:nvSpPr>
        <p:spPr/>
        <p:txBody>
          <a:bodyPr/>
          <a:lstStyle/>
          <a:p>
            <a:fld id="{D4E41F5C-7FA4-456A-BB34-A8FD5359C419}"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84C0B260-FF85-486E-BD31-71FF4D48C72E}"/>
              </a:ext>
            </a:extLst>
          </p:cNvPr>
          <p:cNvSpPr>
            <a:spLocks noGrp="1"/>
          </p:cNvSpPr>
          <p:nvPr>
            <p:ph type="sldNum" sz="quarter" idx="12"/>
          </p:nvPr>
        </p:nvSpPr>
        <p:spPr/>
        <p:txBody>
          <a:bodyPr/>
          <a:lstStyle/>
          <a:p>
            <a:fld id="{48F63A3B-78C7-47BE-AE5E-E10140E04643}" type="slidenum">
              <a:rPr lang="vi-VN" noProof="1" dirty="0" smtClean="0"/>
              <a:pPr/>
              <a:t>54</a:t>
            </a:fld>
            <a:endParaRPr lang="vi-VN" noProof="1"/>
          </a:p>
        </p:txBody>
      </p:sp>
      <mc:AlternateContent xmlns:mc="http://schemas.openxmlformats.org/markup-compatibility/2006" xmlns:a14="http://schemas.microsoft.com/office/drawing/2010/main">
        <mc:Choice Requires="a14">
          <p:sp>
            <p:nvSpPr>
              <p:cNvPr id="15363" name="Rectangle 3"/>
              <p:cNvSpPr>
                <a:spLocks noGrp="1" noChangeArrowheads="1"/>
              </p:cNvSpPr>
              <p:nvPr>
                <p:ph idx="13"/>
              </p:nvPr>
            </p:nvSpPr>
            <p:spPr/>
            <p:txBody>
              <a:bodyPr/>
              <a:lstStyle/>
              <a:p>
                <a:r>
                  <a:rPr lang="vi-VN" b="1" noProof="1">
                    <a:solidFill>
                      <a:srgbClr val="0070C0"/>
                    </a:solidFill>
                  </a:rPr>
                  <a:t>Ba trường hợp đánh giá thời gian thực hiện thuật toán </a:t>
                </a:r>
              </a:p>
              <a:p>
                <a:pPr lvl="1"/>
                <a:r>
                  <a:rPr lang="vi-VN" noProof="1"/>
                  <a:t>Trường hợp xấu nhất (worst case)</a:t>
                </a:r>
              </a:p>
              <a:p>
                <a:pPr marL="630238" lvl="2" indent="0">
                  <a:buNone/>
                </a:pPr>
                <a14:m>
                  <m:oMath xmlns:m="http://schemas.openxmlformats.org/officeDocument/2006/math">
                    <m:r>
                      <a:rPr lang="vi-VN" sz="2400" i="1" noProof="1" smtClean="0">
                        <a:latin typeface="Cambria Math" panose="02040503050406030204" pitchFamily="18" charset="0"/>
                      </a:rPr>
                      <m:t>𝑇</m:t>
                    </m:r>
                    <m:r>
                      <a:rPr lang="vi-VN" sz="2400" i="1" noProof="1" smtClean="0">
                        <a:latin typeface="Cambria Math" panose="02040503050406030204" pitchFamily="18" charset="0"/>
                      </a:rPr>
                      <m:t>(</m:t>
                    </m:r>
                    <m:r>
                      <a:rPr lang="vi-VN" sz="2400" i="1" noProof="1" smtClean="0">
                        <a:latin typeface="Cambria Math" panose="02040503050406030204" pitchFamily="18" charset="0"/>
                      </a:rPr>
                      <m:t>𝑛</m:t>
                    </m:r>
                    <m:r>
                      <a:rPr lang="vi-VN" sz="2400" i="1" noProof="1" smtClean="0">
                        <a:latin typeface="Cambria Math" panose="02040503050406030204" pitchFamily="18" charset="0"/>
                      </a:rPr>
                      <m:t>)</m:t>
                    </m:r>
                  </m:oMath>
                </a14:m>
                <a:r>
                  <a:rPr lang="vi-VN" sz="2400" noProof="1"/>
                  <a:t> là thời gian lớn nhất khi thực hiện thuật toán với mọi bộ dữ liệu kích thước </a:t>
                </a:r>
                <a14:m>
                  <m:oMath xmlns:m="http://schemas.openxmlformats.org/officeDocument/2006/math">
                    <m:r>
                      <a:rPr lang="vi-VN" sz="2400" i="1" noProof="1" smtClean="0">
                        <a:latin typeface="Cambria Math" panose="02040503050406030204" pitchFamily="18" charset="0"/>
                      </a:rPr>
                      <m:t>𝑛</m:t>
                    </m:r>
                  </m:oMath>
                </a14:m>
                <a:r>
                  <a:rPr lang="vi-VN" sz="2400" noProof="1"/>
                  <a:t>.</a:t>
                </a:r>
              </a:p>
              <a:p>
                <a:pPr lvl="1"/>
                <a:r>
                  <a:rPr lang="vi-VN" noProof="1"/>
                  <a:t>Trường hợp tốt nhất (best case)</a:t>
                </a:r>
              </a:p>
              <a:p>
                <a:pPr marL="630238" lvl="2" indent="0">
                  <a:buNone/>
                </a:pPr>
                <a14:m>
                  <m:oMath xmlns:m="http://schemas.openxmlformats.org/officeDocument/2006/math">
                    <m:r>
                      <a:rPr lang="vi-VN" sz="2400" i="1" noProof="1" smtClean="0">
                        <a:latin typeface="Cambria Math" panose="02040503050406030204" pitchFamily="18" charset="0"/>
                      </a:rPr>
                      <m:t>𝑇</m:t>
                    </m:r>
                    <m:r>
                      <a:rPr lang="vi-VN" sz="2400" i="1" noProof="1" smtClean="0">
                        <a:latin typeface="Cambria Math" panose="02040503050406030204" pitchFamily="18" charset="0"/>
                      </a:rPr>
                      <m:t>(</m:t>
                    </m:r>
                    <m:r>
                      <a:rPr lang="vi-VN" sz="2400" i="1" noProof="1" smtClean="0">
                        <a:latin typeface="Cambria Math" panose="02040503050406030204" pitchFamily="18" charset="0"/>
                      </a:rPr>
                      <m:t>𝑛</m:t>
                    </m:r>
                    <m:r>
                      <a:rPr lang="vi-VN" sz="2400" i="1" noProof="1" smtClean="0">
                        <a:latin typeface="Cambria Math" panose="02040503050406030204" pitchFamily="18" charset="0"/>
                      </a:rPr>
                      <m:t>)</m:t>
                    </m:r>
                  </m:oMath>
                </a14:m>
                <a:r>
                  <a:rPr lang="vi-VN" sz="2400" noProof="1"/>
                  <a:t> là thời gian ít nhất khi thực hiện thuật toán với mọi bộ dữ liệu kích thước </a:t>
                </a:r>
                <a14:m>
                  <m:oMath xmlns:m="http://schemas.openxmlformats.org/officeDocument/2006/math">
                    <m:r>
                      <a:rPr lang="vi-VN" sz="2400" i="1" noProof="1" smtClean="0">
                        <a:latin typeface="Cambria Math" panose="02040503050406030204" pitchFamily="18" charset="0"/>
                      </a:rPr>
                      <m:t>𝑛</m:t>
                    </m:r>
                  </m:oMath>
                </a14:m>
                <a:r>
                  <a:rPr lang="vi-VN" sz="2400" noProof="1"/>
                  <a:t>.</a:t>
                </a:r>
              </a:p>
            </p:txBody>
          </p:sp>
        </mc:Choice>
        <mc:Fallback xmlns="">
          <p:sp>
            <p:nvSpPr>
              <p:cNvPr id="15363" name="Rectangle 3"/>
              <p:cNvSpPr>
                <a:spLocks noGrp="1" noRot="1" noChangeAspect="1" noMove="1" noResize="1" noEditPoints="1" noAdjustHandles="1" noChangeArrowheads="1" noChangeShapeType="1" noTextEdit="1"/>
              </p:cNvSpPr>
              <p:nvPr>
                <p:ph idx="13"/>
              </p:nvPr>
            </p:nvSpPr>
            <p:spPr>
              <a:blipFill>
                <a:blip r:embed="rId3"/>
                <a:stretch>
                  <a:fillRect l="-529" t="-1139"/>
                </a:stretch>
              </a:blipFill>
            </p:spPr>
            <p:txBody>
              <a:bodyPr/>
              <a:lstStyle/>
              <a:p>
                <a:r>
                  <a:rPr lang="en-US">
                    <a:noFill/>
                  </a:rPr>
                  <a:t> </a:t>
                </a:r>
              </a:p>
            </p:txBody>
          </p:sp>
        </mc:Fallback>
      </mc:AlternateContent>
      <p:sp>
        <p:nvSpPr>
          <p:cNvPr id="7" name="Rectangle 2">
            <a:extLst>
              <a:ext uri="{FF2B5EF4-FFF2-40B4-BE49-F238E27FC236}">
                <a16:creationId xmlns:a16="http://schemas.microsoft.com/office/drawing/2014/main" id="{7706BB13-D0EA-4DEC-AAC6-A398509AC887}"/>
              </a:ext>
            </a:extLst>
          </p:cNvPr>
          <p:cNvSpPr>
            <a:spLocks noGrp="1" noChangeArrowheads="1"/>
          </p:cNvSpPr>
          <p:nvPr>
            <p:ph type="title"/>
          </p:nvPr>
        </p:nvSpPr>
        <p:spPr>
          <a:xfrm>
            <a:off x="198119" y="566927"/>
            <a:ext cx="7298055" cy="786384"/>
          </a:xfrm>
        </p:spPr>
        <p:txBody>
          <a:bodyPr>
            <a:noAutofit/>
          </a:bodyPr>
          <a:lstStyle/>
          <a:p>
            <a:r>
              <a:rPr lang="vi-VN" sz="3300" noProof="1"/>
              <a:t>Đánh giá</a:t>
            </a:r>
            <a:r>
              <a:rPr lang="en-US" sz="3300" noProof="1"/>
              <a:t> </a:t>
            </a:r>
            <a:r>
              <a:rPr lang="vi-VN" sz="3300" noProof="1"/>
              <a:t>thời gian thực hiện thuật toán</a:t>
            </a:r>
          </a:p>
        </p:txBody>
      </p:sp>
    </p:spTree>
    <p:extLst>
      <p:ext uri="{BB962C8B-B14F-4D97-AF65-F5344CB8AC3E}">
        <p14:creationId xmlns:p14="http://schemas.microsoft.com/office/powerpoint/2010/main" val="30466910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wipe(left)">
                                      <p:cBhvr>
                                        <p:cTn id="12" dur="500"/>
                                        <p:tgtEl>
                                          <p:spTgt spid="1536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363">
                                            <p:txEl>
                                              <p:pRg st="2" end="2"/>
                                            </p:txEl>
                                          </p:spTgt>
                                        </p:tgtEl>
                                        <p:attrNameLst>
                                          <p:attrName>style.visibility</p:attrName>
                                        </p:attrNameLst>
                                      </p:cBhvr>
                                      <p:to>
                                        <p:strVal val="visible"/>
                                      </p:to>
                                    </p:set>
                                    <p:animEffect transition="in" filter="wipe(left)">
                                      <p:cBhvr>
                                        <p:cTn id="16" dur="500"/>
                                        <p:tgtEl>
                                          <p:spTgt spid="1536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363">
                                            <p:txEl>
                                              <p:pRg st="3" end="3"/>
                                            </p:txEl>
                                          </p:spTgt>
                                        </p:tgtEl>
                                        <p:attrNameLst>
                                          <p:attrName>style.visibility</p:attrName>
                                        </p:attrNameLst>
                                      </p:cBhvr>
                                      <p:to>
                                        <p:strVal val="visible"/>
                                      </p:to>
                                    </p:set>
                                    <p:animEffect transition="in" filter="wipe(left)">
                                      <p:cBhvr>
                                        <p:cTn id="21" dur="500"/>
                                        <p:tgtEl>
                                          <p:spTgt spid="15363">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5363">
                                            <p:txEl>
                                              <p:pRg st="4" end="4"/>
                                            </p:txEl>
                                          </p:spTgt>
                                        </p:tgtEl>
                                        <p:attrNameLst>
                                          <p:attrName>style.visibility</p:attrName>
                                        </p:attrNameLst>
                                      </p:cBhvr>
                                      <p:to>
                                        <p:strVal val="visible"/>
                                      </p:to>
                                    </p:set>
                                    <p:animEffect transition="in" filter="wipe(left)">
                                      <p:cBhvr>
                                        <p:cTn id="25"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40DB779A-A905-4189-BDB2-7779E0BF95E9}"/>
              </a:ext>
            </a:extLst>
          </p:cNvPr>
          <p:cNvSpPr>
            <a:spLocks noGrp="1"/>
          </p:cNvSpPr>
          <p:nvPr>
            <p:ph type="dt" sz="half" idx="10"/>
          </p:nvPr>
        </p:nvSpPr>
        <p:spPr/>
        <p:txBody>
          <a:bodyPr/>
          <a:lstStyle/>
          <a:p>
            <a:fld id="{06F07ADD-07FD-49AB-B2DC-01AE406101C8}"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9BC5B71-5227-4DB4-8D23-4486BE478872}"/>
              </a:ext>
            </a:extLst>
          </p:cNvPr>
          <p:cNvSpPr>
            <a:spLocks noGrp="1"/>
          </p:cNvSpPr>
          <p:nvPr>
            <p:ph type="sldNum" sz="quarter" idx="12"/>
          </p:nvPr>
        </p:nvSpPr>
        <p:spPr/>
        <p:txBody>
          <a:bodyPr/>
          <a:lstStyle/>
          <a:p>
            <a:fld id="{48F63A3B-78C7-47BE-AE5E-E10140E04643}" type="slidenum">
              <a:rPr lang="vi-VN" noProof="1" dirty="0" smtClean="0"/>
              <a:pPr/>
              <a:t>55</a:t>
            </a:fld>
            <a:endParaRPr lang="vi-VN" noProof="1"/>
          </a:p>
        </p:txBody>
      </p:sp>
      <p:sp>
        <p:nvSpPr>
          <p:cNvPr id="6" name="Rectangle 2"/>
          <p:cNvSpPr>
            <a:spLocks noGrp="1" noChangeArrowheads="1"/>
          </p:cNvSpPr>
          <p:nvPr>
            <p:ph type="title"/>
          </p:nvPr>
        </p:nvSpPr>
        <p:spPr>
          <a:xfrm>
            <a:off x="198119" y="566927"/>
            <a:ext cx="7298055" cy="786384"/>
          </a:xfrm>
        </p:spPr>
        <p:txBody>
          <a:bodyPr>
            <a:noAutofit/>
          </a:bodyPr>
          <a:lstStyle/>
          <a:p>
            <a:r>
              <a:rPr lang="vi-VN" sz="3300" noProof="1"/>
              <a:t>Đánh giá</a:t>
            </a:r>
            <a:r>
              <a:rPr lang="en-US" sz="3300" noProof="1"/>
              <a:t> </a:t>
            </a:r>
            <a:r>
              <a:rPr lang="vi-VN" sz="3300" noProof="1"/>
              <a:t>thời gian thực hiện thuật toán</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3"/>
              </p:nvPr>
            </p:nvSpPr>
            <p:spPr/>
            <p:txBody>
              <a:bodyPr/>
              <a:lstStyle/>
              <a:p>
                <a:pPr lvl="1"/>
                <a:r>
                  <a:rPr lang="vi-VN" b="1" noProof="1">
                    <a:solidFill>
                      <a:srgbClr val="0070C0"/>
                    </a:solidFill>
                  </a:rPr>
                  <a:t>Trường hợp trung bình (average case)</a:t>
                </a:r>
              </a:p>
              <a:p>
                <a:pPr marL="630238" lvl="2" indent="0">
                  <a:buNone/>
                </a:pPr>
                <a:r>
                  <a:rPr lang="vi-VN" sz="2400" noProof="1"/>
                  <a:t>Dữ liệu tuân theo 1 phân bố xác suất nào đó. Giả sử </a:t>
                </a:r>
                <a14:m>
                  <m:oMath xmlns:m="http://schemas.openxmlformats.org/officeDocument/2006/math">
                    <m:r>
                      <a:rPr lang="vi-VN" sz="2400" i="1" noProof="1" smtClean="0">
                        <a:latin typeface="Cambria Math" panose="02040503050406030204" pitchFamily="18" charset="0"/>
                      </a:rPr>
                      <m:t>𝑃</m:t>
                    </m:r>
                    <m:r>
                      <a:rPr lang="vi-VN" sz="2400" i="1" noProof="1" smtClean="0">
                        <a:latin typeface="Cambria Math" panose="02040503050406030204" pitchFamily="18" charset="0"/>
                      </a:rPr>
                      <m:t>(</m:t>
                    </m:r>
                    <m:r>
                      <a:rPr lang="vi-VN" sz="2400" i="1" noProof="1" smtClean="0">
                        <a:latin typeface="Cambria Math" panose="02040503050406030204" pitchFamily="18" charset="0"/>
                      </a:rPr>
                      <m:t>𝑖𝑛𝑝𝑢𝑡</m:t>
                    </m:r>
                    <m:r>
                      <a:rPr lang="vi-VN" sz="2400" i="1" noProof="1" smtClean="0">
                        <a:latin typeface="Cambria Math" panose="02040503050406030204" pitchFamily="18" charset="0"/>
                      </a:rPr>
                      <m:t>)</m:t>
                    </m:r>
                  </m:oMath>
                </a14:m>
                <a:r>
                  <a:rPr lang="vi-VN" sz="2400" noProof="1"/>
                  <a:t> là xác suất dữ liệu input xuất hiện, khi đó thời gian trung bình của thuật toán là </a:t>
                </a:r>
              </a:p>
            </p:txBody>
          </p:sp>
        </mc:Choice>
        <mc:Fallback xmlns="">
          <p:sp>
            <p:nvSpPr>
              <p:cNvPr id="15363" name="Rectangle 3"/>
              <p:cNvSpPr>
                <a:spLocks noGrp="1" noRot="1" noChangeAspect="1" noMove="1" noResize="1" noEditPoints="1" noAdjustHandles="1" noChangeArrowheads="1" noChangeShapeType="1" noTextEdit="1"/>
              </p:cNvSpPr>
              <p:nvPr>
                <p:ph idx="13"/>
              </p:nvPr>
            </p:nvSpPr>
            <p:spPr>
              <a:blipFill>
                <a:blip r:embed="rId4"/>
                <a:stretch>
                  <a:fillRect t="-1013" r="-1058"/>
                </a:stretch>
              </a:blipFill>
            </p:spPr>
            <p:txBody>
              <a:bodyPr/>
              <a:lstStyle/>
              <a:p>
                <a:r>
                  <a:rPr lang="en-US">
                    <a:noFill/>
                  </a:rPr>
                  <a:t> </a:t>
                </a:r>
              </a:p>
            </p:txBody>
          </p:sp>
        </mc:Fallback>
      </mc:AlternateContent>
      <p:graphicFrame>
        <p:nvGraphicFramePr>
          <p:cNvPr id="15364" name="Object 4"/>
          <p:cNvGraphicFramePr>
            <a:graphicFrameLocks noChangeAspect="1"/>
          </p:cNvGraphicFramePr>
          <p:nvPr/>
        </p:nvGraphicFramePr>
        <p:xfrm>
          <a:off x="7372943" y="3810833"/>
          <a:ext cx="4130242" cy="783216"/>
        </p:xfrm>
        <a:graphic>
          <a:graphicData uri="http://schemas.openxmlformats.org/presentationml/2006/ole">
            <mc:AlternateContent xmlns:mc="http://schemas.openxmlformats.org/markup-compatibility/2006">
              <mc:Choice xmlns:v="urn:schemas-microsoft-com:vml" Requires="v">
                <p:oleObj spid="_x0000_s5380" name="Equation" r:id="rId5" imgW="1942920" imgH="368280" progId="Equation.DSMT4">
                  <p:embed/>
                </p:oleObj>
              </mc:Choice>
              <mc:Fallback>
                <p:oleObj name="Equation" r:id="rId5" imgW="1942920" imgH="368280" progId="Equation.DSMT4">
                  <p:embed/>
                  <p:pic>
                    <p:nvPicPr>
                      <p:cNvPr id="15364" name="Object 4"/>
                      <p:cNvPicPr>
                        <a:picLocks noChangeAspect="1" noChangeArrowheads="1"/>
                      </p:cNvPicPr>
                      <p:nvPr/>
                    </p:nvPicPr>
                    <p:blipFill>
                      <a:blip r:embed="rId6"/>
                      <a:srcRect/>
                      <a:stretch>
                        <a:fillRect/>
                      </a:stretch>
                    </p:blipFill>
                    <p:spPr bwMode="auto">
                      <a:xfrm>
                        <a:off x="7372943" y="3810833"/>
                        <a:ext cx="4130242" cy="783216"/>
                      </a:xfrm>
                      <a:prstGeom prst="rect">
                        <a:avLst/>
                      </a:prstGeom>
                      <a:noFill/>
                      <a:ln>
                        <a:noFill/>
                      </a:ln>
                      <a:effectLst/>
                    </p:spPr>
                  </p:pic>
                </p:oleObj>
              </mc:Fallback>
            </mc:AlternateContent>
          </a:graphicData>
        </a:graphic>
      </p:graphicFrame>
      <p:pic>
        <p:nvPicPr>
          <p:cNvPr id="3160" name="Picture 88" descr="https://voer.edu.vn/file/95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886" y="2702793"/>
            <a:ext cx="5958840" cy="367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046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animEffect transition="in" filter="wipe(left)">
                                      <p:cBhvr>
                                        <p:cTn id="11" dur="500"/>
                                        <p:tgtEl>
                                          <p:spTgt spid="1536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364"/>
                                        </p:tgtEl>
                                        <p:attrNameLst>
                                          <p:attrName>style.visibility</p:attrName>
                                        </p:attrNameLst>
                                      </p:cBhvr>
                                      <p:to>
                                        <p:strVal val="visible"/>
                                      </p:to>
                                    </p:set>
                                    <p:animEffect transition="in" filter="wipe(left)">
                                      <p:cBhvr>
                                        <p:cTn id="16" dur="500"/>
                                        <p:tgtEl>
                                          <p:spTgt spid="1536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3160"/>
                                        </p:tgtEl>
                                        <p:attrNameLst>
                                          <p:attrName>style.visibility</p:attrName>
                                        </p:attrNameLst>
                                      </p:cBhvr>
                                      <p:to>
                                        <p:strVal val="visible"/>
                                      </p:to>
                                    </p:set>
                                    <p:animEffect transition="in" filter="barn(outVertical)">
                                      <p:cBhvr>
                                        <p:cTn id="21" dur="500"/>
                                        <p:tgtEl>
                                          <p:spTgt spid="3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328D948E-2490-436C-9677-4016294A51BA}"/>
              </a:ext>
            </a:extLst>
          </p:cNvPr>
          <p:cNvSpPr>
            <a:spLocks noGrp="1"/>
          </p:cNvSpPr>
          <p:nvPr>
            <p:ph type="dt" sz="half" idx="10"/>
          </p:nvPr>
        </p:nvSpPr>
        <p:spPr/>
        <p:txBody>
          <a:bodyPr/>
          <a:lstStyle/>
          <a:p>
            <a:fld id="{CB2D7D19-29E7-4877-820F-C07AB0CD021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FB6C6F5D-F60F-4344-A29B-A873BFFDC526}"/>
              </a:ext>
            </a:extLst>
          </p:cNvPr>
          <p:cNvSpPr>
            <a:spLocks noGrp="1"/>
          </p:cNvSpPr>
          <p:nvPr>
            <p:ph type="sldNum" sz="quarter" idx="12"/>
          </p:nvPr>
        </p:nvSpPr>
        <p:spPr/>
        <p:txBody>
          <a:bodyPr/>
          <a:lstStyle/>
          <a:p>
            <a:fld id="{48F63A3B-78C7-47BE-AE5E-E10140E04643}" type="slidenum">
              <a:rPr lang="vi-VN" noProof="1" dirty="0" smtClean="0"/>
              <a:pPr/>
              <a:t>56</a:t>
            </a:fld>
            <a:endParaRPr lang="vi-VN" noProof="1"/>
          </a:p>
        </p:txBody>
      </p:sp>
      <mc:AlternateContent xmlns:mc="http://schemas.openxmlformats.org/markup-compatibility/2006" xmlns:a14="http://schemas.microsoft.com/office/drawing/2010/main">
        <mc:Choice Requires="a14">
          <p:sp>
            <p:nvSpPr>
              <p:cNvPr id="17411" name="Rectangle 3"/>
              <p:cNvSpPr>
                <a:spLocks noGrp="1" noChangeArrowheads="1"/>
              </p:cNvSpPr>
              <p:nvPr>
                <p:ph idx="13"/>
              </p:nvPr>
            </p:nvSpPr>
            <p:spPr/>
            <p:txBody>
              <a:bodyPr/>
              <a:lstStyle/>
              <a:p>
                <a:r>
                  <a:rPr lang="vi-VN" b="1" noProof="1">
                    <a:solidFill>
                      <a:srgbClr val="0070C0"/>
                    </a:solidFill>
                  </a:rPr>
                  <a:t>Nhận xét</a:t>
                </a:r>
              </a:p>
              <a:p>
                <a:pPr lvl="1"/>
                <a:r>
                  <a:rPr lang="vi-VN" noProof="1"/>
                  <a:t>Việc đánh giá thời gian thực hiện thuật toán qua hàm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như trên là quá chi tiết. Cho nên việc dùng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để so sánh tính hiệu quả giữa các thuật toán sẽ gặp khó khăn. </a:t>
                </a:r>
              </a:p>
              <a:p>
                <a:pPr lvl="1"/>
                <a:r>
                  <a:rPr lang="vi-VN" noProof="1"/>
                  <a:t>Để giải quyết khó khăn này, Bachmann và Landau giới thiệu khái niệm </a:t>
                </a:r>
                <a:r>
                  <a:rPr lang="vi-VN" b="1" noProof="1">
                    <a:solidFill>
                      <a:srgbClr val="0070C0"/>
                    </a:solidFill>
                  </a:rPr>
                  <a:t>hàm </a:t>
                </a:r>
                <a14:m>
                  <m:oMath xmlns:m="http://schemas.openxmlformats.org/officeDocument/2006/math">
                    <m:r>
                      <a:rPr lang="vi-VN" b="1" i="1" noProof="1" smtClean="0">
                        <a:solidFill>
                          <a:srgbClr val="0070C0"/>
                        </a:solidFill>
                        <a:latin typeface="Cambria Math" panose="02040503050406030204" pitchFamily="18" charset="0"/>
                      </a:rPr>
                      <m:t>𝑶</m:t>
                    </m:r>
                  </m:oMath>
                </a14:m>
                <a:r>
                  <a:rPr lang="vi-VN" b="1" noProof="1">
                    <a:solidFill>
                      <a:srgbClr val="0070C0"/>
                    </a:solidFill>
                  </a:rPr>
                  <a:t> </a:t>
                </a:r>
                <a:r>
                  <a:rPr lang="vi-VN" noProof="1"/>
                  <a:t>(đọc là ô lớn) để </a:t>
                </a:r>
                <a:r>
                  <a:rPr lang="vi-VN" b="1" noProof="1">
                    <a:solidFill>
                      <a:srgbClr val="0070C0"/>
                    </a:solidFill>
                  </a:rPr>
                  <a:t>xác định độ lớn của hàm </a:t>
                </a:r>
                <a14:m>
                  <m:oMath xmlns:m="http://schemas.openxmlformats.org/officeDocument/2006/math">
                    <m:r>
                      <a:rPr lang="vi-VN" b="1" i="1" noProof="1" smtClean="0">
                        <a:solidFill>
                          <a:srgbClr val="0070C0"/>
                        </a:solidFill>
                        <a:latin typeface="Cambria Math" panose="02040503050406030204" pitchFamily="18" charset="0"/>
                      </a:rPr>
                      <m:t>𝑻</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𝒏</m:t>
                    </m:r>
                    <m:r>
                      <a:rPr lang="vi-VN" b="1" i="1" noProof="1" smtClean="0">
                        <a:solidFill>
                          <a:srgbClr val="0070C0"/>
                        </a:solidFill>
                        <a:latin typeface="Cambria Math" panose="02040503050406030204" pitchFamily="18" charset="0"/>
                      </a:rPr>
                      <m:t>)</m:t>
                    </m:r>
                  </m:oMath>
                </a14:m>
                <a:r>
                  <a:rPr lang="vi-VN" noProof="1"/>
                  <a:t>.</a:t>
                </a:r>
              </a:p>
            </p:txBody>
          </p:sp>
        </mc:Choice>
        <mc:Fallback xmlns="">
          <p:sp>
            <p:nvSpPr>
              <p:cNvPr id="17411" name="Rectangle 3"/>
              <p:cNvSpPr>
                <a:spLocks noGrp="1" noRot="1" noChangeAspect="1" noMove="1" noResize="1" noEditPoints="1" noAdjustHandles="1" noChangeArrowheads="1" noChangeShapeType="1" noTextEdit="1"/>
              </p:cNvSpPr>
              <p:nvPr>
                <p:ph idx="13"/>
              </p:nvPr>
            </p:nvSpPr>
            <p:spPr>
              <a:blipFill>
                <a:blip r:embed="rId3"/>
                <a:stretch>
                  <a:fillRect l="-529" t="-1139" r="-1323"/>
                </a:stretch>
              </a:blipFill>
            </p:spPr>
            <p:txBody>
              <a:bodyPr/>
              <a:lstStyle/>
              <a:p>
                <a:r>
                  <a:rPr lang="en-US">
                    <a:noFill/>
                  </a:rPr>
                  <a:t> </a:t>
                </a:r>
              </a:p>
            </p:txBody>
          </p:sp>
        </mc:Fallback>
      </mc:AlternateContent>
      <p:sp>
        <p:nvSpPr>
          <p:cNvPr id="10" name="Rectangle 2">
            <a:extLst>
              <a:ext uri="{FF2B5EF4-FFF2-40B4-BE49-F238E27FC236}">
                <a16:creationId xmlns:a16="http://schemas.microsoft.com/office/drawing/2014/main" id="{763F68D7-BBE1-470D-BB90-EB35D0D8CA7C}"/>
              </a:ext>
            </a:extLst>
          </p:cNvPr>
          <p:cNvSpPr>
            <a:spLocks noGrp="1" noChangeArrowheads="1"/>
          </p:cNvSpPr>
          <p:nvPr>
            <p:ph type="title"/>
          </p:nvPr>
        </p:nvSpPr>
        <p:spPr>
          <a:xfrm>
            <a:off x="198119" y="566927"/>
            <a:ext cx="7298055" cy="786384"/>
          </a:xfrm>
        </p:spPr>
        <p:txBody>
          <a:bodyPr>
            <a:noAutofit/>
          </a:bodyPr>
          <a:lstStyle/>
          <a:p>
            <a:r>
              <a:rPr lang="vi-VN" sz="3300" noProof="1"/>
              <a:t>Đánh giá</a:t>
            </a:r>
            <a:r>
              <a:rPr lang="en-US" sz="3300" noProof="1"/>
              <a:t> </a:t>
            </a:r>
            <a:r>
              <a:rPr lang="vi-VN" sz="3300" noProof="1"/>
              <a:t>thời gian thực hiện thuật toán</a:t>
            </a:r>
          </a:p>
        </p:txBody>
      </p:sp>
    </p:spTree>
    <p:extLst>
      <p:ext uri="{BB962C8B-B14F-4D97-AF65-F5344CB8AC3E}">
        <p14:creationId xmlns:p14="http://schemas.microsoft.com/office/powerpoint/2010/main" val="29773199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wipe(left)">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wipe(left)">
                                      <p:cBhvr>
                                        <p:cTn id="17" dur="500"/>
                                        <p:tgtEl>
                                          <p:spTgt spid="17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17806B53-7122-4784-B4D6-D526534A00DD}"/>
              </a:ext>
            </a:extLst>
          </p:cNvPr>
          <p:cNvSpPr>
            <a:spLocks noGrp="1"/>
          </p:cNvSpPr>
          <p:nvPr>
            <p:ph type="dt" sz="half" idx="10"/>
          </p:nvPr>
        </p:nvSpPr>
        <p:spPr/>
        <p:txBody>
          <a:bodyPr/>
          <a:lstStyle/>
          <a:p>
            <a:fld id="{57E56228-6C5A-4B16-90B8-284145C56703}"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61647CE9-A127-4DEA-BB2B-52CA8F8CFB8D}"/>
              </a:ext>
            </a:extLst>
          </p:cNvPr>
          <p:cNvSpPr>
            <a:spLocks noGrp="1"/>
          </p:cNvSpPr>
          <p:nvPr>
            <p:ph type="sldNum" sz="quarter" idx="12"/>
          </p:nvPr>
        </p:nvSpPr>
        <p:spPr/>
        <p:txBody>
          <a:bodyPr/>
          <a:lstStyle/>
          <a:p>
            <a:fld id="{48F63A3B-78C7-47BE-AE5E-E10140E04643}" type="slidenum">
              <a:rPr lang="en-US" smtClean="0"/>
              <a:t>57</a:t>
            </a:fld>
            <a:endParaRPr lang="en-US" dirty="0"/>
          </a:p>
        </p:txBody>
      </p:sp>
      <p:sp>
        <p:nvSpPr>
          <p:cNvPr id="5" name="Tiêu đề 4">
            <a:extLst>
              <a:ext uri="{FF2B5EF4-FFF2-40B4-BE49-F238E27FC236}">
                <a16:creationId xmlns:a16="http://schemas.microsoft.com/office/drawing/2014/main" id="{7690821F-78EA-4AC1-BD55-1D7624F778BC}"/>
              </a:ext>
            </a:extLst>
          </p:cNvPr>
          <p:cNvSpPr>
            <a:spLocks noGrp="1"/>
          </p:cNvSpPr>
          <p:nvPr>
            <p:ph type="title"/>
          </p:nvPr>
        </p:nvSpPr>
        <p:spPr/>
        <p:txBody>
          <a:bodyPr/>
          <a:lstStyle/>
          <a:p>
            <a:r>
              <a:rPr lang="vi-VN" noProof="1"/>
              <a:t>Độ phức tạp của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520C08B0-3E95-4D13-8D62-4931175208FE}"/>
                  </a:ext>
                </a:extLst>
              </p:cNvPr>
              <p:cNvSpPr>
                <a:spLocks noGrp="1"/>
              </p:cNvSpPr>
              <p:nvPr>
                <p:ph type="body" sz="quarter" idx="13"/>
              </p:nvPr>
            </p:nvSpPr>
            <p:spPr>
              <a:xfrm>
                <a:off x="334962" y="1399032"/>
                <a:ext cx="6389687" cy="4818888"/>
              </a:xfrm>
            </p:spPr>
            <p:txBody>
              <a:bodyPr>
                <a:normAutofit/>
              </a:bodyPr>
              <a:lstStyle/>
              <a:p>
                <a:r>
                  <a:rPr lang="vi-VN" b="1" noProof="1"/>
                  <a:t>Các ký pháp độ phức tạp của thuật toán</a:t>
                </a:r>
              </a:p>
              <a:p>
                <a:pPr lvl="1"/>
                <a:r>
                  <a:rPr lang="en-US" b="1" noProof="1"/>
                  <a:t>Big-Theta (</a:t>
                </a:r>
                <a14:m>
                  <m:oMath xmlns:m="http://schemas.openxmlformats.org/officeDocument/2006/math">
                    <m:r>
                      <a:rPr lang="en-US" b="1" i="1" noProof="1" smtClean="0">
                        <a:latin typeface="Cambria Math" panose="02040503050406030204" pitchFamily="18" charset="0"/>
                      </a:rPr>
                      <m:t>𝜽</m:t>
                    </m:r>
                  </m:oMath>
                </a14:m>
                <a:r>
                  <a:rPr lang="en-US" b="1" noProof="1"/>
                  <a:t>-lớn):</a:t>
                </a:r>
                <a:r>
                  <a:rPr lang="en-US" noProof="1"/>
                  <a:t> B</a:t>
                </a:r>
                <a:r>
                  <a:rPr lang="vi-VN" noProof="1"/>
                  <a:t>ao quanh</a:t>
                </a:r>
                <a:r>
                  <a:rPr lang="en-US" noProof="1"/>
                  <a:t> các</a:t>
                </a:r>
                <a:r>
                  <a:rPr lang="vi-VN" noProof="1"/>
                  <a:t> hàm bên trên và bên dưới. </a:t>
                </a:r>
                <a:r>
                  <a:rPr lang="en-US" noProof="1"/>
                  <a:t>Đ</a:t>
                </a:r>
                <a:r>
                  <a:rPr lang="vi-VN" noProof="1"/>
                  <a:t>ại diện cho giới hạn trên và giới hạn dưới của thời gian chạy của một thuật toán, được sử dụng để phân tích độ phức tạp trường hợp trung bình của một thuật toán.</a:t>
                </a:r>
                <a:endParaRPr lang="en-US" noProof="1"/>
              </a:p>
              <a:p>
                <a:pPr lvl="1"/>
                <a:r>
                  <a:rPr lang="en-US" sz="2200" b="1" noProof="1">
                    <a:latin typeface="Consolas" panose="020B0609020204030204" pitchFamily="49" charset="0"/>
                  </a:rPr>
                  <a:t>Θ(g(n)) = {f(n): there exist positive constants c1, c2 and n0 such that 0 ≤ c1g(n) ≤ f(n) ≤ c2g(n) for all n ≥ n0}</a:t>
                </a:r>
              </a:p>
              <a:p>
                <a:pPr marL="0" lvl="1" indent="0">
                  <a:buNone/>
                </a:pPr>
                <a:r>
                  <a:rPr lang="en-US" sz="2700" b="1" noProof="1">
                    <a:solidFill>
                      <a:srgbClr val="C00000"/>
                    </a:solidFill>
                    <a:sym typeface="Wingdings" panose="05000000000000000000" pitchFamily="2" charset="2"/>
                  </a:rPr>
                  <a:t> Trường hợp trung bình</a:t>
                </a:r>
                <a:endParaRPr lang="en-US" sz="2700" b="1" noProof="1">
                  <a:solidFill>
                    <a:srgbClr val="C00000"/>
                  </a:solidFill>
                </a:endParaRPr>
              </a:p>
              <a:p>
                <a:pPr lvl="1"/>
                <a:endParaRPr lang="en-US" b="1" noProof="1"/>
              </a:p>
            </p:txBody>
          </p:sp>
        </mc:Choice>
        <mc:Fallback xmlns="">
          <p:sp>
            <p:nvSpPr>
              <p:cNvPr id="6" name="Chỗ dành sẵn cho Văn bản 5">
                <a:extLst>
                  <a:ext uri="{FF2B5EF4-FFF2-40B4-BE49-F238E27FC236}">
                    <a16:creationId xmlns:a16="http://schemas.microsoft.com/office/drawing/2014/main" id="{520C08B0-3E95-4D13-8D62-4931175208FE}"/>
                  </a:ext>
                </a:extLst>
              </p:cNvPr>
              <p:cNvSpPr>
                <a:spLocks noGrp="1" noRot="1" noChangeAspect="1" noMove="1" noResize="1" noEditPoints="1" noAdjustHandles="1" noChangeArrowheads="1" noChangeShapeType="1" noTextEdit="1"/>
              </p:cNvSpPr>
              <p:nvPr>
                <p:ph type="body" sz="quarter" idx="13"/>
              </p:nvPr>
            </p:nvSpPr>
            <p:spPr>
              <a:xfrm>
                <a:off x="334962" y="1399032"/>
                <a:ext cx="6389687" cy="4818888"/>
              </a:xfrm>
              <a:blipFill>
                <a:blip r:embed="rId2"/>
                <a:stretch>
                  <a:fillRect l="-1813" t="-1139" r="-763" b="-506"/>
                </a:stretch>
              </a:blipFill>
            </p:spPr>
            <p:txBody>
              <a:bodyPr/>
              <a:lstStyle/>
              <a:p>
                <a:r>
                  <a:rPr lang="en-US">
                    <a:noFill/>
                  </a:rPr>
                  <a:t> </a:t>
                </a:r>
              </a:p>
            </p:txBody>
          </p:sp>
        </mc:Fallback>
      </mc:AlternateContent>
      <p:pic>
        <p:nvPicPr>
          <p:cNvPr id="13314" name="Picture 2" descr="Theta notation">
            <a:extLst>
              <a:ext uri="{FF2B5EF4-FFF2-40B4-BE49-F238E27FC236}">
                <a16:creationId xmlns:a16="http://schemas.microsoft.com/office/drawing/2014/main" id="{AC54856F-D0E8-4753-AEA1-A402F7B51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455" y="1178103"/>
            <a:ext cx="5432425" cy="581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276011"/>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17806B53-7122-4784-B4D6-D526534A00DD}"/>
              </a:ext>
            </a:extLst>
          </p:cNvPr>
          <p:cNvSpPr>
            <a:spLocks noGrp="1"/>
          </p:cNvSpPr>
          <p:nvPr>
            <p:ph type="dt" sz="half" idx="10"/>
          </p:nvPr>
        </p:nvSpPr>
        <p:spPr/>
        <p:txBody>
          <a:bodyPr/>
          <a:lstStyle/>
          <a:p>
            <a:fld id="{1CCBB406-C464-47C1-BE21-5C46F2A942BC}"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61647CE9-A127-4DEA-BB2B-52CA8F8CFB8D}"/>
              </a:ext>
            </a:extLst>
          </p:cNvPr>
          <p:cNvSpPr>
            <a:spLocks noGrp="1"/>
          </p:cNvSpPr>
          <p:nvPr>
            <p:ph type="sldNum" sz="quarter" idx="12"/>
          </p:nvPr>
        </p:nvSpPr>
        <p:spPr/>
        <p:txBody>
          <a:bodyPr/>
          <a:lstStyle/>
          <a:p>
            <a:fld id="{48F63A3B-78C7-47BE-AE5E-E10140E04643}" type="slidenum">
              <a:rPr lang="en-US" smtClean="0"/>
              <a:t>58</a:t>
            </a:fld>
            <a:endParaRPr lang="en-US" dirty="0"/>
          </a:p>
        </p:txBody>
      </p:sp>
      <p:sp>
        <p:nvSpPr>
          <p:cNvPr id="5" name="Tiêu đề 4">
            <a:extLst>
              <a:ext uri="{FF2B5EF4-FFF2-40B4-BE49-F238E27FC236}">
                <a16:creationId xmlns:a16="http://schemas.microsoft.com/office/drawing/2014/main" id="{7690821F-78EA-4AC1-BD55-1D7624F778BC}"/>
              </a:ext>
            </a:extLst>
          </p:cNvPr>
          <p:cNvSpPr>
            <a:spLocks noGrp="1"/>
          </p:cNvSpPr>
          <p:nvPr>
            <p:ph type="title"/>
          </p:nvPr>
        </p:nvSpPr>
        <p:spPr/>
        <p:txBody>
          <a:bodyPr/>
          <a:lstStyle/>
          <a:p>
            <a:r>
              <a:rPr lang="vi-VN" noProof="1"/>
              <a:t>Độ phức tạp của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520C08B0-3E95-4D13-8D62-4931175208FE}"/>
                  </a:ext>
                </a:extLst>
              </p:cNvPr>
              <p:cNvSpPr>
                <a:spLocks noGrp="1"/>
              </p:cNvSpPr>
              <p:nvPr>
                <p:ph type="body" sz="quarter" idx="13"/>
              </p:nvPr>
            </p:nvSpPr>
            <p:spPr>
              <a:xfrm>
                <a:off x="334963" y="1399032"/>
                <a:ext cx="6284912" cy="4818888"/>
              </a:xfrm>
            </p:spPr>
            <p:txBody>
              <a:bodyPr/>
              <a:lstStyle/>
              <a:p>
                <a:r>
                  <a:rPr lang="vi-VN" b="1" noProof="1"/>
                  <a:t>Các ký pháp độ phức tạp của thuật toán</a:t>
                </a:r>
              </a:p>
              <a:p>
                <a:pPr lvl="1"/>
                <a:r>
                  <a:rPr lang="en-US" b="1" noProof="1"/>
                  <a:t>Big-Oh (</a:t>
                </a:r>
                <a14:m>
                  <m:oMath xmlns:m="http://schemas.openxmlformats.org/officeDocument/2006/math">
                    <m:r>
                      <a:rPr lang="en-US" b="1" i="1" noProof="1" smtClean="0">
                        <a:latin typeface="Cambria Math" panose="02040503050406030204" pitchFamily="18" charset="0"/>
                      </a:rPr>
                      <m:t>𝑶</m:t>
                    </m:r>
                  </m:oMath>
                </a14:m>
                <a:r>
                  <a:rPr lang="en-US" b="1" noProof="1"/>
                  <a:t>-lớn):</a:t>
                </a:r>
                <a:r>
                  <a:rPr lang="en-US" noProof="1"/>
                  <a:t> Đ</a:t>
                </a:r>
                <a:r>
                  <a:rPr lang="vi-VN" noProof="1"/>
                  <a:t>ại diện cho giới hạn trên của thời gian chạy của một thuật toán. Do đó, nó đưa ra độ phức tạp trong trường hợp xấu nhất của một thuật toán.</a:t>
                </a:r>
                <a:endParaRPr lang="en-US" noProof="1"/>
              </a:p>
              <a:p>
                <a:pPr lvl="1"/>
                <a:r>
                  <a:rPr lang="en-US" sz="2200" b="1" noProof="1">
                    <a:latin typeface="Consolas" panose="020B0609020204030204" pitchFamily="49" charset="0"/>
                  </a:rPr>
                  <a:t>O(g(n)) = {f(n): there exist positive constants c and n0 such that 0 ≤ f(n) ≤ cg(n) for all n ≥ n0}</a:t>
                </a:r>
              </a:p>
              <a:p>
                <a:pPr marL="0" lvl="1" indent="0">
                  <a:buNone/>
                </a:pPr>
                <a:r>
                  <a:rPr lang="en-US" sz="2700" b="1" noProof="1">
                    <a:solidFill>
                      <a:srgbClr val="C00000"/>
                    </a:solidFill>
                    <a:sym typeface="Wingdings" panose="05000000000000000000" pitchFamily="2" charset="2"/>
                  </a:rPr>
                  <a:t> Trường hợp xấu nhất</a:t>
                </a:r>
                <a:endParaRPr lang="en-US" sz="2700" b="1" noProof="1">
                  <a:solidFill>
                    <a:srgbClr val="C00000"/>
                  </a:solidFill>
                </a:endParaRPr>
              </a:p>
              <a:p>
                <a:pPr lvl="1"/>
                <a:endParaRPr lang="en-US" noProof="1"/>
              </a:p>
            </p:txBody>
          </p:sp>
        </mc:Choice>
        <mc:Fallback xmlns="">
          <p:sp>
            <p:nvSpPr>
              <p:cNvPr id="6" name="Chỗ dành sẵn cho Văn bản 5">
                <a:extLst>
                  <a:ext uri="{FF2B5EF4-FFF2-40B4-BE49-F238E27FC236}">
                    <a16:creationId xmlns:a16="http://schemas.microsoft.com/office/drawing/2014/main" id="{520C08B0-3E95-4D13-8D62-4931175208FE}"/>
                  </a:ext>
                </a:extLst>
              </p:cNvPr>
              <p:cNvSpPr>
                <a:spLocks noGrp="1" noRot="1" noChangeAspect="1" noMove="1" noResize="1" noEditPoints="1" noAdjustHandles="1" noChangeArrowheads="1" noChangeShapeType="1" noTextEdit="1"/>
              </p:cNvSpPr>
              <p:nvPr>
                <p:ph type="body" sz="quarter" idx="13"/>
              </p:nvPr>
            </p:nvSpPr>
            <p:spPr>
              <a:xfrm>
                <a:off x="334963" y="1399032"/>
                <a:ext cx="6284912" cy="4818888"/>
              </a:xfrm>
              <a:blipFill>
                <a:blip r:embed="rId2"/>
                <a:stretch>
                  <a:fillRect l="-1843" t="-1139" r="-388"/>
                </a:stretch>
              </a:blipFill>
            </p:spPr>
            <p:txBody>
              <a:bodyPr/>
              <a:lstStyle/>
              <a:p>
                <a:r>
                  <a:rPr lang="en-US">
                    <a:noFill/>
                  </a:rPr>
                  <a:t> </a:t>
                </a:r>
              </a:p>
            </p:txBody>
          </p:sp>
        </mc:Fallback>
      </mc:AlternateContent>
      <p:pic>
        <p:nvPicPr>
          <p:cNvPr id="14338" name="Picture 2" descr="Big-O notation">
            <a:extLst>
              <a:ext uri="{FF2B5EF4-FFF2-40B4-BE49-F238E27FC236}">
                <a16:creationId xmlns:a16="http://schemas.microsoft.com/office/drawing/2014/main" id="{AEB00C16-EB32-49D4-B6CE-F7C85A093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024" y="1035827"/>
            <a:ext cx="5424011" cy="588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68295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17806B53-7122-4784-B4D6-D526534A00DD}"/>
              </a:ext>
            </a:extLst>
          </p:cNvPr>
          <p:cNvSpPr>
            <a:spLocks noGrp="1"/>
          </p:cNvSpPr>
          <p:nvPr>
            <p:ph type="dt" sz="half" idx="10"/>
          </p:nvPr>
        </p:nvSpPr>
        <p:spPr/>
        <p:txBody>
          <a:bodyPr/>
          <a:lstStyle/>
          <a:p>
            <a:fld id="{F802F7A0-C74C-4B38-865B-188A8D9806A1}"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61647CE9-A127-4DEA-BB2B-52CA8F8CFB8D}"/>
              </a:ext>
            </a:extLst>
          </p:cNvPr>
          <p:cNvSpPr>
            <a:spLocks noGrp="1"/>
          </p:cNvSpPr>
          <p:nvPr>
            <p:ph type="sldNum" sz="quarter" idx="12"/>
          </p:nvPr>
        </p:nvSpPr>
        <p:spPr/>
        <p:txBody>
          <a:bodyPr/>
          <a:lstStyle/>
          <a:p>
            <a:fld id="{48F63A3B-78C7-47BE-AE5E-E10140E04643}" type="slidenum">
              <a:rPr lang="en-US" smtClean="0"/>
              <a:t>59</a:t>
            </a:fld>
            <a:endParaRPr lang="en-US" dirty="0"/>
          </a:p>
        </p:txBody>
      </p:sp>
      <p:sp>
        <p:nvSpPr>
          <p:cNvPr id="5" name="Tiêu đề 4">
            <a:extLst>
              <a:ext uri="{FF2B5EF4-FFF2-40B4-BE49-F238E27FC236}">
                <a16:creationId xmlns:a16="http://schemas.microsoft.com/office/drawing/2014/main" id="{7690821F-78EA-4AC1-BD55-1D7624F778BC}"/>
              </a:ext>
            </a:extLst>
          </p:cNvPr>
          <p:cNvSpPr>
            <a:spLocks noGrp="1"/>
          </p:cNvSpPr>
          <p:nvPr>
            <p:ph type="title"/>
          </p:nvPr>
        </p:nvSpPr>
        <p:spPr/>
        <p:txBody>
          <a:bodyPr/>
          <a:lstStyle/>
          <a:p>
            <a:r>
              <a:rPr lang="vi-VN" noProof="1"/>
              <a:t>Độ phức tạp của thuật toán</a:t>
            </a:r>
            <a:endParaRPr lang="en-US" dirty="0"/>
          </a:p>
        </p:txBody>
      </p:sp>
      <mc:AlternateContent xmlns:mc="http://schemas.openxmlformats.org/markup-compatibility/2006" xmlns:a14="http://schemas.microsoft.com/office/drawing/2010/main">
        <mc:Choice Requires="a14">
          <p:sp>
            <p:nvSpPr>
              <p:cNvPr id="6" name="Chỗ dành sẵn cho Văn bản 5">
                <a:extLst>
                  <a:ext uri="{FF2B5EF4-FFF2-40B4-BE49-F238E27FC236}">
                    <a16:creationId xmlns:a16="http://schemas.microsoft.com/office/drawing/2014/main" id="{520C08B0-3E95-4D13-8D62-4931175208FE}"/>
                  </a:ext>
                </a:extLst>
              </p:cNvPr>
              <p:cNvSpPr>
                <a:spLocks noGrp="1"/>
              </p:cNvSpPr>
              <p:nvPr>
                <p:ph type="body" sz="quarter" idx="13"/>
              </p:nvPr>
            </p:nvSpPr>
            <p:spPr>
              <a:xfrm>
                <a:off x="334963" y="1399032"/>
                <a:ext cx="6237287" cy="4818888"/>
              </a:xfrm>
            </p:spPr>
            <p:txBody>
              <a:bodyPr>
                <a:normAutofit/>
              </a:bodyPr>
              <a:lstStyle/>
              <a:p>
                <a:r>
                  <a:rPr lang="vi-VN" b="1" noProof="1"/>
                  <a:t>Các ký pháp độ phức tạp của thuật toán</a:t>
                </a:r>
              </a:p>
              <a:p>
                <a:pPr lvl="1"/>
                <a:r>
                  <a:rPr lang="en-US" b="1" noProof="1"/>
                  <a:t>Big-Omega (</a:t>
                </a:r>
                <a14:m>
                  <m:oMath xmlns:m="http://schemas.openxmlformats.org/officeDocument/2006/math">
                    <m:r>
                      <a:rPr lang="en-US" b="1" i="1" noProof="1" smtClean="0">
                        <a:latin typeface="Cambria Math" panose="02040503050406030204" pitchFamily="18" charset="0"/>
                      </a:rPr>
                      <m:t>𝜴</m:t>
                    </m:r>
                  </m:oMath>
                </a14:m>
                <a:r>
                  <a:rPr lang="en-US" b="1" noProof="1"/>
                  <a:t>-lớn):</a:t>
                </a:r>
                <a:r>
                  <a:rPr lang="en-US" noProof="1"/>
                  <a:t> Đ</a:t>
                </a:r>
                <a:r>
                  <a:rPr lang="vi-VN" noProof="1"/>
                  <a:t>ại diện cho giới hạn dưới của thời gian chạy của một thuật toán. Do đó, nó cung cấp độ phức tạp trường hợp tốt nhất của một thuật toán.</a:t>
                </a:r>
                <a:endParaRPr lang="en-US" noProof="1"/>
              </a:p>
              <a:p>
                <a:pPr lvl="1"/>
                <a:r>
                  <a:rPr lang="el-GR" sz="2200" b="1" noProof="1">
                    <a:latin typeface="Consolas" panose="020B0609020204030204" pitchFamily="49" charset="0"/>
                  </a:rPr>
                  <a:t>Ω(</a:t>
                </a:r>
                <a:r>
                  <a:rPr lang="en-US" sz="2200" b="1" noProof="1">
                    <a:latin typeface="Consolas" panose="020B0609020204030204" pitchFamily="49" charset="0"/>
                  </a:rPr>
                  <a:t>g(n)) = {f(n): there exist positive constants c and n0 such that 0 ≤ cg(n) ≤ f(n) for all n ≥ n0}</a:t>
                </a:r>
              </a:p>
              <a:p>
                <a:pPr marL="0" lvl="1" indent="0">
                  <a:buNone/>
                </a:pPr>
                <a:r>
                  <a:rPr lang="en-US" sz="2700" b="1" noProof="1">
                    <a:solidFill>
                      <a:srgbClr val="C00000"/>
                    </a:solidFill>
                    <a:sym typeface="Wingdings" panose="05000000000000000000" pitchFamily="2" charset="2"/>
                  </a:rPr>
                  <a:t> Trường hợp tốt nhất</a:t>
                </a:r>
                <a:endParaRPr lang="en-US" sz="2700" b="1" noProof="1">
                  <a:solidFill>
                    <a:srgbClr val="C00000"/>
                  </a:solidFill>
                </a:endParaRPr>
              </a:p>
              <a:p>
                <a:pPr lvl="1"/>
                <a:endParaRPr lang="en-US" noProof="1"/>
              </a:p>
            </p:txBody>
          </p:sp>
        </mc:Choice>
        <mc:Fallback xmlns="">
          <p:sp>
            <p:nvSpPr>
              <p:cNvPr id="6" name="Chỗ dành sẵn cho Văn bản 5">
                <a:extLst>
                  <a:ext uri="{FF2B5EF4-FFF2-40B4-BE49-F238E27FC236}">
                    <a16:creationId xmlns:a16="http://schemas.microsoft.com/office/drawing/2014/main" id="{520C08B0-3E95-4D13-8D62-4931175208FE}"/>
                  </a:ext>
                </a:extLst>
              </p:cNvPr>
              <p:cNvSpPr>
                <a:spLocks noGrp="1" noRot="1" noChangeAspect="1" noMove="1" noResize="1" noEditPoints="1" noAdjustHandles="1" noChangeArrowheads="1" noChangeShapeType="1" noTextEdit="1"/>
              </p:cNvSpPr>
              <p:nvPr>
                <p:ph type="body" sz="quarter" idx="13"/>
              </p:nvPr>
            </p:nvSpPr>
            <p:spPr>
              <a:xfrm>
                <a:off x="334963" y="1399032"/>
                <a:ext cx="6237287" cy="4818888"/>
              </a:xfrm>
              <a:blipFill>
                <a:blip r:embed="rId2"/>
                <a:stretch>
                  <a:fillRect l="-1857" t="-1139" r="-978"/>
                </a:stretch>
              </a:blipFill>
            </p:spPr>
            <p:txBody>
              <a:bodyPr/>
              <a:lstStyle/>
              <a:p>
                <a:r>
                  <a:rPr lang="en-US">
                    <a:noFill/>
                  </a:rPr>
                  <a:t> </a:t>
                </a:r>
              </a:p>
            </p:txBody>
          </p:sp>
        </mc:Fallback>
      </mc:AlternateContent>
      <p:pic>
        <p:nvPicPr>
          <p:cNvPr id="15362" name="Picture 2" descr="Omega Notation">
            <a:extLst>
              <a:ext uri="{FF2B5EF4-FFF2-40B4-BE49-F238E27FC236}">
                <a16:creationId xmlns:a16="http://schemas.microsoft.com/office/drawing/2014/main" id="{8AF2E034-5D3D-4B3F-B3E9-B54D5FB5F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655" y="939191"/>
            <a:ext cx="5610225" cy="609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260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0E60487A-B973-4C46-9C99-EA6A38AC236D}"/>
              </a:ext>
            </a:extLst>
          </p:cNvPr>
          <p:cNvSpPr>
            <a:spLocks noGrp="1"/>
          </p:cNvSpPr>
          <p:nvPr>
            <p:ph idx="1"/>
          </p:nvPr>
        </p:nvSpPr>
        <p:spPr>
          <a:xfrm>
            <a:off x="4165600" y="1554481"/>
            <a:ext cx="7828280" cy="4645152"/>
          </a:xfrm>
        </p:spPr>
        <p:txBody>
          <a:bodyPr anchor="ctr"/>
          <a:lstStyle/>
          <a:p>
            <a:r>
              <a:rPr lang="en-US" noProof="1"/>
              <a:t>Th</a:t>
            </a:r>
            <a:r>
              <a:rPr lang="vi-VN" noProof="1"/>
              <a:t>uật toán</a:t>
            </a:r>
            <a:r>
              <a:rPr lang="en-US" noProof="1"/>
              <a:t> (</a:t>
            </a:r>
            <a:r>
              <a:rPr lang="vi-VN" noProof="1"/>
              <a:t>giải thuật</a:t>
            </a:r>
            <a:r>
              <a:rPr lang="en-US" noProof="1"/>
              <a:t>)</a:t>
            </a:r>
            <a:r>
              <a:rPr lang="vi-VN" noProof="1"/>
              <a:t> là một tập hợp </a:t>
            </a:r>
            <a:r>
              <a:rPr lang="vi-VN" b="1" noProof="1"/>
              <a:t>hữu hạn </a:t>
            </a:r>
            <a:r>
              <a:rPr lang="vi-VN" noProof="1"/>
              <a:t>các hướng dẫn được </a:t>
            </a:r>
            <a:r>
              <a:rPr lang="vi-VN" b="1" noProof="1"/>
              <a:t>xác định rõ ràng</a:t>
            </a:r>
            <a:r>
              <a:rPr lang="vi-VN" noProof="1"/>
              <a:t>, có thể </a:t>
            </a:r>
            <a:r>
              <a:rPr lang="vi-VN" b="1" noProof="1"/>
              <a:t>thực hiện được bằng máy tính</a:t>
            </a:r>
            <a:r>
              <a:rPr lang="vi-VN" noProof="1"/>
              <a:t>, thường để giải quyết một lớp vấn đề hoặc để thực hiện một phép tính.</a:t>
            </a:r>
          </a:p>
        </p:txBody>
      </p:sp>
      <p:sp>
        <p:nvSpPr>
          <p:cNvPr id="3" name="Chỗ dành sẵn cho Ngày tháng 2">
            <a:extLst>
              <a:ext uri="{FF2B5EF4-FFF2-40B4-BE49-F238E27FC236}">
                <a16:creationId xmlns:a16="http://schemas.microsoft.com/office/drawing/2014/main" id="{711D4946-ED5D-4508-B7BA-1D65F9A99076}"/>
              </a:ext>
            </a:extLst>
          </p:cNvPr>
          <p:cNvSpPr>
            <a:spLocks noGrp="1"/>
          </p:cNvSpPr>
          <p:nvPr>
            <p:ph type="dt" sz="half" idx="10"/>
          </p:nvPr>
        </p:nvSpPr>
        <p:spPr/>
        <p:txBody>
          <a:bodyPr/>
          <a:lstStyle/>
          <a:p>
            <a:fld id="{21EA6BF7-6157-4B36-B9CD-7ECE69597F4C}"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4D6725CF-3BC2-43F7-A42A-CE2F7A67EF92}"/>
              </a:ext>
            </a:extLst>
          </p:cNvPr>
          <p:cNvSpPr>
            <a:spLocks noGrp="1"/>
          </p:cNvSpPr>
          <p:nvPr>
            <p:ph type="sldNum" sz="quarter" idx="12"/>
          </p:nvPr>
        </p:nvSpPr>
        <p:spPr/>
        <p:txBody>
          <a:bodyPr/>
          <a:lstStyle/>
          <a:p>
            <a:fld id="{796B6B1B-CD97-412B-A8B6-A4AEE95B13DD}" type="slidenum">
              <a:rPr lang="en-US" smtClean="0"/>
              <a:t>6</a:t>
            </a:fld>
            <a:endParaRPr lang="en-US"/>
          </a:p>
        </p:txBody>
      </p:sp>
      <p:sp>
        <p:nvSpPr>
          <p:cNvPr id="6" name="Tiêu đề 5">
            <a:extLst>
              <a:ext uri="{FF2B5EF4-FFF2-40B4-BE49-F238E27FC236}">
                <a16:creationId xmlns:a16="http://schemas.microsoft.com/office/drawing/2014/main" id="{21471767-3BE9-4AB6-99F9-25739BCA5A66}"/>
              </a:ext>
            </a:extLst>
          </p:cNvPr>
          <p:cNvSpPr>
            <a:spLocks noGrp="1"/>
          </p:cNvSpPr>
          <p:nvPr>
            <p:ph type="title"/>
          </p:nvPr>
        </p:nvSpPr>
        <p:spPr/>
        <p:txBody>
          <a:bodyPr/>
          <a:lstStyle/>
          <a:p>
            <a:r>
              <a:rPr lang="vi-VN" noProof="1"/>
              <a:t>Khái niệm</a:t>
            </a:r>
            <a:r>
              <a:rPr lang="en-US" noProof="1"/>
              <a:t> thuật toán</a:t>
            </a:r>
            <a:endParaRPr lang="vi-VN" noProof="1"/>
          </a:p>
        </p:txBody>
      </p:sp>
      <p:pic>
        <p:nvPicPr>
          <p:cNvPr id="1026" name="Picture 2" descr="Bí kíp viết Cover Letter giúp tỉ lệ phản hồi tăng vọt">
            <a:extLst>
              <a:ext uri="{FF2B5EF4-FFF2-40B4-BE49-F238E27FC236}">
                <a16:creationId xmlns:a16="http://schemas.microsoft.com/office/drawing/2014/main" id="{7C1507F7-4309-4F4E-A9B8-9C019CDA428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1499" y="2319622"/>
            <a:ext cx="3114869" cy="311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93485"/>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vi-VN" noProof="1"/>
              <a:t>Độ phức tạp của thuật toán</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0F7F65EF-23A4-4420-A8A1-0C0CD0AF2E31}"/>
                  </a:ext>
                </a:extLst>
              </p:cNvPr>
              <p:cNvSpPr>
                <a:spLocks noGrp="1"/>
              </p:cNvSpPr>
              <p:nvPr>
                <p:ph type="body" sz="quarter" idx="13"/>
              </p:nvPr>
            </p:nvSpPr>
            <p:spPr/>
            <p:txBody>
              <a:bodyPr/>
              <a:lstStyle/>
              <a:p>
                <a:r>
                  <a:rPr lang="vi-VN" b="1" noProof="1">
                    <a:solidFill>
                      <a:srgbClr val="0070C0"/>
                    </a:solidFill>
                  </a:rPr>
                  <a:t>Định nghĩa</a:t>
                </a:r>
                <a:endParaRPr lang="en-US" b="1" noProof="1">
                  <a:solidFill>
                    <a:srgbClr val="0070C0"/>
                  </a:solidFill>
                </a:endParaRPr>
              </a:p>
              <a:p>
                <a:pPr lvl="1"/>
                <a:r>
                  <a:rPr lang="vi-VN" b="1" noProof="1">
                    <a:solidFill>
                      <a:srgbClr val="0070C0"/>
                    </a:solidFill>
                  </a:rPr>
                  <a:t>Độ lớn </a:t>
                </a:r>
                <a:r>
                  <a:rPr lang="vi-VN" noProof="1"/>
                  <a:t>của thời gian thuật toán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được gọi là độ phức tạp thuật toán</a:t>
                </a:r>
                <a:r>
                  <a:rPr lang="en-US" noProof="1"/>
                  <a:t>.</a:t>
                </a:r>
                <a:endParaRPr lang="vi-VN" noProof="1"/>
              </a:p>
              <a:p>
                <a:pPr lvl="1"/>
                <a:r>
                  <a:rPr lang="vi-VN" noProof="1"/>
                  <a:t>Giả sử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hàm xác định dương trên mọi </a:t>
                </a:r>
                <a14:m>
                  <m:oMath xmlns:m="http://schemas.openxmlformats.org/officeDocument/2006/math">
                    <m:r>
                      <a:rPr lang="vi-VN" i="1" noProof="1" smtClean="0">
                        <a:latin typeface="Cambria Math" panose="02040503050406030204" pitchFamily="18" charset="0"/>
                      </a:rPr>
                      <m:t>𝑛</m:t>
                    </m:r>
                  </m:oMath>
                </a14:m>
                <a:r>
                  <a:rPr lang="vi-VN" noProof="1"/>
                  <a:t>. Khi đó ta nói độ phức tạp của thuật toán có thời gian thực hiện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a:t>
                </a:r>
                <a:r>
                  <a:rPr lang="vi-VN" noProof="1">
                    <a:cs typeface="Calibri" panose="020F0502020204030204" pitchFamily="34" charset="0"/>
                  </a:rPr>
                  <a:t>là </a:t>
                </a:r>
                <a14:m>
                  <m:oMath xmlns:m="http://schemas.openxmlformats.org/officeDocument/2006/math">
                    <m:r>
                      <a:rPr lang="vi-VN" b="0" i="0" noProof="1" smtClean="0">
                        <a:solidFill>
                          <a:srgbClr val="0070C0"/>
                        </a:solidFill>
                        <a:latin typeface="Cambria Math" panose="02040503050406030204" pitchFamily="18" charset="0"/>
                        <a:cs typeface="Calibri" panose="020F0502020204030204" pitchFamily="34" charset="0"/>
                      </a:rPr>
                      <m:t> </m:t>
                    </m:r>
                    <m:r>
                      <a:rPr lang="vi-VN" b="1" i="1" noProof="1" smtClean="0">
                        <a:solidFill>
                          <a:srgbClr val="0070C0"/>
                        </a:solidFill>
                        <a:latin typeface="Cambria Math" panose="02040503050406030204" pitchFamily="18" charset="0"/>
                        <a:cs typeface="Calibri" panose="020F0502020204030204" pitchFamily="34" charset="0"/>
                      </a:rPr>
                      <m:t>𝑻</m:t>
                    </m:r>
                    <m:r>
                      <a:rPr lang="vi-VN" b="1" i="1" noProof="1" smtClean="0">
                        <a:solidFill>
                          <a:srgbClr val="0070C0"/>
                        </a:solidFill>
                        <a:latin typeface="Cambria Math" panose="02040503050406030204" pitchFamily="18" charset="0"/>
                        <a:cs typeface="Calibri" panose="020F0502020204030204" pitchFamily="34" charset="0"/>
                      </a:rPr>
                      <m:t>(</m:t>
                    </m:r>
                    <m:r>
                      <a:rPr lang="vi-VN" b="1" i="1" noProof="1" smtClean="0">
                        <a:solidFill>
                          <a:srgbClr val="0070C0"/>
                        </a:solidFill>
                        <a:latin typeface="Cambria Math" panose="02040503050406030204" pitchFamily="18" charset="0"/>
                        <a:cs typeface="Calibri" panose="020F0502020204030204" pitchFamily="34" charset="0"/>
                      </a:rPr>
                      <m:t>𝒏</m:t>
                    </m:r>
                    <m:r>
                      <a:rPr lang="vi-VN" b="1" i="1" noProof="1" smtClean="0">
                        <a:solidFill>
                          <a:srgbClr val="0070C0"/>
                        </a:solidFill>
                        <a:latin typeface="Cambria Math" panose="02040503050406030204" pitchFamily="18" charset="0"/>
                        <a:cs typeface="Calibri" panose="020F0502020204030204" pitchFamily="34" charset="0"/>
                      </a:rPr>
                      <m:t>)=</m:t>
                    </m:r>
                    <m:r>
                      <a:rPr lang="vi-VN" b="1" i="1" noProof="1" smtClean="0">
                        <a:solidFill>
                          <a:srgbClr val="0070C0"/>
                        </a:solidFill>
                        <a:latin typeface="Cambria Math" panose="02040503050406030204" pitchFamily="18" charset="0"/>
                        <a:cs typeface="Calibri" panose="020F0502020204030204" pitchFamily="34" charset="0"/>
                      </a:rPr>
                      <m:t>𝑶</m:t>
                    </m:r>
                    <m:r>
                      <a:rPr lang="vi-VN" b="1" i="1" noProof="1" smtClean="0">
                        <a:solidFill>
                          <a:srgbClr val="0070C0"/>
                        </a:solidFill>
                        <a:latin typeface="Cambria Math" panose="02040503050406030204" pitchFamily="18" charset="0"/>
                        <a:cs typeface="Calibri" panose="020F0502020204030204" pitchFamily="34" charset="0"/>
                      </a:rPr>
                      <m:t>(</m:t>
                    </m:r>
                    <m:r>
                      <a:rPr lang="vi-VN" b="1" i="1" noProof="1" smtClean="0">
                        <a:solidFill>
                          <a:srgbClr val="0070C0"/>
                        </a:solidFill>
                        <a:latin typeface="Cambria Math" panose="02040503050406030204" pitchFamily="18" charset="0"/>
                        <a:cs typeface="Calibri" panose="020F0502020204030204" pitchFamily="34" charset="0"/>
                      </a:rPr>
                      <m:t>𝒇</m:t>
                    </m:r>
                    <m:r>
                      <a:rPr lang="vi-VN" b="1" i="1" noProof="1" smtClean="0">
                        <a:solidFill>
                          <a:srgbClr val="0070C0"/>
                        </a:solidFill>
                        <a:latin typeface="Cambria Math" panose="02040503050406030204" pitchFamily="18" charset="0"/>
                        <a:cs typeface="Calibri" panose="020F0502020204030204" pitchFamily="34" charset="0"/>
                      </a:rPr>
                      <m:t>(</m:t>
                    </m:r>
                    <m:r>
                      <a:rPr lang="vi-VN" b="1" i="1" noProof="1" smtClean="0">
                        <a:solidFill>
                          <a:srgbClr val="0070C0"/>
                        </a:solidFill>
                        <a:latin typeface="Cambria Math" panose="02040503050406030204" pitchFamily="18" charset="0"/>
                        <a:cs typeface="Calibri" panose="020F0502020204030204" pitchFamily="34" charset="0"/>
                      </a:rPr>
                      <m:t>𝒏</m:t>
                    </m:r>
                    <m:r>
                      <a:rPr lang="vi-VN" b="1" i="1" noProof="1" smtClean="0">
                        <a:solidFill>
                          <a:srgbClr val="0070C0"/>
                        </a:solidFill>
                        <a:latin typeface="Cambria Math" panose="02040503050406030204" pitchFamily="18" charset="0"/>
                        <a:cs typeface="Calibri" panose="020F0502020204030204" pitchFamily="34" charset="0"/>
                      </a:rPr>
                      <m:t>))</m:t>
                    </m:r>
                  </m:oMath>
                </a14:m>
                <a:r>
                  <a:rPr lang="vi-VN" b="1" noProof="1">
                    <a:solidFill>
                      <a:srgbClr val="0070C0"/>
                    </a:solidFill>
                    <a:cs typeface="Calibri" panose="020F0502020204030204" pitchFamily="34" charset="0"/>
                  </a:rPr>
                  <a:t>.</a:t>
                </a:r>
              </a:p>
              <a:p>
                <a:pPr lvl="1"/>
                <a:r>
                  <a:rPr lang="vi-VN" sz="2400" b="1" noProof="1">
                    <a:solidFill>
                      <a:srgbClr val="0070C0"/>
                    </a:solidFill>
                  </a:rPr>
                  <a:t>Hàm </a:t>
                </a:r>
                <a14:m>
                  <m:oMath xmlns:m="http://schemas.openxmlformats.org/officeDocument/2006/math">
                    <m:r>
                      <a:rPr lang="vi-VN" sz="2400" b="1" i="1" noProof="1" smtClean="0">
                        <a:solidFill>
                          <a:srgbClr val="0070C0"/>
                        </a:solidFill>
                        <a:latin typeface="Cambria Math" panose="02040503050406030204" pitchFamily="18" charset="0"/>
                      </a:rPr>
                      <m:t>𝑶</m:t>
                    </m:r>
                  </m:oMath>
                </a14:m>
                <a:r>
                  <a:rPr lang="vi-VN" sz="2400" b="1" noProof="1">
                    <a:solidFill>
                      <a:srgbClr val="0070C0"/>
                    </a:solidFill>
                  </a:rPr>
                  <a:t>:</a:t>
                </a:r>
                <a:r>
                  <a:rPr lang="vi-VN" sz="2400" b="1" noProof="1">
                    <a:solidFill>
                      <a:srgbClr val="0000FF"/>
                    </a:solidFill>
                  </a:rPr>
                  <a:t> </a:t>
                </a:r>
                <a14:m>
                  <m:oMath xmlns:m="http://schemas.openxmlformats.org/officeDocument/2006/math">
                    <m:r>
                      <a:rPr lang="vi-VN" sz="2400" i="1" noProof="1" smtClean="0">
                        <a:latin typeface="Cambria Math" panose="02040503050406030204" pitchFamily="18" charset="0"/>
                      </a:rPr>
                      <m:t>𝑂</m:t>
                    </m:r>
                    <m:r>
                      <a:rPr lang="vi-VN" sz="2400" i="1" noProof="1" smtClean="0">
                        <a:latin typeface="Cambria Math" panose="02040503050406030204" pitchFamily="18" charset="0"/>
                      </a:rPr>
                      <m:t>(</m:t>
                    </m:r>
                    <m:r>
                      <a:rPr lang="vi-VN" sz="2400" i="1" noProof="1" smtClean="0">
                        <a:latin typeface="Cambria Math" panose="02040503050406030204" pitchFamily="18" charset="0"/>
                      </a:rPr>
                      <m:t>𝑓</m:t>
                    </m:r>
                    <m:r>
                      <a:rPr lang="vi-VN" sz="2400" i="1" noProof="1" smtClean="0">
                        <a:latin typeface="Cambria Math" panose="02040503050406030204" pitchFamily="18" charset="0"/>
                      </a:rPr>
                      <m:t>(</m:t>
                    </m:r>
                    <m:r>
                      <a:rPr lang="vi-VN" sz="2400" i="1" noProof="1" smtClean="0">
                        <a:latin typeface="Cambria Math" panose="02040503050406030204" pitchFamily="18" charset="0"/>
                      </a:rPr>
                      <m:t>𝑛</m:t>
                    </m:r>
                    <m:r>
                      <a:rPr lang="vi-VN" sz="2400" i="1" noProof="1" smtClean="0">
                        <a:latin typeface="Cambria Math" panose="02040503050406030204" pitchFamily="18" charset="0"/>
                      </a:rPr>
                      <m:t>))</m:t>
                    </m:r>
                  </m:oMath>
                </a14:m>
                <a:r>
                  <a:rPr lang="vi-VN" sz="2400" noProof="1"/>
                  <a:t> nếu tồn tại các hằng số </a:t>
                </a:r>
                <a14:m>
                  <m:oMath xmlns:m="http://schemas.openxmlformats.org/officeDocument/2006/math">
                    <m:r>
                      <a:rPr lang="vi-VN" sz="2400" i="1" noProof="1" smtClean="0">
                        <a:latin typeface="Cambria Math" panose="02040503050406030204" pitchFamily="18" charset="0"/>
                      </a:rPr>
                      <m:t>𝑐</m:t>
                    </m:r>
                  </m:oMath>
                </a14:m>
                <a:r>
                  <a:rPr lang="vi-VN" sz="2400" noProof="1"/>
                  <a:t> và </a:t>
                </a:r>
                <a14:m>
                  <m:oMath xmlns:m="http://schemas.openxmlformats.org/officeDocument/2006/math">
                    <m:r>
                      <a:rPr lang="vi-VN" sz="2400" i="1" noProof="1" smtClean="0">
                        <a:latin typeface="Cambria Math" panose="02040503050406030204" pitchFamily="18" charset="0"/>
                      </a:rPr>
                      <m:t>𝑛</m:t>
                    </m:r>
                    <m:r>
                      <a:rPr lang="vi-VN" sz="2400" i="1" baseline="-25000" noProof="1">
                        <a:latin typeface="Cambria Math" panose="02040503050406030204" pitchFamily="18" charset="0"/>
                      </a:rPr>
                      <m:t>0</m:t>
                    </m:r>
                  </m:oMath>
                </a14:m>
                <a:r>
                  <a:rPr lang="vi-VN" sz="2400" noProof="1"/>
                  <a:t> sao cho </a:t>
                </a:r>
                <a:r>
                  <a:rPr lang="vi-VN" sz="2400" noProof="1">
                    <a:cs typeface="Arial" charset="0"/>
                  </a:rPr>
                  <a:t>với mọi </a:t>
                </a:r>
                <a14:m>
                  <m:oMath xmlns:m="http://schemas.openxmlformats.org/officeDocument/2006/math">
                    <m:r>
                      <a:rPr lang="vi-VN" sz="2400" i="1" noProof="1" smtClean="0">
                        <a:latin typeface="Cambria Math" panose="02040503050406030204" pitchFamily="18" charset="0"/>
                        <a:cs typeface="Arial" charset="0"/>
                      </a:rPr>
                      <m:t>𝑛</m:t>
                    </m:r>
                    <m:r>
                      <a:rPr lang="vi-VN" sz="2400" i="1" noProof="1" smtClean="0">
                        <a:latin typeface="Cambria Math" panose="02040503050406030204" pitchFamily="18" charset="0"/>
                        <a:cs typeface="Arial" charset="0"/>
                      </a:rPr>
                      <m:t>≥</m:t>
                    </m:r>
                    <m:r>
                      <a:rPr lang="vi-VN" sz="2400" i="1" noProof="1" smtClean="0">
                        <a:latin typeface="Cambria Math" panose="02040503050406030204" pitchFamily="18" charset="0"/>
                        <a:cs typeface="Arial" charset="0"/>
                      </a:rPr>
                      <m:t>𝑛</m:t>
                    </m:r>
                    <m:r>
                      <a:rPr lang="vi-VN" sz="2400" i="1" baseline="-25000" noProof="1">
                        <a:latin typeface="Cambria Math" panose="02040503050406030204" pitchFamily="18" charset="0"/>
                        <a:cs typeface="Arial" charset="0"/>
                      </a:rPr>
                      <m:t>0</m:t>
                    </m:r>
                  </m:oMath>
                </a14:m>
                <a:r>
                  <a:rPr lang="vi-VN" sz="2400" noProof="1"/>
                  <a:t> ta có </a:t>
                </a:r>
                <a14:m>
                  <m:oMath xmlns:m="http://schemas.openxmlformats.org/officeDocument/2006/math">
                    <m:r>
                      <a:rPr lang="vi-VN" sz="2400" i="1" noProof="1" smtClean="0">
                        <a:latin typeface="Cambria Math" panose="02040503050406030204" pitchFamily="18" charset="0"/>
                      </a:rPr>
                      <m:t>𝑇</m:t>
                    </m:r>
                    <m:r>
                      <a:rPr lang="vi-VN" sz="2400" i="1" noProof="1" smtClean="0">
                        <a:latin typeface="Cambria Math" panose="02040503050406030204" pitchFamily="18" charset="0"/>
                      </a:rPr>
                      <m:t>(</m:t>
                    </m:r>
                    <m:r>
                      <a:rPr lang="vi-VN" sz="2400" i="1" noProof="1" smtClean="0">
                        <a:latin typeface="Cambria Math" panose="02040503050406030204" pitchFamily="18" charset="0"/>
                      </a:rPr>
                      <m:t>𝑛</m:t>
                    </m:r>
                    <m:r>
                      <a:rPr lang="vi-VN" sz="2400" i="1" noProof="1" smtClean="0">
                        <a:latin typeface="Cambria Math" panose="02040503050406030204" pitchFamily="18" charset="0"/>
                      </a:rPr>
                      <m:t>)≤</m:t>
                    </m:r>
                    <m:r>
                      <a:rPr lang="vi-VN" sz="2400" i="1" noProof="1">
                        <a:latin typeface="Cambria Math" panose="02040503050406030204" pitchFamily="18" charset="0"/>
                        <a:cs typeface="Arial" charset="0"/>
                      </a:rPr>
                      <m:t>𝑐</m:t>
                    </m:r>
                    <m:r>
                      <a:rPr lang="vi-VN" sz="2400" i="1" noProof="1">
                        <a:latin typeface="Cambria Math" panose="02040503050406030204" pitchFamily="18" charset="0"/>
                        <a:cs typeface="Arial" charset="0"/>
                      </a:rPr>
                      <m:t>.</m:t>
                    </m:r>
                    <m:r>
                      <a:rPr lang="vi-VN" sz="2400" i="1" noProof="1">
                        <a:latin typeface="Cambria Math" panose="02040503050406030204" pitchFamily="18" charset="0"/>
                        <a:cs typeface="Arial" charset="0"/>
                      </a:rPr>
                      <m:t>𝑓</m:t>
                    </m:r>
                    <m:r>
                      <a:rPr lang="vi-VN" sz="2400" i="1" noProof="1">
                        <a:latin typeface="Cambria Math" panose="02040503050406030204" pitchFamily="18" charset="0"/>
                        <a:cs typeface="Arial" charset="0"/>
                      </a:rPr>
                      <m:t>(</m:t>
                    </m:r>
                    <m:r>
                      <a:rPr lang="vi-VN" sz="2400" i="1" noProof="1">
                        <a:latin typeface="Cambria Math" panose="02040503050406030204" pitchFamily="18" charset="0"/>
                        <a:cs typeface="Arial" charset="0"/>
                      </a:rPr>
                      <m:t>𝑛</m:t>
                    </m:r>
                    <m:r>
                      <a:rPr lang="vi-VN" sz="2400" i="1" noProof="1">
                        <a:latin typeface="Cambria Math" panose="02040503050406030204" pitchFamily="18" charset="0"/>
                        <a:cs typeface="Arial" charset="0"/>
                      </a:rPr>
                      <m:t>)</m:t>
                    </m:r>
                  </m:oMath>
                </a14:m>
                <a:r>
                  <a:rPr lang="vi-VN" sz="2400" noProof="1">
                    <a:cs typeface="Arial" charset="0"/>
                  </a:rPr>
                  <a:t>, hàm </a:t>
                </a:r>
                <a14:m>
                  <m:oMath xmlns:m="http://schemas.openxmlformats.org/officeDocument/2006/math">
                    <m:r>
                      <a:rPr lang="vi-VN" sz="2400" i="1" noProof="1" smtClean="0">
                        <a:latin typeface="Cambria Math" panose="02040503050406030204" pitchFamily="18" charset="0"/>
                        <a:cs typeface="Arial" charset="0"/>
                      </a:rPr>
                      <m:t>𝑓</m:t>
                    </m:r>
                    <m:r>
                      <a:rPr lang="vi-VN" sz="2400" i="1" noProof="1" smtClean="0">
                        <a:latin typeface="Cambria Math" panose="02040503050406030204" pitchFamily="18" charset="0"/>
                        <a:cs typeface="Arial" charset="0"/>
                      </a:rPr>
                      <m:t>(</m:t>
                    </m:r>
                    <m:r>
                      <a:rPr lang="vi-VN" sz="2400" i="1" noProof="1" smtClean="0">
                        <a:latin typeface="Cambria Math" panose="02040503050406030204" pitchFamily="18" charset="0"/>
                        <a:cs typeface="Arial" charset="0"/>
                      </a:rPr>
                      <m:t>𝑛</m:t>
                    </m:r>
                    <m:r>
                      <a:rPr lang="vi-VN" sz="2400" i="1" noProof="1" smtClean="0">
                        <a:latin typeface="Cambria Math" panose="02040503050406030204" pitchFamily="18" charset="0"/>
                        <a:cs typeface="Arial" charset="0"/>
                      </a:rPr>
                      <m:t>)</m:t>
                    </m:r>
                  </m:oMath>
                </a14:m>
                <a:r>
                  <a:rPr lang="vi-VN" sz="2400" noProof="1">
                    <a:cs typeface="Arial" charset="0"/>
                  </a:rPr>
                  <a:t> được gọi là giới hạn trên của hàm </a:t>
                </a:r>
                <a14:m>
                  <m:oMath xmlns:m="http://schemas.openxmlformats.org/officeDocument/2006/math">
                    <m:r>
                      <a:rPr lang="vi-VN" sz="2400" i="1" noProof="1" smtClean="0">
                        <a:latin typeface="Cambria Math" panose="02040503050406030204" pitchFamily="18" charset="0"/>
                        <a:cs typeface="Arial" charset="0"/>
                      </a:rPr>
                      <m:t>𝑇</m:t>
                    </m:r>
                    <m:r>
                      <a:rPr lang="vi-VN" sz="2400" i="1" noProof="1" smtClean="0">
                        <a:latin typeface="Cambria Math" panose="02040503050406030204" pitchFamily="18" charset="0"/>
                        <a:cs typeface="Arial" charset="0"/>
                      </a:rPr>
                      <m:t>(</m:t>
                    </m:r>
                    <m:r>
                      <a:rPr lang="vi-VN" sz="2400" i="1" noProof="1" smtClean="0">
                        <a:latin typeface="Cambria Math" panose="02040503050406030204" pitchFamily="18" charset="0"/>
                        <a:cs typeface="Arial" charset="0"/>
                      </a:rPr>
                      <m:t>𝑛</m:t>
                    </m:r>
                    <m:r>
                      <a:rPr lang="vi-VN" sz="2400" i="1" noProof="1" smtClean="0">
                        <a:latin typeface="Cambria Math" panose="02040503050406030204" pitchFamily="18" charset="0"/>
                        <a:cs typeface="Arial" charset="0"/>
                      </a:rPr>
                      <m:t>)</m:t>
                    </m:r>
                  </m:oMath>
                </a14:m>
                <a:r>
                  <a:rPr lang="en-US" sz="2400" noProof="1">
                    <a:cs typeface="Arial" charset="0"/>
                  </a:rPr>
                  <a:t>.</a:t>
                </a:r>
                <a:endParaRPr lang="vi-VN" sz="2400" noProof="1">
                  <a:cs typeface="Arial" charset="0"/>
                </a:endParaRPr>
              </a:p>
              <a:p>
                <a:endParaRPr lang="vi-VN" noProof="1"/>
              </a:p>
            </p:txBody>
          </p:sp>
        </mc:Choice>
        <mc:Fallback xmlns="">
          <p:sp>
            <p:nvSpPr>
              <p:cNvPr id="2" name="Chỗ dành sẵn cho Văn bản 1">
                <a:extLst>
                  <a:ext uri="{FF2B5EF4-FFF2-40B4-BE49-F238E27FC236}">
                    <a16:creationId xmlns:a16="http://schemas.microsoft.com/office/drawing/2014/main" id="{0F7F65EF-23A4-4420-A8A1-0C0CD0AF2E3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51" t="-1316"/>
                </a:stretch>
              </a:blipFill>
            </p:spPr>
            <p:txBody>
              <a:bodyPr/>
              <a:lstStyle/>
              <a:p>
                <a:r>
                  <a:rPr lang="en-VN">
                    <a:noFill/>
                  </a:rPr>
                  <a:t> </a:t>
                </a:r>
              </a:p>
            </p:txBody>
          </p:sp>
        </mc:Fallback>
      </mc:AlternateContent>
      <p:sp>
        <p:nvSpPr>
          <p:cNvPr id="3" name="Chỗ dành sẵn cho Ngày tháng 2">
            <a:extLst>
              <a:ext uri="{FF2B5EF4-FFF2-40B4-BE49-F238E27FC236}">
                <a16:creationId xmlns:a16="http://schemas.microsoft.com/office/drawing/2014/main" id="{04CCC479-0AC4-4D14-A4A7-92240BC9C29B}"/>
              </a:ext>
            </a:extLst>
          </p:cNvPr>
          <p:cNvSpPr>
            <a:spLocks noGrp="1"/>
          </p:cNvSpPr>
          <p:nvPr>
            <p:ph type="dt" sz="half" idx="10"/>
          </p:nvPr>
        </p:nvSpPr>
        <p:spPr/>
        <p:txBody>
          <a:bodyPr/>
          <a:lstStyle/>
          <a:p>
            <a:fld id="{A46DB4B8-D662-4DEB-96A7-C01F2BEB3260}"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1BE8C631-F58E-4FCC-95DF-9784BF649407}"/>
              </a:ext>
            </a:extLst>
          </p:cNvPr>
          <p:cNvSpPr>
            <a:spLocks noGrp="1"/>
          </p:cNvSpPr>
          <p:nvPr>
            <p:ph type="sldNum" sz="quarter" idx="12"/>
          </p:nvPr>
        </p:nvSpPr>
        <p:spPr/>
        <p:txBody>
          <a:bodyPr/>
          <a:lstStyle/>
          <a:p>
            <a:fld id="{48F63A3B-78C7-47BE-AE5E-E10140E04643}" type="slidenum">
              <a:rPr lang="vi-VN" noProof="1" smtClean="0"/>
              <a:t>60</a:t>
            </a:fld>
            <a:endParaRPr lang="vi-VN" noProof="1"/>
          </a:p>
        </p:txBody>
      </p:sp>
    </p:spTree>
    <p:extLst>
      <p:ext uri="{BB962C8B-B14F-4D97-AF65-F5344CB8AC3E}">
        <p14:creationId xmlns:p14="http://schemas.microsoft.com/office/powerpoint/2010/main" val="1582306454"/>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vi-VN" noProof="1"/>
              <a:t>Độ phức tạp của thuật toán</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0F7F65EF-23A4-4420-A8A1-0C0CD0AF2E31}"/>
                  </a:ext>
                </a:extLst>
              </p:cNvPr>
              <p:cNvSpPr>
                <a:spLocks noGrp="1"/>
              </p:cNvSpPr>
              <p:nvPr>
                <p:ph type="body" sz="quarter" idx="13"/>
              </p:nvPr>
            </p:nvSpPr>
            <p:spPr/>
            <p:txBody>
              <a:bodyPr>
                <a:normAutofit/>
              </a:bodyPr>
              <a:lstStyle/>
              <a:p>
                <a:r>
                  <a:rPr lang="vi-VN" b="1" noProof="1"/>
                  <a:t>Ký pháp </a:t>
                </a:r>
                <a14:m>
                  <m:oMath xmlns:m="http://schemas.openxmlformats.org/officeDocument/2006/math">
                    <m:r>
                      <a:rPr lang="en-US" b="1" i="1" noProof="1" smtClean="0">
                        <a:latin typeface="Cambria Math" panose="02040503050406030204" pitchFamily="18" charset="0"/>
                      </a:rPr>
                      <m:t>𝑶</m:t>
                    </m:r>
                  </m:oMath>
                </a14:m>
                <a:r>
                  <a:rPr lang="en-US" b="1" noProof="1"/>
                  <a:t>-</a:t>
                </a:r>
                <a:r>
                  <a:rPr lang="vi-VN" b="1" noProof="1"/>
                  <a:t>lớn (big O)</a:t>
                </a:r>
              </a:p>
              <a:p>
                <a:pPr lvl="1"/>
                <a:r>
                  <a:rPr lang="vi-VN" noProof="1"/>
                  <a:t>Nếu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có tỷ suất tăng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a:t>
                </a:r>
                <a:r>
                  <a:rPr lang="en-US" noProof="1">
                    <a:sym typeface="Wingdings" panose="05000000000000000000" pitchFamily="2" charset="2"/>
                  </a:rPr>
                  <a:t></a:t>
                </a:r>
                <a:r>
                  <a:rPr lang="vi-VN" noProof="1"/>
                  <a:t>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có độ phức tạp là</a:t>
                </a:r>
                <a:r>
                  <a:rPr lang="en-US" noProof="1"/>
                  <a:t>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và ký hiệu là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en-US" b="0" i="1" noProof="1" smtClean="0">
                            <a:latin typeface="Cambria Math" panose="02040503050406030204" pitchFamily="18" charset="0"/>
                          </a:rPr>
                          <m:t>𝑓</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𝑛</m:t>
                            </m:r>
                          </m:e>
                        </m:d>
                      </m:e>
                    </m:d>
                  </m:oMath>
                </a14:m>
                <a:r>
                  <a:rPr lang="en-US" noProof="1"/>
                  <a:t>.</a:t>
                </a:r>
                <a:endParaRPr lang="vi-VN" noProof="1"/>
              </a:p>
              <a:p>
                <a:r>
                  <a:rPr lang="vi-VN" b="1" noProof="1"/>
                  <a:t>Ví dụ</a:t>
                </a:r>
                <a:endParaRPr lang="en-US" b="1" noProof="1"/>
              </a:p>
              <a:p>
                <a:pPr lvl="1"/>
                <a14:m>
                  <m:oMath xmlns:m="http://schemas.openxmlformats.org/officeDocument/2006/math">
                    <m:r>
                      <a:rPr lang="vi-VN" b="0" i="1" noProof="1" smtClean="0">
                        <a:latin typeface="Cambria Math" panose="02040503050406030204" pitchFamily="18" charset="0"/>
                      </a:rPr>
                      <m:t>𝑇</m:t>
                    </m:r>
                    <m:r>
                      <a:rPr lang="vi-VN" b="0" i="1" noProof="1" smtClean="0">
                        <a:latin typeface="Cambria Math" panose="02040503050406030204" pitchFamily="18" charset="0"/>
                      </a:rPr>
                      <m:t>(</m:t>
                    </m:r>
                    <m:r>
                      <a:rPr lang="vi-VN" b="0" i="1" noProof="1" smtClean="0">
                        <a:latin typeface="Cambria Math" panose="02040503050406030204" pitchFamily="18" charset="0"/>
                      </a:rPr>
                      <m:t>𝑛</m:t>
                    </m:r>
                    <m:r>
                      <a:rPr lang="vi-VN" b="0" i="1" noProof="1" smtClean="0">
                        <a:latin typeface="Cambria Math" panose="02040503050406030204" pitchFamily="18" charset="0"/>
                      </a:rPr>
                      <m:t>)=</m:t>
                    </m:r>
                    <m:d>
                      <m:dPr>
                        <m:ctrlPr>
                          <a:rPr lang="vi-VN" b="0" i="1" noProof="1" smtClean="0">
                            <a:latin typeface="Cambria Math" panose="02040503050406030204" pitchFamily="18" charset="0"/>
                          </a:rPr>
                        </m:ctrlPr>
                      </m:dPr>
                      <m:e>
                        <m:r>
                          <a:rPr lang="vi-VN" b="0" i="1" noProof="1" smtClean="0">
                            <a:latin typeface="Cambria Math" panose="02040503050406030204" pitchFamily="18" charset="0"/>
                          </a:rPr>
                          <m:t>𝑛</m:t>
                        </m:r>
                        <m:r>
                          <a:rPr lang="vi-VN" b="0" i="1" noProof="1" smtClean="0">
                            <a:latin typeface="Cambria Math" panose="02040503050406030204" pitchFamily="18" charset="0"/>
                          </a:rPr>
                          <m:t>+1</m:t>
                        </m:r>
                      </m:e>
                    </m:d>
                    <m:r>
                      <a:rPr lang="en-US" b="0" i="1" baseline="30000" noProof="1" smtClean="0">
                        <a:latin typeface="Cambria Math" panose="02040503050406030204" pitchFamily="18" charset="0"/>
                      </a:rPr>
                      <m:t>2</m:t>
                    </m:r>
                  </m:oMath>
                </a14:m>
                <a:r>
                  <a:rPr lang="vi-VN" noProof="1"/>
                  <a:t> có độ phức tạp </a:t>
                </a:r>
                <a14:m>
                  <m:oMath xmlns:m="http://schemas.openxmlformats.org/officeDocument/2006/math">
                    <m:r>
                      <a:rPr lang="vi-VN" i="1" noProof="1" smtClean="0">
                        <a:latin typeface="Cambria Math" panose="02040503050406030204" pitchFamily="18" charset="0"/>
                      </a:rPr>
                      <m:t>𝑂</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baseline="30000" noProof="1" smtClean="0">
                        <a:latin typeface="Cambria Math" panose="02040503050406030204" pitchFamily="18" charset="0"/>
                      </a:rPr>
                      <m:t>2</m:t>
                    </m:r>
                    <m:r>
                      <a:rPr lang="vi-VN" i="1" noProof="1" smtClean="0">
                        <a:latin typeface="Cambria Math" panose="02040503050406030204" pitchFamily="18" charset="0"/>
                      </a:rPr>
                      <m:t>)</m:t>
                    </m:r>
                  </m:oMath>
                </a14:m>
                <a:r>
                  <a:rPr lang="en-US" noProof="1"/>
                  <a:t>.</a:t>
                </a:r>
                <a:endParaRPr lang="vi-VN" noProof="1"/>
              </a:p>
              <a:p>
                <a:r>
                  <a:rPr lang="vi-VN" b="1" noProof="1"/>
                  <a:t>Tính chất</a:t>
                </a:r>
              </a:p>
              <a:p>
                <a:pPr lvl="1"/>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en-US" b="0" i="1" noProof="1" smtClean="0">
                            <a:latin typeface="Cambria Math" panose="02040503050406030204" pitchFamily="18" charset="0"/>
                          </a:rPr>
                          <m:t>𝑐𝑓</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𝑛</m:t>
                            </m:r>
                          </m:e>
                        </m:d>
                      </m:e>
                    </m:d>
                    <m:r>
                      <a:rPr lang="vi-VN" i="1" noProof="1">
                        <a:latin typeface="Cambria Math" panose="02040503050406030204" pitchFamily="18" charset="0"/>
                      </a:rPr>
                      <m:t>=</m:t>
                    </m:r>
                    <m:r>
                      <a:rPr lang="vi-VN" i="1" noProof="1">
                        <a:latin typeface="Cambria Math" panose="02040503050406030204" pitchFamily="18" charset="0"/>
                      </a:rPr>
                      <m:t>𝑂</m:t>
                    </m:r>
                    <m:d>
                      <m:dPr>
                        <m:ctrlPr>
                          <a:rPr lang="vi-VN" i="1" noProof="1">
                            <a:latin typeface="Cambria Math" panose="02040503050406030204" pitchFamily="18" charset="0"/>
                          </a:rPr>
                        </m:ctrlPr>
                      </m:dPr>
                      <m:e>
                        <m:r>
                          <a:rPr lang="en-US" i="1" noProof="1">
                            <a:latin typeface="Cambria Math" panose="02040503050406030204" pitchFamily="18" charset="0"/>
                          </a:rPr>
                          <m:t>𝑓</m:t>
                        </m:r>
                        <m:d>
                          <m:dPr>
                            <m:ctrlPr>
                              <a:rPr lang="en-US" i="1" noProof="1">
                                <a:latin typeface="Cambria Math" panose="02040503050406030204" pitchFamily="18" charset="0"/>
                              </a:rPr>
                            </m:ctrlPr>
                          </m:dPr>
                          <m:e>
                            <m:r>
                              <a:rPr lang="en-US" i="1" noProof="1">
                                <a:latin typeface="Cambria Math" panose="02040503050406030204" pitchFamily="18" charset="0"/>
                              </a:rPr>
                              <m:t>𝑛</m:t>
                            </m:r>
                          </m:e>
                        </m:d>
                      </m:e>
                    </m:d>
                  </m:oMath>
                </a14:m>
                <a:r>
                  <a:rPr lang="vi-VN" noProof="1"/>
                  <a:t>, </a:t>
                </a:r>
                <a14:m>
                  <m:oMath xmlns:m="http://schemas.openxmlformats.org/officeDocument/2006/math">
                    <m:r>
                      <a:rPr lang="vi-VN" i="1" noProof="1" smtClean="0">
                        <a:latin typeface="Cambria Math" panose="02040503050406030204" pitchFamily="18" charset="0"/>
                      </a:rPr>
                      <m:t>𝑐</m:t>
                    </m:r>
                  </m:oMath>
                </a14:m>
                <a:r>
                  <a:rPr lang="vi-VN" noProof="1"/>
                  <a:t>: hằng số</a:t>
                </a:r>
              </a:p>
              <a:p>
                <a:pPr lvl="1"/>
                <a14:m>
                  <m:oMath xmlns:m="http://schemas.openxmlformats.org/officeDocument/2006/math">
                    <m:r>
                      <a:rPr lang="vi-VN" i="1" noProof="1" smtClean="0">
                        <a:latin typeface="Cambria Math" panose="02040503050406030204" pitchFamily="18" charset="0"/>
                      </a:rPr>
                      <m:t>𝑂</m:t>
                    </m:r>
                    <m:r>
                      <a:rPr lang="vi-VN" i="1" noProof="1" smtClean="0">
                        <a:latin typeface="Cambria Math" panose="02040503050406030204" pitchFamily="18" charset="0"/>
                      </a:rPr>
                      <m:t>(</m:t>
                    </m:r>
                    <m:r>
                      <a:rPr lang="vi-VN" i="1" noProof="1" smtClean="0">
                        <a:latin typeface="Cambria Math" panose="02040503050406030204" pitchFamily="18" charset="0"/>
                      </a:rPr>
                      <m:t>𝐶</m:t>
                    </m:r>
                    <m:r>
                      <a:rPr lang="vi-VN" i="1" noProof="1" smtClean="0">
                        <a:latin typeface="Cambria Math" panose="02040503050406030204" pitchFamily="18" charset="0"/>
                      </a:rPr>
                      <m:t>)=</m:t>
                    </m:r>
                    <m:r>
                      <a:rPr lang="vi-VN" i="1" noProof="1" smtClean="0">
                        <a:latin typeface="Cambria Math" panose="02040503050406030204" pitchFamily="18" charset="0"/>
                      </a:rPr>
                      <m:t>𝑂</m:t>
                    </m:r>
                    <m:r>
                      <a:rPr lang="vi-VN" i="1" noProof="1" smtClean="0">
                        <a:latin typeface="Cambria Math" panose="02040503050406030204" pitchFamily="18" charset="0"/>
                      </a:rPr>
                      <m:t>(1)</m:t>
                    </m:r>
                  </m:oMath>
                </a14:m>
                <a:endParaRPr lang="vi-VN" noProof="1"/>
              </a:p>
            </p:txBody>
          </p:sp>
        </mc:Choice>
        <mc:Fallback xmlns="">
          <p:sp>
            <p:nvSpPr>
              <p:cNvPr id="2" name="Chỗ dành sẵn cho Văn bản 1">
                <a:extLst>
                  <a:ext uri="{FF2B5EF4-FFF2-40B4-BE49-F238E27FC236}">
                    <a16:creationId xmlns:a16="http://schemas.microsoft.com/office/drawing/2014/main" id="{0F7F65EF-23A4-4420-A8A1-0C0CD0AF2E3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04CCC479-0AC4-4D14-A4A7-92240BC9C29B}"/>
              </a:ext>
            </a:extLst>
          </p:cNvPr>
          <p:cNvSpPr>
            <a:spLocks noGrp="1"/>
          </p:cNvSpPr>
          <p:nvPr>
            <p:ph type="dt" sz="half" idx="10"/>
          </p:nvPr>
        </p:nvSpPr>
        <p:spPr/>
        <p:txBody>
          <a:bodyPr/>
          <a:lstStyle/>
          <a:p>
            <a:fld id="{8B138D09-347F-450E-BA1B-C440DBDC6AFA}"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1BE8C631-F58E-4FCC-95DF-9784BF649407}"/>
              </a:ext>
            </a:extLst>
          </p:cNvPr>
          <p:cNvSpPr>
            <a:spLocks noGrp="1"/>
          </p:cNvSpPr>
          <p:nvPr>
            <p:ph type="sldNum" sz="quarter" idx="12"/>
          </p:nvPr>
        </p:nvSpPr>
        <p:spPr/>
        <p:txBody>
          <a:bodyPr/>
          <a:lstStyle/>
          <a:p>
            <a:fld id="{48F63A3B-78C7-47BE-AE5E-E10140E04643}" type="slidenum">
              <a:rPr lang="vi-VN" noProof="1" smtClean="0"/>
              <a:t>61</a:t>
            </a:fld>
            <a:endParaRPr lang="vi-VN" noProof="1"/>
          </a:p>
        </p:txBody>
      </p:sp>
    </p:spTree>
    <p:extLst>
      <p:ext uri="{BB962C8B-B14F-4D97-AF65-F5344CB8AC3E}">
        <p14:creationId xmlns:p14="http://schemas.microsoft.com/office/powerpoint/2010/main" val="387141932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vi-VN" noProof="1"/>
              <a:t>Độ phức tạp của thuật toán</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9096D53C-6112-45CC-A63B-259D395302FC}"/>
                  </a:ext>
                </a:extLst>
              </p:cNvPr>
              <p:cNvSpPr>
                <a:spLocks noGrp="1"/>
              </p:cNvSpPr>
              <p:nvPr>
                <p:ph type="body" sz="quarter" idx="13"/>
              </p:nvPr>
            </p:nvSpPr>
            <p:spPr/>
            <p:txBody>
              <a:bodyPr/>
              <a:lstStyle/>
              <a:p>
                <a:r>
                  <a:rPr lang="vi-VN" b="1" noProof="1">
                    <a:solidFill>
                      <a:srgbClr val="0070C0"/>
                    </a:solidFill>
                  </a:rPr>
                  <a:t>Ví dụ</a:t>
                </a:r>
              </a:p>
              <a:p>
                <a:pPr indent="0">
                  <a:buNone/>
                </a:pPr>
                <a:r>
                  <a:rPr lang="vi-VN" noProof="1"/>
                  <a:t>Nếu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baseline="30000" noProof="1">
                        <a:latin typeface="Cambria Math" panose="02040503050406030204" pitchFamily="18" charset="0"/>
                      </a:rPr>
                      <m:t>3</m:t>
                    </m:r>
                    <m:r>
                      <a:rPr lang="vi-VN" i="1" noProof="1">
                        <a:latin typeface="Cambria Math" panose="02040503050406030204" pitchFamily="18" charset="0"/>
                      </a:rPr>
                      <m:t>+3</m:t>
                    </m:r>
                    <m:r>
                      <a:rPr lang="vi-VN" i="1" noProof="1">
                        <a:latin typeface="Cambria Math" panose="02040503050406030204" pitchFamily="18" charset="0"/>
                      </a:rPr>
                      <m:t>𝑛</m:t>
                    </m:r>
                    <m:r>
                      <a:rPr lang="vi-VN" i="1" baseline="30000" noProof="1">
                        <a:latin typeface="Cambria Math" panose="02040503050406030204" pitchFamily="18" charset="0"/>
                      </a:rPr>
                      <m:t>2</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+1 </m:t>
                    </m:r>
                  </m:oMath>
                </a14:m>
                <a:r>
                  <a:rPr lang="vi-VN" noProof="1"/>
                  <a:t>thì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𝑂</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baseline="30000" noProof="1">
                        <a:latin typeface="Cambria Math" panose="02040503050406030204" pitchFamily="18" charset="0"/>
                      </a:rPr>
                      <m:t>3</m:t>
                    </m:r>
                    <m:r>
                      <a:rPr lang="vi-VN" i="1" noProof="1">
                        <a:latin typeface="Cambria Math" panose="02040503050406030204" pitchFamily="18" charset="0"/>
                      </a:rPr>
                      <m:t>)</m:t>
                    </m:r>
                  </m:oMath>
                </a14:m>
                <a:endParaRPr lang="vi-VN" noProof="1"/>
              </a:p>
              <a:p>
                <a:pPr lvl="1"/>
                <a:r>
                  <a:rPr lang="vi-VN" noProof="1"/>
                  <a:t>Thật vậy, </a:t>
                </a:r>
                <a:r>
                  <a:rPr lang="vi-VN" noProof="1">
                    <a:cs typeface="Arial" charset="0"/>
                  </a:rPr>
                  <a:t>với mọi </a:t>
                </a:r>
                <a14:m>
                  <m:oMath xmlns:m="http://schemas.openxmlformats.org/officeDocument/2006/math">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≥1 </m:t>
                    </m:r>
                  </m:oMath>
                </a14:m>
                <a:r>
                  <a:rPr lang="vi-VN" noProof="1"/>
                  <a:t>ta có: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baseline="30000" noProof="1">
                        <a:latin typeface="Cambria Math" panose="02040503050406030204" pitchFamily="18" charset="0"/>
                      </a:rPr>
                      <m:t>3</m:t>
                    </m:r>
                    <m:r>
                      <a:rPr lang="vi-VN" i="1" noProof="1">
                        <a:latin typeface="Cambria Math" panose="02040503050406030204" pitchFamily="18" charset="0"/>
                      </a:rPr>
                      <m:t>+3</m:t>
                    </m:r>
                    <m:r>
                      <a:rPr lang="vi-VN" i="1" noProof="1">
                        <a:latin typeface="Cambria Math" panose="02040503050406030204" pitchFamily="18" charset="0"/>
                      </a:rPr>
                      <m:t>𝑛</m:t>
                    </m:r>
                    <m:r>
                      <a:rPr lang="vi-VN" i="1" baseline="30000" noProof="1">
                        <a:latin typeface="Cambria Math" panose="02040503050406030204" pitchFamily="18" charset="0"/>
                      </a:rPr>
                      <m:t>2</m:t>
                    </m:r>
                    <m:r>
                      <a:rPr lang="vi-VN" i="1" noProof="1" smtClean="0">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+1≤</m:t>
                    </m:r>
                    <m:r>
                      <a:rPr lang="vi-VN" i="1" noProof="1">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r>
                      <a:rPr lang="vi-VN" i="1" noProof="1">
                        <a:latin typeface="Cambria Math" panose="02040503050406030204" pitchFamily="18" charset="0"/>
                        <a:cs typeface="Arial" charset="0"/>
                      </a:rPr>
                      <m:t>+3</m:t>
                    </m:r>
                    <m:r>
                      <a:rPr lang="vi-VN" i="1" noProof="1">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r>
                      <a:rPr lang="vi-VN" i="1" noProof="1" smtClean="0">
                        <a:latin typeface="Cambria Math" panose="02040503050406030204" pitchFamily="18" charset="0"/>
                        <a:cs typeface="Arial" charset="0"/>
                      </a:rPr>
                      <m:t>+</m:t>
                    </m:r>
                    <m:r>
                      <a:rPr lang="vi-VN" i="1" noProof="1">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r>
                      <a:rPr lang="vi-VN" i="1" noProof="1" smtClean="0">
                        <a:latin typeface="Cambria Math" panose="02040503050406030204" pitchFamily="18" charset="0"/>
                        <a:cs typeface="Arial" charset="0"/>
                      </a:rPr>
                      <m:t>+</m:t>
                    </m:r>
                    <m:r>
                      <a:rPr lang="vi-VN" i="1" noProof="1">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r>
                      <a:rPr lang="vi-VN" i="1" noProof="1">
                        <a:latin typeface="Cambria Math" panose="02040503050406030204" pitchFamily="18" charset="0"/>
                        <a:cs typeface="Arial" charset="0"/>
                      </a:rPr>
                      <m:t>=6</m:t>
                    </m:r>
                    <m:r>
                      <a:rPr lang="vi-VN" i="1" noProof="1">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oMath>
                </a14:m>
                <a:endParaRPr lang="vi-VN" noProof="1">
                  <a:cs typeface="Arial" charset="0"/>
                </a:endParaRPr>
              </a:p>
              <a:p>
                <a:pPr lvl="1"/>
                <a:r>
                  <a:rPr lang="vi-VN" noProof="1">
                    <a:cs typeface="Arial" charset="0"/>
                  </a:rPr>
                  <a:t>Vậy ta chọn </a:t>
                </a:r>
                <a14:m>
                  <m:oMath xmlns:m="http://schemas.openxmlformats.org/officeDocument/2006/math">
                    <m:r>
                      <a:rPr lang="vi-VN" i="1" noProof="1" smtClean="0">
                        <a:latin typeface="Cambria Math" panose="02040503050406030204" pitchFamily="18" charset="0"/>
                        <a:cs typeface="Arial" charset="0"/>
                      </a:rPr>
                      <m:t>𝑛</m:t>
                    </m:r>
                    <m:r>
                      <a:rPr lang="vi-VN" i="1" baseline="-25000" noProof="1">
                        <a:latin typeface="Cambria Math" panose="02040503050406030204" pitchFamily="18" charset="0"/>
                        <a:cs typeface="Arial" charset="0"/>
                      </a:rPr>
                      <m:t>0</m:t>
                    </m:r>
                    <m:r>
                      <a:rPr lang="vi-VN" i="1" noProof="1">
                        <a:latin typeface="Cambria Math" panose="02040503050406030204" pitchFamily="18" charset="0"/>
                        <a:cs typeface="Arial" charset="0"/>
                      </a:rPr>
                      <m:t>=1</m:t>
                    </m:r>
                  </m:oMath>
                </a14:m>
                <a:r>
                  <a:rPr lang="vi-VN" noProof="1">
                    <a:cs typeface="Arial" charset="0"/>
                  </a:rPr>
                  <a:t>, </a:t>
                </a:r>
                <a14:m>
                  <m:oMath xmlns:m="http://schemas.openxmlformats.org/officeDocument/2006/math">
                    <m:r>
                      <a:rPr lang="vi-VN" i="1" noProof="1" smtClean="0">
                        <a:latin typeface="Cambria Math" panose="02040503050406030204" pitchFamily="18" charset="0"/>
                        <a:cs typeface="Arial" charset="0"/>
                      </a:rPr>
                      <m:t>𝑐</m:t>
                    </m:r>
                    <m:r>
                      <a:rPr lang="vi-VN" i="1" noProof="1" smtClean="0">
                        <a:latin typeface="Cambria Math" panose="02040503050406030204" pitchFamily="18" charset="0"/>
                        <a:cs typeface="Arial" charset="0"/>
                      </a:rPr>
                      <m:t>=6 </m:t>
                    </m:r>
                  </m:oMath>
                </a14:m>
                <a:r>
                  <a:rPr lang="vi-VN" noProof="1">
                    <a:cs typeface="Arial" charset="0"/>
                  </a:rPr>
                  <a:t>và </a:t>
                </a:r>
                <a14:m>
                  <m:oMath xmlns:m="http://schemas.openxmlformats.org/officeDocument/2006/math">
                    <m:r>
                      <a:rPr lang="vi-VN" i="1" noProof="1" smtClean="0">
                        <a:latin typeface="Cambria Math" panose="02040503050406030204" pitchFamily="18" charset="0"/>
                        <a:cs typeface="Arial" charset="0"/>
                      </a:rPr>
                      <m:t>𝑓</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oMath>
                </a14:m>
                <a:r>
                  <a:rPr lang="vi-VN" noProof="1">
                    <a:cs typeface="Arial" charset="0"/>
                  </a:rPr>
                  <a:t>, ta có: </a:t>
                </a:r>
                <a14:m>
                  <m:oMath xmlns:m="http://schemas.openxmlformats.org/officeDocument/2006/math">
                    <m:r>
                      <a:rPr lang="vi-VN" i="1" noProof="1" smtClean="0">
                        <a:latin typeface="Cambria Math" panose="02040503050406030204" pitchFamily="18" charset="0"/>
                        <a:cs typeface="Arial" charset="0"/>
                      </a:rPr>
                      <m:t>𝑇</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𝑐</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𝑓</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oMath>
                </a14:m>
                <a:endParaRPr lang="vi-VN" noProof="1">
                  <a:cs typeface="Arial" charset="0"/>
                </a:endParaRPr>
              </a:p>
              <a:p>
                <a:pPr lvl="1"/>
                <a:r>
                  <a:rPr lang="vi-VN" noProof="1">
                    <a:cs typeface="Arial" charset="0"/>
                  </a:rPr>
                  <a:t>Tóm lại: </a:t>
                </a:r>
                <a14:m>
                  <m:oMath xmlns:m="http://schemas.openxmlformats.org/officeDocument/2006/math">
                    <m:r>
                      <a:rPr lang="vi-VN" i="1" noProof="1" smtClean="0">
                        <a:latin typeface="Cambria Math" panose="02040503050406030204" pitchFamily="18" charset="0"/>
                        <a:cs typeface="Arial" charset="0"/>
                      </a:rPr>
                      <m:t>𝑇</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𝑂</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baseline="30000" noProof="1">
                        <a:latin typeface="Cambria Math" panose="02040503050406030204" pitchFamily="18" charset="0"/>
                        <a:cs typeface="Arial" charset="0"/>
                      </a:rPr>
                      <m:t>3</m:t>
                    </m:r>
                    <m:r>
                      <a:rPr lang="vi-VN" i="1" noProof="1">
                        <a:latin typeface="Cambria Math" panose="02040503050406030204" pitchFamily="18" charset="0"/>
                        <a:cs typeface="Arial" charset="0"/>
                      </a:rPr>
                      <m:t>)</m:t>
                    </m:r>
                  </m:oMath>
                </a14:m>
                <a:endParaRPr lang="vi-VN" noProof="1">
                  <a:cs typeface="Arial" charset="0"/>
                </a:endParaRPr>
              </a:p>
              <a:p>
                <a:endParaRPr lang="vi-VN" sz="1200" noProof="1">
                  <a:cs typeface="Arial" charset="0"/>
                </a:endParaRPr>
              </a:p>
              <a:p>
                <a:r>
                  <a:rPr lang="vi-VN" b="1" noProof="1">
                    <a:solidFill>
                      <a:srgbClr val="0070C0"/>
                    </a:solidFill>
                    <a:cs typeface="Arial" charset="0"/>
                  </a:rPr>
                  <a:t>Nhận xét</a:t>
                </a:r>
              </a:p>
              <a:p>
                <a:pPr lvl="1"/>
                <a:r>
                  <a:rPr lang="vi-VN" noProof="1">
                    <a:cs typeface="Arial" charset="0"/>
                  </a:rPr>
                  <a:t>Có nhiều hàm </a:t>
                </a:r>
                <a14:m>
                  <m:oMath xmlns:m="http://schemas.openxmlformats.org/officeDocument/2006/math">
                    <m:r>
                      <a:rPr lang="vi-VN" i="1" noProof="1" smtClean="0">
                        <a:latin typeface="Cambria Math" panose="02040503050406030204" pitchFamily="18" charset="0"/>
                        <a:cs typeface="Arial" charset="0"/>
                      </a:rPr>
                      <m:t>𝑓</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oMath>
                </a14:m>
                <a:r>
                  <a:rPr lang="vi-VN" noProof="1">
                    <a:cs typeface="Arial" charset="0"/>
                  </a:rPr>
                  <a:t> có thể được chọn làm chặn trên của </a:t>
                </a:r>
                <a14:m>
                  <m:oMath xmlns:m="http://schemas.openxmlformats.org/officeDocument/2006/math">
                    <m:r>
                      <a:rPr lang="vi-VN" i="1" noProof="1" smtClean="0">
                        <a:latin typeface="Cambria Math" panose="02040503050406030204" pitchFamily="18" charset="0"/>
                        <a:cs typeface="Arial" charset="0"/>
                      </a:rPr>
                      <m:t>𝑇</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oMath>
                </a14:m>
                <a:r>
                  <a:rPr lang="vi-VN" noProof="1">
                    <a:cs typeface="Arial" charset="0"/>
                  </a:rPr>
                  <a:t>. Thông thường, ta chọn </a:t>
                </a:r>
                <a14:m>
                  <m:oMath xmlns:m="http://schemas.openxmlformats.org/officeDocument/2006/math">
                    <m:r>
                      <a:rPr lang="vi-VN" i="1" noProof="1" smtClean="0">
                        <a:latin typeface="Cambria Math" panose="02040503050406030204" pitchFamily="18" charset="0"/>
                        <a:cs typeface="Arial" charset="0"/>
                      </a:rPr>
                      <m:t>𝑓</m:t>
                    </m:r>
                    <m:r>
                      <a:rPr lang="vi-VN" i="1" noProof="1" smtClean="0">
                        <a:latin typeface="Cambria Math" panose="02040503050406030204" pitchFamily="18" charset="0"/>
                        <a:cs typeface="Arial" charset="0"/>
                      </a:rPr>
                      <m:t>(</m:t>
                    </m:r>
                    <m:r>
                      <a:rPr lang="vi-VN" i="1" noProof="1" smtClean="0">
                        <a:latin typeface="Cambria Math" panose="02040503050406030204" pitchFamily="18" charset="0"/>
                        <a:cs typeface="Arial" charset="0"/>
                      </a:rPr>
                      <m:t>𝑛</m:t>
                    </m:r>
                    <m:r>
                      <a:rPr lang="vi-VN" i="1" noProof="1" smtClean="0">
                        <a:latin typeface="Cambria Math" panose="02040503050406030204" pitchFamily="18" charset="0"/>
                        <a:cs typeface="Arial" charset="0"/>
                      </a:rPr>
                      <m:t>)</m:t>
                    </m:r>
                  </m:oMath>
                </a14:m>
                <a:r>
                  <a:rPr lang="vi-VN" noProof="1">
                    <a:cs typeface="Arial" charset="0"/>
                  </a:rPr>
                  <a:t> nhỏ nhất và đơn giản nhất có thể.</a:t>
                </a:r>
              </a:p>
              <a:p>
                <a:endParaRPr lang="vi-VN" noProof="1"/>
              </a:p>
            </p:txBody>
          </p:sp>
        </mc:Choice>
        <mc:Fallback xmlns="">
          <p:sp>
            <p:nvSpPr>
              <p:cNvPr id="2" name="Chỗ dành sẵn cho Văn bản 1">
                <a:extLst>
                  <a:ext uri="{FF2B5EF4-FFF2-40B4-BE49-F238E27FC236}">
                    <a16:creationId xmlns:a16="http://schemas.microsoft.com/office/drawing/2014/main" id="{9096D53C-6112-45CC-A63B-259D395302F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r="-794"/>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40B569BA-5E0B-4899-89E4-07EE48A8BF6B}"/>
              </a:ext>
            </a:extLst>
          </p:cNvPr>
          <p:cNvSpPr>
            <a:spLocks noGrp="1"/>
          </p:cNvSpPr>
          <p:nvPr>
            <p:ph type="dt" sz="half" idx="10"/>
          </p:nvPr>
        </p:nvSpPr>
        <p:spPr/>
        <p:txBody>
          <a:bodyPr/>
          <a:lstStyle/>
          <a:p>
            <a:fld id="{E25EA81C-89C3-42C8-80FA-39A5AC3C2585}"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C1AFDF60-1FDF-49F5-B336-F18F80576A61}"/>
              </a:ext>
            </a:extLst>
          </p:cNvPr>
          <p:cNvSpPr>
            <a:spLocks noGrp="1"/>
          </p:cNvSpPr>
          <p:nvPr>
            <p:ph type="sldNum" sz="quarter" idx="12"/>
          </p:nvPr>
        </p:nvSpPr>
        <p:spPr/>
        <p:txBody>
          <a:bodyPr/>
          <a:lstStyle/>
          <a:p>
            <a:fld id="{48F63A3B-78C7-47BE-AE5E-E10140E04643}" type="slidenum">
              <a:rPr lang="vi-VN" noProof="1" smtClean="0"/>
              <a:t>62</a:t>
            </a:fld>
            <a:endParaRPr lang="vi-VN" noProof="1"/>
          </a:p>
        </p:txBody>
      </p:sp>
    </p:spTree>
    <p:extLst>
      <p:ext uri="{BB962C8B-B14F-4D97-AF65-F5344CB8AC3E}">
        <p14:creationId xmlns:p14="http://schemas.microsoft.com/office/powerpoint/2010/main" val="3853143402"/>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0868CDB2-BCEC-4009-8A9E-41C84DF82E6A}"/>
              </a:ext>
            </a:extLst>
          </p:cNvPr>
          <p:cNvSpPr>
            <a:spLocks noGrp="1"/>
          </p:cNvSpPr>
          <p:nvPr>
            <p:ph type="dt" sz="half" idx="10"/>
          </p:nvPr>
        </p:nvSpPr>
        <p:spPr/>
        <p:txBody>
          <a:bodyPr/>
          <a:lstStyle/>
          <a:p>
            <a:fld id="{702F87A6-2862-4C81-AEF2-06CA6E69F8AE}"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D49B701D-33CA-401A-A4C5-DC87EF450CEA}"/>
              </a:ext>
            </a:extLst>
          </p:cNvPr>
          <p:cNvSpPr>
            <a:spLocks noGrp="1"/>
          </p:cNvSpPr>
          <p:nvPr>
            <p:ph type="sldNum" sz="quarter" idx="12"/>
          </p:nvPr>
        </p:nvSpPr>
        <p:spPr/>
        <p:txBody>
          <a:bodyPr/>
          <a:lstStyle/>
          <a:p>
            <a:fld id="{48F63A3B-78C7-47BE-AE5E-E10140E04643}" type="slidenum">
              <a:rPr lang="vi-VN" noProof="1" dirty="0" smtClean="0"/>
              <a:pPr/>
              <a:t>63</a:t>
            </a:fld>
            <a:endParaRPr lang="vi-VN" noProof="1"/>
          </a:p>
        </p:txBody>
      </p:sp>
      <mc:AlternateContent xmlns:mc="http://schemas.openxmlformats.org/markup-compatibility/2006" xmlns:a14="http://schemas.microsoft.com/office/drawing/2010/main">
        <mc:Choice Requires="a14">
          <p:sp>
            <p:nvSpPr>
              <p:cNvPr id="25603" name="Rectangle 3"/>
              <p:cNvSpPr>
                <a:spLocks noGrp="1" noChangeArrowheads="1"/>
              </p:cNvSpPr>
              <p:nvPr>
                <p:ph idx="13"/>
              </p:nvPr>
            </p:nvSpPr>
            <p:spPr/>
            <p:txBody>
              <a:bodyPr/>
              <a:lstStyle/>
              <a:p>
                <a:r>
                  <a:rPr lang="vi-VN" noProof="1"/>
                  <a:t>Tùy theo dạng hàm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ta có các kí pháp sau:</a:t>
                </a:r>
              </a:p>
              <a:p>
                <a:pPr lvl="1"/>
                <a:r>
                  <a:rPr lang="vi-VN" noProof="1"/>
                  <a:t>Nếu thuật toán có thời gian thực hiện không phụ thuộc vào kích thước dữ liệu thì ta nói thuật toán có độ phức tạp là một hằng số và được viết là </a:t>
                </a:r>
                <a14:m>
                  <m:oMath xmlns:m="http://schemas.openxmlformats.org/officeDocument/2006/math">
                    <m:r>
                      <a:rPr lang="vi-VN" b="1" i="1" noProof="1" smtClean="0">
                        <a:solidFill>
                          <a:srgbClr val="0070C0"/>
                        </a:solidFill>
                        <a:latin typeface="Cambria Math" panose="02040503050406030204" pitchFamily="18" charset="0"/>
                      </a:rPr>
                      <m:t>𝑶</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𝟏</m:t>
                    </m:r>
                    <m:r>
                      <a:rPr lang="vi-VN" b="1" i="1" noProof="1" smtClean="0">
                        <a:solidFill>
                          <a:srgbClr val="0070C0"/>
                        </a:solidFill>
                        <a:latin typeface="Cambria Math" panose="02040503050406030204" pitchFamily="18" charset="0"/>
                      </a:rPr>
                      <m:t>)</m:t>
                    </m:r>
                  </m:oMath>
                </a14:m>
                <a:r>
                  <a:rPr lang="en-US" noProof="1">
                    <a:solidFill>
                      <a:srgbClr val="000000"/>
                    </a:solidFill>
                  </a:rPr>
                  <a:t>.</a:t>
                </a:r>
                <a:endParaRPr lang="vi-VN" b="1" noProof="1">
                  <a:solidFill>
                    <a:srgbClr val="0070C0"/>
                  </a:solidFill>
                </a:endParaRPr>
              </a:p>
              <a:p>
                <a:pPr lvl="1"/>
                <a:r>
                  <a:rPr lang="vi-VN" noProof="1"/>
                  <a:t>Nếu thuật toán có thời gian thực hiện là </a:t>
                </a:r>
                <a14:m>
                  <m:oMath xmlns:m="http://schemas.openxmlformats.org/officeDocument/2006/math">
                    <m:r>
                      <m:rPr>
                        <m:sty m:val="p"/>
                      </m:rPr>
                      <a:rPr lang="vi-VN" i="0" noProof="1" smtClean="0">
                        <a:latin typeface="Cambria Math" panose="02040503050406030204" pitchFamily="18" charset="0"/>
                      </a:rPr>
                      <m:t>log</m:t>
                    </m:r>
                    <m:r>
                      <a:rPr lang="vi-VN" i="1" baseline="-25000" noProof="1">
                        <a:latin typeface="Cambria Math" panose="02040503050406030204" pitchFamily="18" charset="0"/>
                      </a:rPr>
                      <m:t>𝑎</m:t>
                    </m:r>
                    <m:r>
                      <a:rPr lang="vi-VN" i="1" noProof="1">
                        <a:latin typeface="Cambria Math" panose="02040503050406030204" pitchFamily="18" charset="0"/>
                      </a:rPr>
                      <m:t>𝑓</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oMath>
                </a14:m>
                <a:r>
                  <a:rPr lang="vi-VN" noProof="1"/>
                  <a:t> thì độ phức tạp của thuật toán đó được viết là </a:t>
                </a:r>
                <a14:m>
                  <m:oMath xmlns:m="http://schemas.openxmlformats.org/officeDocument/2006/math">
                    <m:r>
                      <a:rPr lang="vi-VN" b="1" i="1" noProof="1" smtClean="0">
                        <a:solidFill>
                          <a:srgbClr val="0070C0"/>
                        </a:solidFill>
                        <a:latin typeface="Cambria Math" panose="02040503050406030204" pitchFamily="18" charset="0"/>
                      </a:rPr>
                      <m:t>𝑶</m:t>
                    </m:r>
                    <m:r>
                      <a:rPr lang="vi-VN" b="1" i="1" noProof="1" smtClean="0">
                        <a:solidFill>
                          <a:srgbClr val="0070C0"/>
                        </a:solidFill>
                        <a:latin typeface="Cambria Math" panose="02040503050406030204" pitchFamily="18" charset="0"/>
                      </a:rPr>
                      <m:t>(</m:t>
                    </m:r>
                    <m:r>
                      <a:rPr lang="vi-VN" b="1" i="0" noProof="1" smtClean="0">
                        <a:solidFill>
                          <a:srgbClr val="0070C0"/>
                        </a:solidFill>
                        <a:latin typeface="Cambria Math" panose="02040503050406030204" pitchFamily="18" charset="0"/>
                      </a:rPr>
                      <m:t>𝐥𝐨𝐠</m:t>
                    </m:r>
                    <m:r>
                      <a:rPr lang="vi-VN" b="1" i="1" noProof="1" smtClean="0">
                        <a:solidFill>
                          <a:srgbClr val="0070C0"/>
                        </a:solidFill>
                        <a:latin typeface="Cambria Math" panose="02040503050406030204" pitchFamily="18" charset="0"/>
                      </a:rPr>
                      <m:t>𝒇</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𝒏</m:t>
                    </m:r>
                    <m:r>
                      <a:rPr lang="vi-VN" b="1" i="1" noProof="1" smtClean="0">
                        <a:solidFill>
                          <a:srgbClr val="0070C0"/>
                        </a:solidFill>
                        <a:latin typeface="Cambria Math" panose="02040503050406030204" pitchFamily="18" charset="0"/>
                      </a:rPr>
                      <m:t>))</m:t>
                    </m:r>
                  </m:oMath>
                </a14:m>
                <a:r>
                  <a:rPr lang="en-US" b="1" noProof="1">
                    <a:solidFill>
                      <a:srgbClr val="000000"/>
                    </a:solidFill>
                  </a:rPr>
                  <a:t>.</a:t>
                </a:r>
                <a:endParaRPr lang="vi-VN" b="1" noProof="1">
                  <a:solidFill>
                    <a:srgbClr val="000000"/>
                  </a:solidFill>
                </a:endParaRPr>
              </a:p>
              <a:p>
                <a:pPr lvl="1"/>
                <a:r>
                  <a:rPr lang="vi-VN" noProof="1"/>
                  <a:t>Nếu thuật toán có thời gian thực hiện là đa thức </a:t>
                </a:r>
                <a14:m>
                  <m:oMath xmlns:m="http://schemas.openxmlformats.org/officeDocument/2006/math">
                    <m:r>
                      <a:rPr lang="vi-VN" i="1" noProof="1" smtClean="0">
                        <a:latin typeface="Cambria Math" panose="02040503050406030204" pitchFamily="18" charset="0"/>
                      </a:rPr>
                      <m:t>𝑃</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en-US" noProof="1"/>
                  <a:t> </a:t>
                </a:r>
                <a:r>
                  <a:rPr lang="vi-VN" noProof="1"/>
                  <a:t>bậc </a:t>
                </a:r>
                <a14:m>
                  <m:oMath xmlns:m="http://schemas.openxmlformats.org/officeDocument/2006/math">
                    <m:r>
                      <a:rPr lang="vi-VN" i="1" noProof="1" smtClean="0">
                        <a:latin typeface="Cambria Math" panose="02040503050406030204" pitchFamily="18" charset="0"/>
                      </a:rPr>
                      <m:t>𝑘</m:t>
                    </m:r>
                  </m:oMath>
                </a14:m>
                <a:r>
                  <a:rPr lang="vi-VN" noProof="1"/>
                  <a:t> thì độ phức tạp của thuật toán đó được viết là </a:t>
                </a:r>
                <a14:m>
                  <m:oMath xmlns:m="http://schemas.openxmlformats.org/officeDocument/2006/math">
                    <m:r>
                      <a:rPr lang="vi-VN" b="1" i="1" noProof="1" smtClean="0">
                        <a:solidFill>
                          <a:srgbClr val="0070C0"/>
                        </a:solidFill>
                        <a:latin typeface="Cambria Math" panose="02040503050406030204" pitchFamily="18" charset="0"/>
                      </a:rPr>
                      <m:t>𝑶</m:t>
                    </m:r>
                    <m:r>
                      <a:rPr lang="vi-VN" b="1" i="1" noProof="1" smtClean="0">
                        <a:solidFill>
                          <a:srgbClr val="0070C0"/>
                        </a:solidFill>
                        <a:latin typeface="Cambria Math" panose="02040503050406030204" pitchFamily="18" charset="0"/>
                      </a:rPr>
                      <m:t>(</m:t>
                    </m:r>
                    <m:sSup>
                      <m:sSupPr>
                        <m:ctrlPr>
                          <a:rPr lang="vi-VN" b="1" i="1" noProof="1" smtClean="0">
                            <a:solidFill>
                              <a:srgbClr val="0070C0"/>
                            </a:solidFill>
                            <a:latin typeface="Cambria Math" panose="02040503050406030204" pitchFamily="18" charset="0"/>
                          </a:rPr>
                        </m:ctrlPr>
                      </m:sSupPr>
                      <m:e>
                        <m:r>
                          <a:rPr lang="en-US" b="1" i="1" noProof="1" smtClean="0">
                            <a:solidFill>
                              <a:srgbClr val="0070C0"/>
                            </a:solidFill>
                            <a:latin typeface="Cambria Math" panose="02040503050406030204" pitchFamily="18" charset="0"/>
                          </a:rPr>
                          <m:t>𝒏</m:t>
                        </m:r>
                      </m:e>
                      <m:sup>
                        <m:r>
                          <a:rPr lang="en-US" b="1" i="1" noProof="1" smtClean="0">
                            <a:solidFill>
                              <a:srgbClr val="0070C0"/>
                            </a:solidFill>
                            <a:latin typeface="Cambria Math" panose="02040503050406030204" pitchFamily="18" charset="0"/>
                          </a:rPr>
                          <m:t>𝒌</m:t>
                        </m:r>
                      </m:sup>
                    </m:sSup>
                    <m:r>
                      <a:rPr lang="vi-VN" b="1" i="1" noProof="1">
                        <a:solidFill>
                          <a:srgbClr val="0070C0"/>
                        </a:solidFill>
                        <a:latin typeface="Cambria Math" panose="02040503050406030204" pitchFamily="18" charset="0"/>
                      </a:rPr>
                      <m:t>)</m:t>
                    </m:r>
                  </m:oMath>
                </a14:m>
                <a:r>
                  <a:rPr lang="en-US" noProof="1"/>
                  <a:t>.</a:t>
                </a:r>
                <a:endParaRPr lang="vi-VN" noProof="1"/>
              </a:p>
            </p:txBody>
          </p:sp>
        </mc:Choice>
        <mc:Fallback xmlns="">
          <p:sp>
            <p:nvSpPr>
              <p:cNvPr id="25603" name="Rectangle 3"/>
              <p:cNvSpPr>
                <a:spLocks noGrp="1" noRot="1" noChangeAspect="1" noMove="1" noResize="1" noEditPoints="1" noAdjustHandles="1" noChangeArrowheads="1" noChangeShapeType="1" noTextEdit="1"/>
              </p:cNvSpPr>
              <p:nvPr>
                <p:ph idx="13"/>
              </p:nvPr>
            </p:nvSpPr>
            <p:spPr>
              <a:blipFill>
                <a:blip r:embed="rId2"/>
                <a:stretch>
                  <a:fillRect l="-529" t="-1139" r="-1058"/>
                </a:stretch>
              </a:blipFill>
            </p:spPr>
            <p:txBody>
              <a:bodyPr/>
              <a:lstStyle/>
              <a:p>
                <a:r>
                  <a:rPr lang="en-US">
                    <a:noFill/>
                  </a:rPr>
                  <a:t> </a:t>
                </a:r>
              </a:p>
            </p:txBody>
          </p:sp>
        </mc:Fallback>
      </mc:AlternateContent>
      <p:sp>
        <p:nvSpPr>
          <p:cNvPr id="9" name="Rectangle 2">
            <a:extLst>
              <a:ext uri="{FF2B5EF4-FFF2-40B4-BE49-F238E27FC236}">
                <a16:creationId xmlns:a16="http://schemas.microsoft.com/office/drawing/2014/main" id="{22259C19-97B4-4FD7-9288-6726F27D8B55}"/>
              </a:ext>
            </a:extLst>
          </p:cNvPr>
          <p:cNvSpPr>
            <a:spLocks noGrp="1" noChangeArrowheads="1"/>
          </p:cNvSpPr>
          <p:nvPr>
            <p:ph type="title"/>
          </p:nvPr>
        </p:nvSpPr>
        <p:spPr>
          <a:xfrm>
            <a:off x="198119" y="566927"/>
            <a:ext cx="7279005" cy="786384"/>
          </a:xfrm>
        </p:spPr>
        <p:txBody>
          <a:bodyPr>
            <a:noAutofit/>
          </a:bodyPr>
          <a:lstStyle/>
          <a:p>
            <a:r>
              <a:rPr lang="vi-VN" sz="3400" noProof="1"/>
              <a:t>Một số</a:t>
            </a:r>
            <a:r>
              <a:rPr lang="en-US" sz="3400" noProof="1"/>
              <a:t> </a:t>
            </a:r>
            <a:r>
              <a:rPr lang="vi-VN" sz="3400" noProof="1"/>
              <a:t>kí hiệu độ phức tạp thuật</a:t>
            </a:r>
            <a:r>
              <a:rPr lang="en-US" sz="3400" noProof="1"/>
              <a:t> toán</a:t>
            </a:r>
            <a:endParaRPr lang="vi-VN" sz="3400" noProof="1"/>
          </a:p>
        </p:txBody>
      </p:sp>
    </p:spTree>
    <p:extLst>
      <p:ext uri="{BB962C8B-B14F-4D97-AF65-F5344CB8AC3E}">
        <p14:creationId xmlns:p14="http://schemas.microsoft.com/office/powerpoint/2010/main" val="22257712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wipe(left)">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wipe(left)">
                                      <p:cBhvr>
                                        <p:cTn id="12" dur="5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wipe(left)">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wipe(left)">
                                      <p:cBhvr>
                                        <p:cTn id="22"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vi-VN" dirty="0"/>
              <a:t>Ký hiệu </a:t>
            </a:r>
            <a:r>
              <a:rPr lang="vi-VN" i="1" dirty="0"/>
              <a:t>O</a:t>
            </a:r>
            <a:r>
              <a:rPr lang="vi-VN" dirty="0"/>
              <a:t> </a:t>
            </a:r>
            <a:r>
              <a:rPr lang="en-US" dirty="0"/>
              <a:t>-</a:t>
            </a:r>
            <a:r>
              <a:rPr lang="vi-VN" dirty="0"/>
              <a:t> Biểu diễn thời gian chạy </a:t>
            </a:r>
          </a:p>
        </p:txBody>
      </p:sp>
      <mc:AlternateContent xmlns:mc="http://schemas.openxmlformats.org/markup-compatibility/2006" xmlns:a14="http://schemas.microsoft.com/office/drawing/2010/main">
        <mc:Choice Requires="a14">
          <p:sp>
            <p:nvSpPr>
              <p:cNvPr id="4" name="Chỗ dành sẵn cho Văn bản 3">
                <a:extLst>
                  <a:ext uri="{FF2B5EF4-FFF2-40B4-BE49-F238E27FC236}">
                    <a16:creationId xmlns:a16="http://schemas.microsoft.com/office/drawing/2014/main" id="{B6F40BE9-6C51-4CCE-964C-D9663509379F}"/>
                  </a:ext>
                </a:extLst>
              </p:cNvPr>
              <p:cNvSpPr>
                <a:spLocks noGrp="1"/>
              </p:cNvSpPr>
              <p:nvPr>
                <p:ph type="body" sz="quarter" idx="13"/>
              </p:nvPr>
            </p:nvSpPr>
            <p:spPr>
              <a:xfrm>
                <a:off x="0" y="1609724"/>
                <a:ext cx="12192000" cy="4608195"/>
              </a:xfrm>
            </p:spPr>
            <p:txBody>
              <a:bodyPr>
                <a:normAutofit/>
              </a:bodyPr>
              <a:lstStyle/>
              <a:p>
                <a:pPr lvl="1">
                  <a:spcBef>
                    <a:spcPts val="600"/>
                  </a:spcBef>
                  <a:spcAft>
                    <a:spcPts val="600"/>
                  </a:spcAft>
                </a:pPr>
                <a14:m>
                  <m:oMath xmlns:m="http://schemas.openxmlformats.org/officeDocument/2006/math">
                    <m:r>
                      <a:rPr lang="vi-VN" sz="2700" b="1" i="1" smtClean="0">
                        <a:latin typeface="Cambria Math"/>
                      </a:rPr>
                      <m:t>𝒏</m:t>
                    </m:r>
                    <m:r>
                      <a:rPr lang="vi-VN" sz="2700" b="1" i="1" smtClean="0">
                        <a:latin typeface="Cambria Math"/>
                      </a:rPr>
                      <m:t>+</m:t>
                    </m:r>
                    <m:r>
                      <a:rPr lang="vi-VN" sz="2700" b="1" i="1" smtClean="0">
                        <a:latin typeface="Cambria Math"/>
                      </a:rPr>
                      <m:t>𝟗</m:t>
                    </m:r>
                    <m:r>
                      <a:rPr lang="vi-VN" sz="2700" b="1" i="1" smtClean="0">
                        <a:latin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r>
                          <a:rPr lang="vi-VN" sz="2700" b="1" i="1">
                            <a:latin typeface="Cambria Math"/>
                            <a:ea typeface="Cambria Math"/>
                          </a:rPr>
                          <m:t>𝒏</m:t>
                        </m:r>
                      </m:e>
                    </m:d>
                  </m:oMath>
                </a14:m>
                <a:endParaRPr lang="vi-VN" sz="2700" b="1" dirty="0">
                  <a:latin typeface="Arial" panose="020B0604020202020204" pitchFamily="34" charset="0"/>
                  <a:ea typeface="Cambria Math"/>
                </a:endParaRPr>
              </a:p>
              <a:p>
                <a:pPr lvl="1">
                  <a:spcBef>
                    <a:spcPts val="600"/>
                  </a:spcBef>
                  <a:spcAft>
                    <a:spcPts val="600"/>
                  </a:spcAft>
                </a:pPr>
                <a14:m>
                  <m:oMath xmlns:m="http://schemas.openxmlformats.org/officeDocument/2006/math">
                    <m:r>
                      <a:rPr lang="vi-VN" sz="2700" b="1" i="1">
                        <a:latin typeface="Cambria Math"/>
                      </a:rPr>
                      <m:t>𝟐</m:t>
                    </m:r>
                    <m:r>
                      <a:rPr lang="vi-VN" sz="2700" b="1" i="1">
                        <a:latin typeface="Cambria Math"/>
                      </a:rPr>
                      <m:t>𝒏</m:t>
                    </m:r>
                    <m:r>
                      <a:rPr lang="vi-VN" sz="2700" b="1" i="1">
                        <a:latin typeface="Cambria Math"/>
                      </a:rPr>
                      <m:t>+</m:t>
                    </m:r>
                    <m:r>
                      <a:rPr lang="vi-VN" sz="2700" b="1" i="1">
                        <a:latin typeface="Cambria Math"/>
                      </a:rPr>
                      <m:t>𝟏</m:t>
                    </m:r>
                    <m:r>
                      <a:rPr lang="vi-VN" sz="2700" b="1" i="1">
                        <a:latin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r>
                          <a:rPr lang="vi-VN" sz="2700" b="1" i="1">
                            <a:latin typeface="Cambria Math"/>
                            <a:ea typeface="Cambria Math"/>
                          </a:rPr>
                          <m:t>𝒏</m:t>
                        </m:r>
                      </m:e>
                    </m:d>
                  </m:oMath>
                </a14:m>
                <a:endParaRPr lang="vi-VN" sz="2700" b="1" dirty="0">
                  <a:latin typeface="Arial" panose="020B0604020202020204" pitchFamily="34" charset="0"/>
                  <a:ea typeface="Cambria Math"/>
                  <a:cs typeface="Arial" panose="020B0604020202020204" pitchFamily="34" charset="0"/>
                </a:endParaRPr>
              </a:p>
              <a:p>
                <a:pPr lvl="1">
                  <a:spcBef>
                    <a:spcPts val="600"/>
                  </a:spcBef>
                  <a:spcAft>
                    <a:spcPts val="600"/>
                  </a:spcAft>
                </a:pPr>
                <a14:m>
                  <m:oMath xmlns:m="http://schemas.openxmlformats.org/officeDocument/2006/math">
                    <m:r>
                      <a:rPr lang="vi-VN" sz="2700" b="1" i="1">
                        <a:latin typeface="Cambria Math"/>
                      </a:rPr>
                      <m:t>𝟐</m:t>
                    </m:r>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r>
                      <a:rPr lang="vi-VN" sz="2700" b="1" i="1">
                        <a:latin typeface="Cambria Math"/>
                      </a:rPr>
                      <m:t>+</m:t>
                    </m:r>
                    <m:r>
                      <a:rPr lang="vi-VN" sz="2700" b="1" i="1">
                        <a:latin typeface="Cambria Math"/>
                      </a:rPr>
                      <m:t>𝟕</m:t>
                    </m:r>
                    <m:r>
                      <a:rPr lang="vi-VN" sz="2700" b="1" i="1">
                        <a:latin typeface="Cambria Math"/>
                        <a:ea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e>
                    </m:d>
                  </m:oMath>
                </a14:m>
                <a:endParaRPr lang="vi-VN" sz="2700" b="1" dirty="0">
                  <a:latin typeface="Arial" panose="020B0604020202020204" pitchFamily="34" charset="0"/>
                  <a:ea typeface="Cambria Math"/>
                  <a:cs typeface="Arial" panose="020B0604020202020204" pitchFamily="34" charset="0"/>
                </a:endParaRPr>
              </a:p>
              <a:p>
                <a:pPr lvl="1">
                  <a:spcBef>
                    <a:spcPts val="600"/>
                  </a:spcBef>
                  <a:spcAft>
                    <a:spcPts val="600"/>
                  </a:spcAft>
                </a:pPr>
                <a14:m>
                  <m:oMath xmlns:m="http://schemas.openxmlformats.org/officeDocument/2006/math">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r>
                      <a:rPr lang="vi-VN" sz="2700" b="1" i="1">
                        <a:latin typeface="Cambria Math"/>
                      </a:rPr>
                      <m:t>+</m:t>
                    </m:r>
                    <m:r>
                      <a:rPr lang="vi-VN" sz="2700" b="1" i="1">
                        <a:latin typeface="Cambria Math"/>
                      </a:rPr>
                      <m:t>𝟐</m:t>
                    </m:r>
                    <m:r>
                      <a:rPr lang="vi-VN" sz="2700" b="1" i="1">
                        <a:latin typeface="Cambria Math"/>
                      </a:rPr>
                      <m:t>𝒏</m:t>
                    </m:r>
                    <m:r>
                      <a:rPr lang="vi-VN" sz="2700" b="1" i="1">
                        <a:latin typeface="Cambria Math"/>
                      </a:rPr>
                      <m:t>+</m:t>
                    </m:r>
                    <m:r>
                      <a:rPr lang="vi-VN" sz="2700" b="1" i="1">
                        <a:latin typeface="Cambria Math"/>
                      </a:rPr>
                      <m:t>𝟏</m:t>
                    </m:r>
                    <m:r>
                      <a:rPr lang="vi-VN" sz="2700" b="1" i="1">
                        <a:latin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e>
                    </m:d>
                  </m:oMath>
                </a14:m>
                <a:endParaRPr lang="vi-VN" sz="2700" b="1" dirty="0">
                  <a:latin typeface="Arial" panose="020B0604020202020204" pitchFamily="34" charset="0"/>
                  <a:ea typeface="Cambria Math"/>
                </a:endParaRPr>
              </a:p>
              <a:p>
                <a:pPr lvl="1">
                  <a:spcBef>
                    <a:spcPts val="600"/>
                  </a:spcBef>
                  <a:spcAft>
                    <a:spcPts val="600"/>
                  </a:spcAft>
                </a:pPr>
                <a14:m>
                  <m:oMath xmlns:m="http://schemas.openxmlformats.org/officeDocument/2006/math">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r>
                      <a:rPr lang="vi-VN" sz="2700" b="1" i="1">
                        <a:latin typeface="Cambria Math"/>
                      </a:rPr>
                      <m:t>+</m:t>
                    </m:r>
                    <m:r>
                      <a:rPr lang="vi-VN" sz="2700" b="1" i="1">
                        <a:latin typeface="Cambria Math"/>
                      </a:rPr>
                      <m:t>𝟐</m:t>
                    </m:r>
                    <m:r>
                      <a:rPr lang="vi-VN" sz="2700" b="1" i="1">
                        <a:latin typeface="Cambria Math"/>
                      </a:rPr>
                      <m:t>𝒏</m:t>
                    </m:r>
                    <m:r>
                      <a:rPr lang="vi-VN" sz="2700" b="1" i="1">
                        <a:latin typeface="Cambria Math"/>
                      </a:rPr>
                      <m:t>+</m:t>
                    </m:r>
                    <m:r>
                      <a:rPr lang="vi-VN" sz="2700" b="1" i="1">
                        <a:latin typeface="Cambria Math"/>
                      </a:rPr>
                      <m:t>𝟏</m:t>
                    </m:r>
                    <m:r>
                      <a:rPr lang="vi-VN" sz="2700" b="1" i="1">
                        <a:latin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𝟐</m:t>
                            </m:r>
                          </m:sup>
                        </m:sSup>
                      </m:e>
                    </m:d>
                  </m:oMath>
                </a14:m>
                <a:endParaRPr lang="vi-VN" sz="2700" b="1" dirty="0">
                  <a:latin typeface="Arial" panose="020B0604020202020204" pitchFamily="34" charset="0"/>
                  <a:ea typeface="Cambria Math"/>
                  <a:cs typeface="Arial" panose="020B0604020202020204" pitchFamily="34" charset="0"/>
                </a:endParaRPr>
              </a:p>
              <a:p>
                <a:pPr lvl="1">
                  <a:spcBef>
                    <a:spcPts val="600"/>
                  </a:spcBef>
                  <a:spcAft>
                    <a:spcPts val="600"/>
                  </a:spcAft>
                </a:pPr>
                <a14:m>
                  <m:oMath xmlns:m="http://schemas.openxmlformats.org/officeDocument/2006/math">
                    <m:r>
                      <a:rPr lang="vi-VN" sz="2700" b="1" i="1">
                        <a:latin typeface="Cambria Math"/>
                        <a:ea typeface="Cambria Math"/>
                      </a:rPr>
                      <m:t>𝒇</m:t>
                    </m:r>
                    <m:d>
                      <m:dPr>
                        <m:ctrlPr>
                          <a:rPr lang="vi-VN" sz="2700" b="1" i="1">
                            <a:latin typeface="Cambria Math" panose="02040503050406030204" pitchFamily="18" charset="0"/>
                            <a:ea typeface="Cambria Math"/>
                          </a:rPr>
                        </m:ctrlPr>
                      </m:dPr>
                      <m:e>
                        <m:r>
                          <a:rPr lang="vi-VN" sz="2700" b="1" i="1">
                            <a:latin typeface="Cambria Math"/>
                            <a:ea typeface="Cambria Math"/>
                          </a:rPr>
                          <m:t>𝒏</m:t>
                        </m:r>
                      </m:e>
                    </m:d>
                    <m:r>
                      <a:rPr lang="vi-VN" sz="2700" b="1" i="1">
                        <a:latin typeface="Cambria Math"/>
                        <a:ea typeface="Cambria Math"/>
                      </a:rPr>
                      <m:t>=</m:t>
                    </m:r>
                    <m:r>
                      <a:rPr lang="vi-VN" sz="2700" b="1" i="1">
                        <a:latin typeface="Cambria Math"/>
                        <a:ea typeface="Cambria Math"/>
                      </a:rPr>
                      <m:t>𝟓</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𝟐</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𝟐</m:t>
                        </m:r>
                      </m:sup>
                    </m:sSup>
                    <m:r>
                      <a:rPr lang="vi-VN" sz="2700" b="1" i="1">
                        <a:latin typeface="Cambria Math"/>
                        <a:ea typeface="Cambria Math"/>
                      </a:rPr>
                      <m:t>+</m:t>
                    </m:r>
                    <m:r>
                      <a:rPr lang="vi-VN" sz="2700" b="1" i="1">
                        <a:latin typeface="Cambria Math"/>
                        <a:ea typeface="Cambria Math"/>
                      </a:rPr>
                      <m:t>𝟏𝟑</m:t>
                    </m:r>
                    <m:r>
                      <a:rPr lang="vi-VN" sz="2700" b="1" i="1">
                        <a:latin typeface="Cambria Math"/>
                        <a:ea typeface="Cambria Math"/>
                      </a:rPr>
                      <m:t>𝒏</m:t>
                    </m:r>
                    <m:r>
                      <a:rPr lang="vi-VN" sz="2700" b="1" i="1">
                        <a:latin typeface="Cambria Math"/>
                        <a:ea typeface="Cambria Math"/>
                      </a:rPr>
                      <m:t>+</m:t>
                    </m:r>
                    <m:r>
                      <a:rPr lang="vi-VN" sz="2700" b="1" i="1">
                        <a:latin typeface="Cambria Math"/>
                        <a:ea typeface="Cambria Math"/>
                      </a:rPr>
                      <m:t>𝟔</m:t>
                    </m:r>
                    <m:r>
                      <a:rPr lang="vi-VN" sz="2700" b="1" i="1">
                        <a:latin typeface="Cambria Math"/>
                        <a:ea typeface="Cambria Math"/>
                      </a:rPr>
                      <m:t>≤</m:t>
                    </m:r>
                    <m:r>
                      <a:rPr lang="vi-VN" sz="2700" b="1" i="1">
                        <a:latin typeface="Cambria Math"/>
                        <a:ea typeface="Cambria Math"/>
                      </a:rPr>
                      <m:t>𝟓</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𝟐</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𝟏𝟑</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𝟔</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𝟐𝟔</m:t>
                    </m:r>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𝟑</m:t>
                        </m:r>
                      </m:sup>
                    </m:sSup>
                    <m:r>
                      <a:rPr lang="vi-VN" sz="2700" b="1" i="1">
                        <a:latin typeface="Cambria Math"/>
                        <a:ea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𝟑</m:t>
                            </m:r>
                          </m:sup>
                        </m:sSup>
                      </m:e>
                    </m:d>
                  </m:oMath>
                </a14:m>
                <a:endParaRPr lang="vi-VN" sz="2700" b="1" dirty="0">
                  <a:latin typeface="Arial" panose="020B0604020202020204" pitchFamily="34" charset="0"/>
                  <a:ea typeface="Cambria Math"/>
                  <a:cs typeface="Arial" panose="020B0604020202020204" pitchFamily="34" charset="0"/>
                </a:endParaRPr>
              </a:p>
              <a:p>
                <a:pPr lvl="1">
                  <a:spcBef>
                    <a:spcPts val="600"/>
                  </a:spcBef>
                  <a:spcAft>
                    <a:spcPts val="600"/>
                  </a:spcAft>
                </a:pPr>
                <a14:m>
                  <m:oMath xmlns:m="http://schemas.openxmlformats.org/officeDocument/2006/math">
                    <m:r>
                      <a:rPr lang="vi-VN" sz="2700" b="1" i="1">
                        <a:latin typeface="Cambria Math"/>
                        <a:ea typeface="Cambria Math"/>
                      </a:rPr>
                      <m:t>𝒇</m:t>
                    </m:r>
                    <m:d>
                      <m:dPr>
                        <m:ctrlPr>
                          <a:rPr lang="vi-VN" sz="2700" b="1" i="1">
                            <a:latin typeface="Cambria Math" panose="02040503050406030204" pitchFamily="18" charset="0"/>
                            <a:ea typeface="Cambria Math"/>
                          </a:rPr>
                        </m:ctrlPr>
                      </m:dPr>
                      <m:e>
                        <m:r>
                          <a:rPr lang="vi-VN" sz="2700" b="1" i="1">
                            <a:latin typeface="Cambria Math"/>
                            <a:ea typeface="Cambria Math"/>
                          </a:rPr>
                          <m:t>𝒏</m:t>
                        </m:r>
                      </m:e>
                    </m:d>
                    <m:r>
                      <a:rPr lang="vi-VN" sz="2700" b="1" i="1">
                        <a:latin typeface="Cambria Math"/>
                        <a:ea typeface="Cambria Math"/>
                      </a:rPr>
                      <m:t>=</m:t>
                    </m:r>
                    <m:sSub>
                      <m:sSubPr>
                        <m:ctrlPr>
                          <a:rPr lang="vi-VN" sz="2700" b="1" i="1">
                            <a:latin typeface="Cambria Math" panose="02040503050406030204" pitchFamily="18" charset="0"/>
                            <a:ea typeface="Cambria Math"/>
                          </a:rPr>
                        </m:ctrlPr>
                      </m:sSubPr>
                      <m:e>
                        <m:r>
                          <a:rPr lang="vi-VN" sz="2700" b="1" i="1">
                            <a:latin typeface="Cambria Math"/>
                            <a:ea typeface="Cambria Math"/>
                          </a:rPr>
                          <m:t>𝒂</m:t>
                        </m:r>
                      </m:e>
                      <m:sub>
                        <m:r>
                          <a:rPr lang="vi-VN" sz="2700" b="1" i="1">
                            <a:latin typeface="Cambria Math"/>
                            <a:ea typeface="Cambria Math"/>
                          </a:rPr>
                          <m:t>𝒌</m:t>
                        </m:r>
                      </m:sub>
                    </m:sSub>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𝒌</m:t>
                        </m:r>
                      </m:sup>
                    </m:sSup>
                    <m:r>
                      <a:rPr lang="vi-VN" sz="2700" b="1" i="1">
                        <a:latin typeface="Cambria Math"/>
                        <a:ea typeface="Cambria Math"/>
                      </a:rPr>
                      <m:t>+</m:t>
                    </m:r>
                    <m:sSub>
                      <m:sSubPr>
                        <m:ctrlPr>
                          <a:rPr lang="vi-VN" sz="2700" b="1" i="1">
                            <a:latin typeface="Cambria Math" panose="02040503050406030204" pitchFamily="18" charset="0"/>
                            <a:ea typeface="Cambria Math"/>
                          </a:rPr>
                        </m:ctrlPr>
                      </m:sSubPr>
                      <m:e>
                        <m:r>
                          <a:rPr lang="vi-VN" sz="2700" b="1" i="1">
                            <a:latin typeface="Cambria Math"/>
                            <a:ea typeface="Cambria Math"/>
                          </a:rPr>
                          <m:t>𝒂</m:t>
                        </m:r>
                      </m:e>
                      <m:sub>
                        <m:r>
                          <a:rPr lang="vi-VN" sz="2700" b="1" i="1">
                            <a:latin typeface="Cambria Math"/>
                            <a:ea typeface="Cambria Math"/>
                          </a:rPr>
                          <m:t>𝒌</m:t>
                        </m:r>
                        <m:r>
                          <a:rPr lang="vi-VN" sz="2700" b="1" i="1">
                            <a:latin typeface="Cambria Math"/>
                            <a:ea typeface="Cambria Math"/>
                          </a:rPr>
                          <m:t>−</m:t>
                        </m:r>
                        <m:r>
                          <a:rPr lang="vi-VN" sz="2700" b="1" i="1">
                            <a:latin typeface="Cambria Math"/>
                            <a:ea typeface="Cambria Math"/>
                          </a:rPr>
                          <m:t>𝟏</m:t>
                        </m:r>
                      </m:sub>
                    </m:sSub>
                    <m:sSup>
                      <m:sSupPr>
                        <m:ctrlPr>
                          <a:rPr lang="vi-VN" sz="2700" b="1" i="1">
                            <a:latin typeface="Cambria Math" panose="02040503050406030204" pitchFamily="18" charset="0"/>
                            <a:ea typeface="Cambria Math"/>
                          </a:rPr>
                        </m:ctrlPr>
                      </m:sSupPr>
                      <m:e>
                        <m:r>
                          <a:rPr lang="vi-VN" sz="2700" b="1" i="1">
                            <a:latin typeface="Cambria Math"/>
                            <a:ea typeface="Cambria Math"/>
                          </a:rPr>
                          <m:t>𝒏</m:t>
                        </m:r>
                      </m:e>
                      <m:sup>
                        <m:r>
                          <a:rPr lang="vi-VN" sz="2700" b="1" i="1">
                            <a:latin typeface="Cambria Math"/>
                            <a:ea typeface="Cambria Math"/>
                          </a:rPr>
                          <m:t>𝒌</m:t>
                        </m:r>
                        <m:r>
                          <a:rPr lang="vi-VN" sz="2700" b="1" i="1">
                            <a:latin typeface="Cambria Math"/>
                            <a:ea typeface="Cambria Math"/>
                          </a:rPr>
                          <m:t>−</m:t>
                        </m:r>
                        <m:r>
                          <a:rPr lang="vi-VN" sz="2700" b="1" i="1">
                            <a:latin typeface="Cambria Math"/>
                            <a:ea typeface="Cambria Math"/>
                          </a:rPr>
                          <m:t>𝟏</m:t>
                        </m:r>
                      </m:sup>
                    </m:sSup>
                    <m:r>
                      <a:rPr lang="vi-VN" sz="2700" b="1" i="1">
                        <a:latin typeface="Cambria Math"/>
                        <a:ea typeface="Cambria Math"/>
                      </a:rPr>
                      <m:t>+…+</m:t>
                    </m:r>
                    <m:sSub>
                      <m:sSubPr>
                        <m:ctrlPr>
                          <a:rPr lang="vi-VN" sz="2700" b="1" i="1">
                            <a:latin typeface="Cambria Math" panose="02040503050406030204" pitchFamily="18" charset="0"/>
                            <a:ea typeface="Cambria Math"/>
                          </a:rPr>
                        </m:ctrlPr>
                      </m:sSubPr>
                      <m:e>
                        <m:r>
                          <a:rPr lang="vi-VN" sz="2700" b="1" i="1">
                            <a:latin typeface="Cambria Math"/>
                            <a:ea typeface="Cambria Math"/>
                          </a:rPr>
                          <m:t>𝒂</m:t>
                        </m:r>
                      </m:e>
                      <m:sub>
                        <m:r>
                          <a:rPr lang="vi-VN" sz="2700" b="1" i="1">
                            <a:latin typeface="Cambria Math"/>
                            <a:ea typeface="Cambria Math"/>
                          </a:rPr>
                          <m:t>𝟏</m:t>
                        </m:r>
                      </m:sub>
                    </m:sSub>
                    <m:r>
                      <a:rPr lang="vi-VN" sz="2700" b="1" i="1">
                        <a:latin typeface="Cambria Math"/>
                        <a:ea typeface="Cambria Math"/>
                      </a:rPr>
                      <m:t>𝒏</m:t>
                    </m:r>
                    <m:r>
                      <a:rPr lang="vi-VN" sz="2700" b="1" i="1">
                        <a:latin typeface="Cambria Math"/>
                        <a:ea typeface="Cambria Math"/>
                      </a:rPr>
                      <m:t>+</m:t>
                    </m:r>
                    <m:sSub>
                      <m:sSubPr>
                        <m:ctrlPr>
                          <a:rPr lang="vi-VN" sz="2700" b="1" i="1">
                            <a:latin typeface="Cambria Math" panose="02040503050406030204" pitchFamily="18" charset="0"/>
                            <a:ea typeface="Cambria Math"/>
                          </a:rPr>
                        </m:ctrlPr>
                      </m:sSubPr>
                      <m:e>
                        <m:r>
                          <a:rPr lang="vi-VN" sz="2700" b="1" i="1">
                            <a:latin typeface="Cambria Math"/>
                            <a:ea typeface="Cambria Math"/>
                          </a:rPr>
                          <m:t>𝒂</m:t>
                        </m:r>
                      </m:e>
                      <m:sub>
                        <m:r>
                          <a:rPr lang="vi-VN" sz="2700" b="1" i="1">
                            <a:latin typeface="Cambria Math"/>
                            <a:ea typeface="Cambria Math"/>
                          </a:rPr>
                          <m:t>𝟎</m:t>
                        </m:r>
                      </m:sub>
                    </m:sSub>
                    <m:r>
                      <a:rPr lang="vi-VN" sz="2700" b="1" i="1">
                        <a:latin typeface="Cambria Math"/>
                        <a:ea typeface="Cambria Math"/>
                      </a:rPr>
                      <m:t>∈</m:t>
                    </m:r>
                    <m:r>
                      <a:rPr lang="vi-VN" sz="2700" b="1" i="1">
                        <a:latin typeface="Cambria Math"/>
                        <a:ea typeface="Cambria Math"/>
                      </a:rPr>
                      <m:t>𝜪</m:t>
                    </m:r>
                    <m:d>
                      <m:dPr>
                        <m:ctrlPr>
                          <a:rPr lang="vi-VN" sz="2700" b="1" i="1">
                            <a:latin typeface="Cambria Math" panose="02040503050406030204" pitchFamily="18" charset="0"/>
                            <a:ea typeface="Cambria Math"/>
                          </a:rPr>
                        </m:ctrlPr>
                      </m:dPr>
                      <m:e>
                        <m:sSup>
                          <m:sSupPr>
                            <m:ctrlPr>
                              <a:rPr lang="vi-VN" sz="2700" b="1" i="1">
                                <a:latin typeface="Cambria Math" panose="02040503050406030204" pitchFamily="18" charset="0"/>
                              </a:rPr>
                            </m:ctrlPr>
                          </m:sSupPr>
                          <m:e>
                            <m:r>
                              <a:rPr lang="vi-VN" sz="2700" b="1" i="1">
                                <a:latin typeface="Cambria Math"/>
                              </a:rPr>
                              <m:t>𝒏</m:t>
                            </m:r>
                          </m:e>
                          <m:sup>
                            <m:r>
                              <a:rPr lang="vi-VN" sz="2700" b="1" i="1">
                                <a:latin typeface="Cambria Math"/>
                              </a:rPr>
                              <m:t>𝒌</m:t>
                            </m:r>
                          </m:sup>
                        </m:sSup>
                      </m:e>
                    </m:d>
                  </m:oMath>
                </a14:m>
                <a:endParaRPr lang="en-US" sz="2700" dirty="0"/>
              </a:p>
            </p:txBody>
          </p:sp>
        </mc:Choice>
        <mc:Fallback xmlns="">
          <p:sp>
            <p:nvSpPr>
              <p:cNvPr id="4" name="Chỗ dành sẵn cho Văn bản 3">
                <a:extLst>
                  <a:ext uri="{FF2B5EF4-FFF2-40B4-BE49-F238E27FC236}">
                    <a16:creationId xmlns:a16="http://schemas.microsoft.com/office/drawing/2014/main" id="{B6F40BE9-6C51-4CCE-964C-D9663509379F}"/>
                  </a:ext>
                </a:extLst>
              </p:cNvPr>
              <p:cNvSpPr>
                <a:spLocks noGrp="1" noRot="1" noChangeAspect="1" noMove="1" noResize="1" noEditPoints="1" noAdjustHandles="1" noChangeArrowheads="1" noChangeShapeType="1" noTextEdit="1"/>
              </p:cNvSpPr>
              <p:nvPr>
                <p:ph type="body" sz="quarter" idx="13"/>
              </p:nvPr>
            </p:nvSpPr>
            <p:spPr>
              <a:xfrm>
                <a:off x="0" y="1609724"/>
                <a:ext cx="12192000" cy="4608195"/>
              </a:xfrm>
              <a:blipFill>
                <a:blip r:embed="rId3"/>
                <a:stretch>
                  <a:fillRect/>
                </a:stretch>
              </a:blipFill>
            </p:spPr>
            <p:txBody>
              <a:bodyPr/>
              <a:lstStyle/>
              <a:p>
                <a:r>
                  <a:rPr lang="en-US">
                    <a:noFill/>
                  </a:rPr>
                  <a:t> </a:t>
                </a:r>
              </a:p>
            </p:txBody>
          </p:sp>
        </mc:Fallback>
      </mc:AlternateContent>
      <p:sp>
        <p:nvSpPr>
          <p:cNvPr id="5" name="Chỗ dành sẵn cho Ngày tháng 4">
            <a:extLst>
              <a:ext uri="{FF2B5EF4-FFF2-40B4-BE49-F238E27FC236}">
                <a16:creationId xmlns:a16="http://schemas.microsoft.com/office/drawing/2014/main" id="{8CF9D9B4-6630-4AB0-A2FD-28D861672445}"/>
              </a:ext>
            </a:extLst>
          </p:cNvPr>
          <p:cNvSpPr>
            <a:spLocks noGrp="1"/>
          </p:cNvSpPr>
          <p:nvPr>
            <p:ph type="dt" sz="half" idx="10"/>
          </p:nvPr>
        </p:nvSpPr>
        <p:spPr/>
        <p:txBody>
          <a:bodyPr/>
          <a:lstStyle/>
          <a:p>
            <a:fld id="{383E73CF-C9FA-4ED1-A79C-593332B120EB}" type="datetime1">
              <a:rPr lang="vi-VN" smtClean="0"/>
              <a:t>04/01/2021</a:t>
            </a:fld>
            <a:endParaRPr lang="en-US" dirty="0"/>
          </a:p>
        </p:txBody>
      </p:sp>
      <p:sp>
        <p:nvSpPr>
          <p:cNvPr id="7" name="Chỗ dành sẵn cho Số hiệu Bản chiếu 6">
            <a:extLst>
              <a:ext uri="{FF2B5EF4-FFF2-40B4-BE49-F238E27FC236}">
                <a16:creationId xmlns:a16="http://schemas.microsoft.com/office/drawing/2014/main" id="{3D149E82-5422-4169-874E-7E784587356C}"/>
              </a:ext>
            </a:extLst>
          </p:cNvPr>
          <p:cNvSpPr>
            <a:spLocks noGrp="1"/>
          </p:cNvSpPr>
          <p:nvPr>
            <p:ph type="sldNum" sz="quarter" idx="12"/>
          </p:nvPr>
        </p:nvSpPr>
        <p:spPr/>
        <p:txBody>
          <a:bodyPr/>
          <a:lstStyle/>
          <a:p>
            <a:fld id="{48F63A3B-78C7-47BE-AE5E-E10140E04643}" type="slidenum">
              <a:rPr lang="en-US" smtClean="0"/>
              <a:t>64</a:t>
            </a:fld>
            <a:endParaRPr lang="en-US" dirty="0"/>
          </a:p>
        </p:txBody>
      </p:sp>
    </p:spTree>
    <p:extLst>
      <p:ext uri="{BB962C8B-B14F-4D97-AF65-F5344CB8AC3E}">
        <p14:creationId xmlns:p14="http://schemas.microsoft.com/office/powerpoint/2010/main" val="1989132599"/>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417336" name="Group 120"/>
              <p:cNvGraphicFramePr>
                <a:graphicFrameLocks noGrp="1"/>
              </p:cNvGraphicFramePr>
              <p:nvPr>
                <p:ph type="tbl" idx="4294967295"/>
                <p:extLst>
                  <p:ext uri="{D42A27DB-BD31-4B8C-83A1-F6EECF244321}">
                    <p14:modId xmlns:p14="http://schemas.microsoft.com/office/powerpoint/2010/main" val="2846635297"/>
                  </p:ext>
                </p:extLst>
              </p:nvPr>
            </p:nvGraphicFramePr>
            <p:xfrm>
              <a:off x="2438400" y="1911731"/>
              <a:ext cx="7315200" cy="3970020"/>
            </p:xfrm>
            <a:graphic>
              <a:graphicData uri="http://schemas.openxmlformats.org/drawingml/2006/table">
                <a:tbl>
                  <a:tblPr/>
                  <a:tblGrid>
                    <a:gridCol w="22098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457200">
                    <a:tc>
                      <a:txBody>
                        <a:bodyPr/>
                        <a:lstStyle/>
                        <a:p>
                          <a:pPr marL="342900" marR="0" lvl="0" indent="-342900" algn="ctr" defTabSz="914400" rtl="0" eaLnBrk="1" fontAlgn="b" latinLnBrk="0" hangingPunct="1">
                            <a:lnSpc>
                              <a:spcPct val="100000"/>
                            </a:lnSpc>
                            <a:spcBef>
                              <a:spcPts val="300"/>
                            </a:spcBef>
                            <a:spcAft>
                              <a:spcPts val="300"/>
                            </a:spcAft>
                            <a:buClrTx/>
                            <a:buSzTx/>
                            <a:buFontTx/>
                            <a:buNone/>
                            <a:tabLst/>
                          </a:pPr>
                          <a:r>
                            <a:rPr kumimoji="0" lang="vi-VN" sz="2700" b="1" i="0" u="none" strike="noStrike" cap="none" normalizeH="0" baseline="0" noProof="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Kí hiệu </a:t>
                          </a:r>
                          <a14:m>
                            <m:oMath xmlns:m="http://schemas.openxmlformats.org/officeDocument/2006/math">
                              <m:r>
                                <a:rPr kumimoji="0" lang="vi-VN" sz="2700" b="1" i="1" u="none" strike="noStrike" cap="none" normalizeH="0" baseline="0" noProof="0" dirty="0" smtClean="0">
                                  <a:ln>
                                    <a:noFill/>
                                  </a:ln>
                                  <a:solidFill>
                                    <a:schemeClr val="bg1"/>
                                  </a:solidFill>
                                  <a:effectLst>
                                    <a:outerShdw blurRad="38100" dist="38100" dir="2700000" algn="tl">
                                      <a:srgbClr val="000000">
                                        <a:alpha val="43137"/>
                                      </a:srgbClr>
                                    </a:outerShdw>
                                  </a:effectLst>
                                  <a:latin typeface="Cambria Math" panose="02040503050406030204" pitchFamily="18" charset="0"/>
                                  <a:cs typeface="Calibri" panose="020F0502020204030204" pitchFamily="34" charset="0"/>
                                </a:rPr>
                                <m:t>𝑶</m:t>
                              </m:r>
                            </m:oMath>
                          </a14:m>
                          <a:r>
                            <a:rPr kumimoji="0" lang="vi-VN" sz="2700" b="1" i="0" u="none" strike="noStrike" cap="none" normalizeH="0" baseline="0" noProof="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-lớn</a:t>
                          </a:r>
                        </a:p>
                      </a:txBody>
                      <a:tcPr anchor="ctr"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tx2">
                            <a:lumMod val="50000"/>
                          </a:schemeClr>
                        </a:solidFill>
                      </a:tcPr>
                    </a:tc>
                    <a:tc>
                      <a:txBody>
                        <a:bodyPr/>
                        <a:lstStyle/>
                        <a:p>
                          <a:pPr marL="342900" marR="0" lvl="0" indent="-342900" algn="ctr" defTabSz="914400" rtl="0" eaLnBrk="1" fontAlgn="b" latinLnBrk="0" hangingPunct="1">
                            <a:lnSpc>
                              <a:spcPct val="100000"/>
                            </a:lnSpc>
                            <a:spcBef>
                              <a:spcPts val="300"/>
                            </a:spcBef>
                            <a:spcAft>
                              <a:spcPts val="300"/>
                            </a:spcAft>
                            <a:buClrTx/>
                            <a:buSzTx/>
                            <a:buFontTx/>
                            <a:buNone/>
                            <a:tabLst/>
                          </a:pPr>
                          <a:r>
                            <a:rPr kumimoji="0" lang="vi-VN" sz="2700" b="1" i="0" u="none" strike="noStrike" cap="none" normalizeH="0" baseline="0" noProof="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Tên thường gọi</a:t>
                          </a:r>
                        </a:p>
                      </a:txBody>
                      <a:tcPr anchor="ctr"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tx2">
                            <a:lumMod val="50000"/>
                          </a:schemeClr>
                        </a:solidFill>
                      </a:tcPr>
                    </a:tc>
                    <a:extLst>
                      <a:ext uri="{0D108BD9-81ED-4DB2-BD59-A6C34878D82A}">
                        <a16:rowId xmlns:a16="http://schemas.microsoft.com/office/drawing/2014/main" val="10000"/>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a:ln>
                                <a:noFill/>
                              </a:ln>
                              <a:solidFill>
                                <a:schemeClr val="tx2">
                                  <a:lumMod val="50000"/>
                                </a:schemeClr>
                              </a:solidFill>
                              <a:effectLst/>
                              <a:latin typeface="Calibri" panose="020F0502020204030204" pitchFamily="34" charset="0"/>
                              <a:cs typeface="Calibri" panose="020F0502020204030204" pitchFamily="34" charset="0"/>
                            </a:rPr>
                            <a:t>Hằng</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0"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𝐥𝐨𝐠</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Logarit</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2"/>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Tuyến tính</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0"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𝐥𝐨𝐠</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left"/>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0"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𝐥𝐨𝐠</m:t>
                                </m:r>
                                <m:r>
                                  <a:rPr kumimoji="0" lang="vi-VN" sz="2400" b="1" i="0"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4"/>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30000" noProof="0" dirty="0">
                                    <a:ln>
                                      <a:noFill/>
                                    </a:ln>
                                    <a:solidFill>
                                      <a:schemeClr val="tx2">
                                        <a:lumMod val="50000"/>
                                      </a:schemeClr>
                                    </a:solidFill>
                                    <a:effectLst/>
                                    <a:latin typeface="Cambria Math" panose="02040503050406030204" pitchFamily="18" charset="0"/>
                                    <a:cs typeface="Calibri" panose="020F0502020204030204" pitchFamily="34" charset="0"/>
                                  </a:rPr>
                                  <m:t>𝟐</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 </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30000" noProof="0" dirty="0">
                                    <a:ln>
                                      <a:noFill/>
                                    </a:ln>
                                    <a:solidFill>
                                      <a:schemeClr val="tx2">
                                        <a:lumMod val="50000"/>
                                      </a:schemeClr>
                                    </a:solidFill>
                                    <a:effectLst/>
                                    <a:latin typeface="Cambria Math" panose="02040503050406030204" pitchFamily="18" charset="0"/>
                                    <a:cs typeface="Calibri" panose="020F0502020204030204" pitchFamily="34" charset="0"/>
                                  </a:rPr>
                                  <m:t>𝟑</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 …</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Bình phương, lập phương, … Đa thức</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𝟐</m:t>
                                </m:r>
                                <m:r>
                                  <a:rPr kumimoji="0" lang="vi-VN" sz="2400" b="1" i="1" u="none" strike="noStrike" cap="none" normalizeH="0" baseline="30000" noProof="0" dirty="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 </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m:t>
                                </m:r>
                                <m:sSup>
                                  <m:sSupPr>
                                    <m:ctrlP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ctrlPr>
                                  </m:sSupPr>
                                  <m:e>
                                    <m:r>
                                      <a:rPr kumimoji="0" lang="en-US"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𝒂</m:t>
                                    </m:r>
                                  </m:e>
                                  <m:sup>
                                    <m:r>
                                      <a:rPr kumimoji="0" lang="en-US"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sup>
                                </m:sSup>
                                <m:r>
                                  <a:rPr kumimoji="0" lang="vi-VN" sz="2400" b="1" i="1" u="none" strike="noStrike" cap="none" normalizeH="0" baseline="0" noProof="0" dirty="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Mũ</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6"/>
                      </a:ext>
                    </a:extLst>
                  </a:tr>
                  <a:tr h="0">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14:m>
                            <m:oMathPara xmlns:m="http://schemas.openxmlformats.org/officeDocument/2006/math">
                              <m:oMathParaPr>
                                <m:jc m:val="centerGroup"/>
                              </m:oMathParaPr>
                              <m:oMath xmlns:m="http://schemas.openxmlformats.org/officeDocument/2006/math">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𝑶</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𝒏</m:t>
                                </m:r>
                                <m:r>
                                  <a:rPr kumimoji="0" lang="vi-VN" sz="2400" b="1" i="1" u="none" strike="noStrike" cap="none" normalizeH="0" baseline="0" noProof="0" dirty="0" smtClean="0">
                                    <a:ln>
                                      <a:noFill/>
                                    </a:ln>
                                    <a:solidFill>
                                      <a:schemeClr val="tx2">
                                        <a:lumMod val="50000"/>
                                      </a:schemeClr>
                                    </a:solidFill>
                                    <a:effectLst/>
                                    <a:latin typeface="Cambria Math" panose="02040503050406030204" pitchFamily="18" charset="0"/>
                                    <a:cs typeface="Calibri" panose="020F0502020204030204" pitchFamily="34" charset="0"/>
                                  </a:rPr>
                                  <m:t>!)</m:t>
                                </m:r>
                              </m:oMath>
                            </m:oMathPara>
                          </a14:m>
                          <a:endPar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endParaRP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Giai thừa</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mc:Choice>
        <mc:Fallback xmlns="">
          <p:graphicFrame>
            <p:nvGraphicFramePr>
              <p:cNvPr id="1417336" name="Group 120"/>
              <p:cNvGraphicFramePr>
                <a:graphicFrameLocks noGrp="1"/>
              </p:cNvGraphicFramePr>
              <p:nvPr>
                <p:ph type="tbl" idx="4294967295"/>
                <p:extLst>
                  <p:ext uri="{D42A27DB-BD31-4B8C-83A1-F6EECF244321}">
                    <p14:modId xmlns:p14="http://schemas.microsoft.com/office/powerpoint/2010/main" val="2846635297"/>
                  </p:ext>
                </p:extLst>
              </p:nvPr>
            </p:nvGraphicFramePr>
            <p:xfrm>
              <a:off x="2438400" y="1911731"/>
              <a:ext cx="7315200" cy="3970020"/>
            </p:xfrm>
            <a:graphic>
              <a:graphicData uri="http://schemas.openxmlformats.org/drawingml/2006/table">
                <a:tbl>
                  <a:tblPr/>
                  <a:tblGrid>
                    <a:gridCol w="22098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502920">
                    <a:tc>
                      <a:txBody>
                        <a:bodyPr/>
                        <a:lstStyle/>
                        <a:p>
                          <a:endParaRPr lang="en-US"/>
                        </a:p>
                      </a:txBody>
                      <a:tcPr anchor="ctr"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10843" r="-231956" b="-713253"/>
                          </a:stretch>
                        </a:blipFill>
                      </a:tcPr>
                    </a:tc>
                    <a:tc>
                      <a:txBody>
                        <a:bodyPr/>
                        <a:lstStyle/>
                        <a:p>
                          <a:pPr marL="342900" marR="0" lvl="0" indent="-342900" algn="ctr" defTabSz="914400" rtl="0" eaLnBrk="1" fontAlgn="b" latinLnBrk="0" hangingPunct="1">
                            <a:lnSpc>
                              <a:spcPct val="100000"/>
                            </a:lnSpc>
                            <a:spcBef>
                              <a:spcPts val="300"/>
                            </a:spcBef>
                            <a:spcAft>
                              <a:spcPts val="300"/>
                            </a:spcAft>
                            <a:buClrTx/>
                            <a:buSzTx/>
                            <a:buFontTx/>
                            <a:buNone/>
                            <a:tabLst/>
                          </a:pPr>
                          <a:r>
                            <a:rPr kumimoji="0" lang="vi-VN" sz="2700" b="1" i="0" u="none" strike="noStrike" cap="none" normalizeH="0" baseline="0" noProof="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Tên thường gọi</a:t>
                          </a:r>
                        </a:p>
                      </a:txBody>
                      <a:tcPr anchor="ctr"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tx2">
                            <a:lumMod val="50000"/>
                          </a:schemeClr>
                        </a:solidFill>
                      </a:tcPr>
                    </a:tc>
                    <a:extLst>
                      <a:ext uri="{0D108BD9-81ED-4DB2-BD59-A6C34878D82A}">
                        <a16:rowId xmlns:a16="http://schemas.microsoft.com/office/drawing/2014/main" val="10000"/>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113580" r="-231956" b="-630864"/>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a:ln>
                                <a:noFill/>
                              </a:ln>
                              <a:solidFill>
                                <a:schemeClr val="tx2">
                                  <a:lumMod val="50000"/>
                                </a:schemeClr>
                              </a:solidFill>
                              <a:effectLst/>
                              <a:latin typeface="Calibri" panose="020F0502020204030204" pitchFamily="34" charset="0"/>
                              <a:cs typeface="Calibri" panose="020F0502020204030204" pitchFamily="34" charset="0"/>
                            </a:rPr>
                            <a:t>Hằng</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213580" r="-231956" b="-530864"/>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Logarit</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2"/>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309756" r="-231956" b="-424390"/>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Tuyến tính</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414815" r="-231956" b="-329630"/>
                          </a:stretch>
                        </a:blipFill>
                      </a:tcPr>
                    </a:tc>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44444" t="-414815" r="-597" b="-329630"/>
                          </a:stretch>
                        </a:blipFill>
                      </a:tcPr>
                    </a:tc>
                    <a:extLst>
                      <a:ext uri="{0D108BD9-81ED-4DB2-BD59-A6C34878D82A}">
                        <a16:rowId xmlns:a16="http://schemas.microsoft.com/office/drawing/2014/main" val="10004"/>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514815" r="-231956" b="-229630"/>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Bình phương, lập phương, … Đa thức</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607317" r="-231956" b="-126829"/>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Mũ</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solidFill>
                          <a:schemeClr val="accent6">
                            <a:lumMod val="60000"/>
                            <a:lumOff val="40000"/>
                          </a:schemeClr>
                        </a:solidFill>
                      </a:tcPr>
                    </a:tc>
                    <a:extLst>
                      <a:ext uri="{0D108BD9-81ED-4DB2-BD59-A6C34878D82A}">
                        <a16:rowId xmlns:a16="http://schemas.microsoft.com/office/drawing/2014/main" val="10006"/>
                      </a:ext>
                    </a:extLst>
                  </a:tr>
                  <a:tr h="495300">
                    <a:tc>
                      <a:txBody>
                        <a:bodyPr/>
                        <a:lstStyle/>
                        <a:p>
                          <a:endParaRPr lang="en-US"/>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blipFill>
                          <a:blip r:embed="rId2"/>
                          <a:stretch>
                            <a:fillRect l="-2479" t="-716049" r="-231956" b="-28395"/>
                          </a:stretch>
                        </a:blipFill>
                      </a:tcPr>
                    </a:tc>
                    <a:tc>
                      <a:txBody>
                        <a:bodyPr/>
                        <a:lstStyle/>
                        <a:p>
                          <a:pPr marL="342900" marR="0" lvl="0" indent="-342900" algn="l" defTabSz="914400" rtl="0" eaLnBrk="1" fontAlgn="b" latinLnBrk="0" hangingPunct="1">
                            <a:lnSpc>
                              <a:spcPct val="100000"/>
                            </a:lnSpc>
                            <a:spcBef>
                              <a:spcPts val="300"/>
                            </a:spcBef>
                            <a:spcAft>
                              <a:spcPts val="300"/>
                            </a:spcAft>
                            <a:buClrTx/>
                            <a:buSzTx/>
                            <a:buFontTx/>
                            <a:buNone/>
                            <a:tabLst/>
                          </a:pPr>
                          <a:r>
                            <a:rPr kumimoji="0" lang="vi-VN" sz="2400" b="1" i="0" u="none" strike="noStrike" cap="none" normalizeH="0" baseline="0" noProof="0" dirty="0">
                              <a:ln>
                                <a:noFill/>
                              </a:ln>
                              <a:solidFill>
                                <a:schemeClr val="tx2">
                                  <a:lumMod val="50000"/>
                                </a:schemeClr>
                              </a:solidFill>
                              <a:effectLst/>
                              <a:latin typeface="Calibri" panose="020F0502020204030204" pitchFamily="34" charset="0"/>
                              <a:cs typeface="Calibri" panose="020F0502020204030204" pitchFamily="34" charset="0"/>
                            </a:rPr>
                            <a:t>Giai thừa</a:t>
                          </a:r>
                        </a:p>
                      </a:txBody>
                      <a:tcPr anchor="b" horzOverflow="overflow">
                        <a:lnL w="28575" cap="flat" cmpd="sng" algn="ctr">
                          <a:solidFill>
                            <a:schemeClr val="tx2">
                              <a:lumMod val="50000"/>
                            </a:schemeClr>
                          </a:solidFill>
                          <a:prstDash val="solid"/>
                          <a:round/>
                          <a:headEnd type="none" w="med" len="med"/>
                          <a:tailEnd type="none" w="med" len="med"/>
                        </a:lnL>
                        <a:lnR w="28575" cap="flat" cmpd="sng" algn="ctr">
                          <a:solidFill>
                            <a:schemeClr val="tx2">
                              <a:lumMod val="50000"/>
                            </a:schemeClr>
                          </a:solidFill>
                          <a:prstDash val="solid"/>
                          <a:round/>
                          <a:headEnd type="none" w="med" len="med"/>
                          <a:tailEnd type="none" w="med" len="med"/>
                        </a:lnR>
                        <a:lnT w="28575" cap="flat" cmpd="sng" algn="ctr">
                          <a:solidFill>
                            <a:schemeClr val="tx2">
                              <a:lumMod val="50000"/>
                            </a:schemeClr>
                          </a:solidFill>
                          <a:prstDash val="solid"/>
                          <a:round/>
                          <a:headEnd type="none" w="med" len="med"/>
                          <a:tailEnd type="none" w="med" len="med"/>
                        </a:lnT>
                        <a:lnB w="28575" cap="flat" cmpd="sng" algn="ctr">
                          <a:solidFill>
                            <a:schemeClr val="tx2">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mc:Fallback>
      </mc:AlternateContent>
      <p:sp>
        <p:nvSpPr>
          <p:cNvPr id="3" name="Chỗ dành sẵn cho Ngày tháng 2">
            <a:extLst>
              <a:ext uri="{FF2B5EF4-FFF2-40B4-BE49-F238E27FC236}">
                <a16:creationId xmlns:a16="http://schemas.microsoft.com/office/drawing/2014/main" id="{97E12170-72F6-4294-9A64-CBE420C4862F}"/>
              </a:ext>
            </a:extLst>
          </p:cNvPr>
          <p:cNvSpPr>
            <a:spLocks noGrp="1"/>
          </p:cNvSpPr>
          <p:nvPr>
            <p:ph type="dt" sz="half" idx="10"/>
          </p:nvPr>
        </p:nvSpPr>
        <p:spPr/>
        <p:txBody>
          <a:bodyPr/>
          <a:lstStyle/>
          <a:p>
            <a:fld id="{9E89E7A9-6090-469D-B10D-0BBAE3706DBF}"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A8FFDAAE-4345-4527-A55B-115091D10DF6}"/>
              </a:ext>
            </a:extLst>
          </p:cNvPr>
          <p:cNvSpPr>
            <a:spLocks noGrp="1"/>
          </p:cNvSpPr>
          <p:nvPr>
            <p:ph type="sldNum" sz="quarter" idx="12"/>
          </p:nvPr>
        </p:nvSpPr>
        <p:spPr/>
        <p:txBody>
          <a:bodyPr/>
          <a:lstStyle/>
          <a:p>
            <a:fld id="{48F63A3B-78C7-47BE-AE5E-E10140E04643}" type="slidenum">
              <a:rPr lang="en-US" smtClean="0"/>
              <a:t>65</a:t>
            </a:fld>
            <a:endParaRPr lang="en-US" dirty="0"/>
          </a:p>
        </p:txBody>
      </p:sp>
      <p:sp>
        <p:nvSpPr>
          <p:cNvPr id="9" name="Rectangle 2">
            <a:extLst>
              <a:ext uri="{FF2B5EF4-FFF2-40B4-BE49-F238E27FC236}">
                <a16:creationId xmlns:a16="http://schemas.microsoft.com/office/drawing/2014/main" id="{81E717CA-CCBC-4653-B84D-06C6ECF60BF3}"/>
              </a:ext>
            </a:extLst>
          </p:cNvPr>
          <p:cNvSpPr>
            <a:spLocks noGrp="1" noChangeArrowheads="1"/>
          </p:cNvSpPr>
          <p:nvPr>
            <p:ph type="title"/>
          </p:nvPr>
        </p:nvSpPr>
        <p:spPr>
          <a:xfrm>
            <a:off x="198119" y="566927"/>
            <a:ext cx="7279005" cy="786384"/>
          </a:xfrm>
        </p:spPr>
        <p:txBody>
          <a:bodyPr>
            <a:noAutofit/>
          </a:bodyPr>
          <a:lstStyle/>
          <a:p>
            <a:r>
              <a:rPr lang="vi-VN" sz="3400" noProof="1"/>
              <a:t>Một số</a:t>
            </a:r>
            <a:r>
              <a:rPr lang="en-US" sz="3400" noProof="1"/>
              <a:t> </a:t>
            </a:r>
            <a:r>
              <a:rPr lang="vi-VN" sz="3400" noProof="1"/>
              <a:t>kí hiệu độ phức tạp thuật</a:t>
            </a:r>
            <a:r>
              <a:rPr lang="en-US" sz="3400" noProof="1"/>
              <a:t> toán</a:t>
            </a:r>
            <a:endParaRPr lang="vi-VN" sz="3400" noProof="1"/>
          </a:p>
        </p:txBody>
      </p:sp>
    </p:spTree>
    <p:extLst>
      <p:ext uri="{BB962C8B-B14F-4D97-AF65-F5344CB8AC3E}">
        <p14:creationId xmlns:p14="http://schemas.microsoft.com/office/powerpoint/2010/main" val="28655367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17336"/>
                                        </p:tgtEl>
                                        <p:attrNameLst>
                                          <p:attrName>style.visibility</p:attrName>
                                        </p:attrNameLst>
                                      </p:cBhvr>
                                      <p:to>
                                        <p:strVal val="visible"/>
                                      </p:to>
                                    </p:set>
                                    <p:animEffect transition="in" filter="barn(outVertical)">
                                      <p:cBhvr>
                                        <p:cTn id="7" dur="500"/>
                                        <p:tgtEl>
                                          <p:spTgt spid="1417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vi-VN" dirty="0"/>
              <a:t>Độ phức tạp của thuật toán</a:t>
            </a:r>
          </a:p>
        </p:txBody>
      </p:sp>
      <p:pic>
        <p:nvPicPr>
          <p:cNvPr id="7170" name="Picture 2" descr="Image result for running time of algorithms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522" y="1353311"/>
            <a:ext cx="7434956" cy="5500659"/>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Ngày tháng 2">
            <a:extLst>
              <a:ext uri="{FF2B5EF4-FFF2-40B4-BE49-F238E27FC236}">
                <a16:creationId xmlns:a16="http://schemas.microsoft.com/office/drawing/2014/main" id="{8FB50CEC-6BED-4C70-8E45-C1C66E81CD12}"/>
              </a:ext>
            </a:extLst>
          </p:cNvPr>
          <p:cNvSpPr>
            <a:spLocks noGrp="1"/>
          </p:cNvSpPr>
          <p:nvPr>
            <p:ph type="dt" sz="half" idx="10"/>
          </p:nvPr>
        </p:nvSpPr>
        <p:spPr/>
        <p:txBody>
          <a:bodyPr/>
          <a:lstStyle/>
          <a:p>
            <a:fld id="{10A2A039-BABF-4C8B-B3EA-E39D7443CB97}"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64D972D2-1949-49BA-9E90-7902DDE6B942}"/>
              </a:ext>
            </a:extLst>
          </p:cNvPr>
          <p:cNvSpPr>
            <a:spLocks noGrp="1"/>
          </p:cNvSpPr>
          <p:nvPr>
            <p:ph type="sldNum" sz="quarter" idx="12"/>
          </p:nvPr>
        </p:nvSpPr>
        <p:spPr/>
        <p:txBody>
          <a:bodyPr/>
          <a:lstStyle/>
          <a:p>
            <a:fld id="{48F63A3B-78C7-47BE-AE5E-E10140E04643}" type="slidenum">
              <a:rPr lang="en-US" smtClean="0"/>
              <a:t>66</a:t>
            </a:fld>
            <a:endParaRPr lang="en-US" dirty="0"/>
          </a:p>
        </p:txBody>
      </p:sp>
    </p:spTree>
    <p:extLst>
      <p:ext uri="{BB962C8B-B14F-4D97-AF65-F5344CB8AC3E}">
        <p14:creationId xmlns:p14="http://schemas.microsoft.com/office/powerpoint/2010/main" val="1364824760"/>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vi-VN" dirty="0"/>
              <a:t>Độ phức tạp của thuật toán</a:t>
            </a:r>
          </a:p>
        </p:txBody>
      </p:sp>
      <p:pic>
        <p:nvPicPr>
          <p:cNvPr id="5122" name="Picture 2" descr="226a551e491ae0112589aa661af1e0edbb91f5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73" y="1353311"/>
            <a:ext cx="8374654" cy="5504688"/>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Ngày tháng 2">
            <a:extLst>
              <a:ext uri="{FF2B5EF4-FFF2-40B4-BE49-F238E27FC236}">
                <a16:creationId xmlns:a16="http://schemas.microsoft.com/office/drawing/2014/main" id="{2026B652-2B98-45EA-8896-F67015886E13}"/>
              </a:ext>
            </a:extLst>
          </p:cNvPr>
          <p:cNvSpPr>
            <a:spLocks noGrp="1"/>
          </p:cNvSpPr>
          <p:nvPr>
            <p:ph type="dt" sz="half" idx="10"/>
          </p:nvPr>
        </p:nvSpPr>
        <p:spPr/>
        <p:txBody>
          <a:bodyPr/>
          <a:lstStyle/>
          <a:p>
            <a:fld id="{2AFE9430-DBEC-4EF8-901C-D12109C7FF0E}"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8735BD03-4A08-4835-8EDB-AC807CB4282B}"/>
              </a:ext>
            </a:extLst>
          </p:cNvPr>
          <p:cNvSpPr>
            <a:spLocks noGrp="1"/>
          </p:cNvSpPr>
          <p:nvPr>
            <p:ph type="sldNum" sz="quarter" idx="12"/>
          </p:nvPr>
        </p:nvSpPr>
        <p:spPr/>
        <p:txBody>
          <a:bodyPr/>
          <a:lstStyle/>
          <a:p>
            <a:fld id="{48F63A3B-78C7-47BE-AE5E-E10140E04643}" type="slidenum">
              <a:rPr lang="en-US" smtClean="0"/>
              <a:t>67</a:t>
            </a:fld>
            <a:endParaRPr lang="en-US" dirty="0"/>
          </a:p>
        </p:txBody>
      </p:sp>
    </p:spTree>
    <p:extLst>
      <p:ext uri="{BB962C8B-B14F-4D97-AF65-F5344CB8AC3E}">
        <p14:creationId xmlns:p14="http://schemas.microsoft.com/office/powerpoint/2010/main" val="954449708"/>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vi-VN" dirty="0"/>
              <a:t>Các quy tắc tìm độ phức tạp</a:t>
            </a:r>
          </a:p>
        </p:txBody>
      </p:sp>
      <p:grpSp>
        <p:nvGrpSpPr>
          <p:cNvPr id="4" name="Group 3">
            <a:extLst>
              <a:ext uri="{FF2B5EF4-FFF2-40B4-BE49-F238E27FC236}">
                <a16:creationId xmlns:a16="http://schemas.microsoft.com/office/drawing/2014/main" id="{BEECCB76-A7E4-4A2D-99C5-69BEE6667AF3}"/>
              </a:ext>
            </a:extLst>
          </p:cNvPr>
          <p:cNvGrpSpPr>
            <a:grpSpLocks/>
          </p:cNvGrpSpPr>
          <p:nvPr/>
        </p:nvGrpSpPr>
        <p:grpSpPr bwMode="auto">
          <a:xfrm>
            <a:off x="3695700" y="1208643"/>
            <a:ext cx="4800600" cy="4820942"/>
            <a:chOff x="1824" y="633"/>
            <a:chExt cx="2834" cy="2849"/>
          </a:xfrm>
        </p:grpSpPr>
        <p:sp>
          <p:nvSpPr>
            <p:cNvPr id="9" name="Puzzle3">
              <a:extLst>
                <a:ext uri="{FF2B5EF4-FFF2-40B4-BE49-F238E27FC236}">
                  <a16:creationId xmlns:a16="http://schemas.microsoft.com/office/drawing/2014/main" id="{B5F0363D-F4D3-42A4-B2C9-71156B8941A7}"/>
                </a:ext>
              </a:extLst>
            </p:cNvPr>
            <p:cNvSpPr>
              <a:spLocks noEditPoints="1" noChangeArrowheads="1"/>
            </p:cNvSpPr>
            <p:nvPr/>
          </p:nvSpPr>
          <p:spPr bwMode="gray">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adFill rotWithShape="1">
              <a:gsLst>
                <a:gs pos="0">
                  <a:schemeClr val="accent1">
                    <a:gamma/>
                    <a:shade val="63529"/>
                    <a:invGamma/>
                  </a:schemeClr>
                </a:gs>
                <a:gs pos="100000">
                  <a:schemeClr val="accent1"/>
                </a:gs>
              </a:gsLst>
              <a:lin ang="54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sz="2700">
                <a:latin typeface="+mj-lt"/>
              </a:endParaRPr>
            </a:p>
          </p:txBody>
        </p:sp>
        <p:sp>
          <p:nvSpPr>
            <p:cNvPr id="10" name="Puzzle2">
              <a:extLst>
                <a:ext uri="{FF2B5EF4-FFF2-40B4-BE49-F238E27FC236}">
                  <a16:creationId xmlns:a16="http://schemas.microsoft.com/office/drawing/2014/main" id="{5A6392A8-18CB-4A76-8C6B-B7670F35051F}"/>
                </a:ext>
              </a:extLst>
            </p:cNvPr>
            <p:cNvSpPr>
              <a:spLocks noEditPoints="1" noChangeArrowheads="1"/>
            </p:cNvSpPr>
            <p:nvPr/>
          </p:nvSpPr>
          <p:spPr bwMode="gray">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adFill rotWithShape="1">
              <a:gsLst>
                <a:gs pos="0">
                  <a:schemeClr val="accent2">
                    <a:gamma/>
                    <a:tint val="45490"/>
                    <a:invGamma/>
                  </a:schemeClr>
                </a:gs>
                <a:gs pos="100000">
                  <a:schemeClr val="accent2"/>
                </a:gs>
              </a:gsLst>
              <a:lin ang="54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sz="2700">
                <a:latin typeface="+mj-lt"/>
              </a:endParaRPr>
            </a:p>
          </p:txBody>
        </p:sp>
        <p:sp>
          <p:nvSpPr>
            <p:cNvPr id="11" name="Puzzle4">
              <a:extLst>
                <a:ext uri="{FF2B5EF4-FFF2-40B4-BE49-F238E27FC236}">
                  <a16:creationId xmlns:a16="http://schemas.microsoft.com/office/drawing/2014/main" id="{CB4E8AE7-BB37-42B2-9643-37E663CD42FE}"/>
                </a:ext>
              </a:extLst>
            </p:cNvPr>
            <p:cNvSpPr>
              <a:spLocks noEditPoints="1" noChangeArrowheads="1"/>
            </p:cNvSpPr>
            <p:nvPr/>
          </p:nvSpPr>
          <p:spPr bwMode="gray">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adFill rotWithShape="1">
              <a:gsLst>
                <a:gs pos="0">
                  <a:schemeClr val="hlink"/>
                </a:gs>
                <a:gs pos="100000">
                  <a:schemeClr val="hlink">
                    <a:gamma/>
                    <a:tint val="51373"/>
                    <a:invGamma/>
                  </a:schemeClr>
                </a:gs>
              </a:gsLst>
              <a:lin ang="189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sz="2700">
                <a:latin typeface="+mj-lt"/>
              </a:endParaRPr>
            </a:p>
          </p:txBody>
        </p:sp>
        <p:sp>
          <p:nvSpPr>
            <p:cNvPr id="12" name="Puzzle1">
              <a:extLst>
                <a:ext uri="{FF2B5EF4-FFF2-40B4-BE49-F238E27FC236}">
                  <a16:creationId xmlns:a16="http://schemas.microsoft.com/office/drawing/2014/main" id="{A9C919E7-0B09-4B93-B84B-CCE02E027785}"/>
                </a:ext>
              </a:extLst>
            </p:cNvPr>
            <p:cNvSpPr>
              <a:spLocks noEditPoints="1" noChangeArrowheads="1"/>
            </p:cNvSpPr>
            <p:nvPr/>
          </p:nvSpPr>
          <p:spPr bwMode="gray">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adFill rotWithShape="1">
              <a:gsLst>
                <a:gs pos="0">
                  <a:schemeClr val="folHlink"/>
                </a:gs>
                <a:gs pos="100000">
                  <a:schemeClr val="folHlink">
                    <a:gamma/>
                    <a:shade val="46275"/>
                    <a:invGamma/>
                  </a:schemeClr>
                </a:gs>
              </a:gsLst>
              <a:lin ang="27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defRPr/>
              </a:pPr>
              <a:endParaRPr lang="en-US" sz="2700">
                <a:latin typeface="+mj-lt"/>
              </a:endParaRPr>
            </a:p>
          </p:txBody>
        </p:sp>
      </p:grpSp>
      <p:sp>
        <p:nvSpPr>
          <p:cNvPr id="7" name="Text Box 10">
            <a:extLst>
              <a:ext uri="{FF2B5EF4-FFF2-40B4-BE49-F238E27FC236}">
                <a16:creationId xmlns:a16="http://schemas.microsoft.com/office/drawing/2014/main" id="{C6B15694-1A33-498F-AC48-B4715BB7219A}"/>
              </a:ext>
            </a:extLst>
          </p:cNvPr>
          <p:cNvSpPr txBox="1">
            <a:spLocks noChangeArrowheads="1"/>
          </p:cNvSpPr>
          <p:nvPr/>
        </p:nvSpPr>
        <p:spPr bwMode="auto">
          <a:xfrm>
            <a:off x="4076701" y="1107510"/>
            <a:ext cx="26037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spcBef>
                <a:spcPct val="0"/>
              </a:spcBef>
              <a:buClrTx/>
              <a:buFontTx/>
              <a:buNone/>
            </a:pPr>
            <a:r>
              <a:rPr lang="vi-VN" altLang="en-US" sz="2700" b="1" noProof="1">
                <a:solidFill>
                  <a:srgbClr val="5F5F5F"/>
                </a:solidFill>
                <a:latin typeface="Calibri" panose="020F0502020204030204" pitchFamily="34" charset="0"/>
                <a:cs typeface="Calibri" panose="020F0502020204030204" pitchFamily="34" charset="0"/>
              </a:rPr>
              <a:t>Quy tắc</a:t>
            </a:r>
          </a:p>
          <a:p>
            <a:pPr algn="r">
              <a:spcBef>
                <a:spcPct val="0"/>
              </a:spcBef>
              <a:buClrTx/>
              <a:buFontTx/>
              <a:buNone/>
            </a:pPr>
            <a:r>
              <a:rPr lang="vi-VN" altLang="en-US" sz="2700" b="1" noProof="1">
                <a:solidFill>
                  <a:srgbClr val="0070C0"/>
                </a:solidFill>
                <a:latin typeface="Calibri" panose="020F0502020204030204" pitchFamily="34" charset="0"/>
                <a:cs typeface="Calibri" panose="020F0502020204030204" pitchFamily="34" charset="0"/>
              </a:rPr>
              <a:t>Bỏ hằng số</a:t>
            </a:r>
          </a:p>
        </p:txBody>
      </p:sp>
      <p:sp>
        <p:nvSpPr>
          <p:cNvPr id="13" name="Text Box 10">
            <a:extLst>
              <a:ext uri="{FF2B5EF4-FFF2-40B4-BE49-F238E27FC236}">
                <a16:creationId xmlns:a16="http://schemas.microsoft.com/office/drawing/2014/main" id="{FD5D9A18-A4DE-4671-B275-FD23847D5689}"/>
              </a:ext>
            </a:extLst>
          </p:cNvPr>
          <p:cNvSpPr txBox="1">
            <a:spLocks noChangeArrowheads="1"/>
          </p:cNvSpPr>
          <p:nvPr/>
        </p:nvSpPr>
        <p:spPr bwMode="auto">
          <a:xfrm>
            <a:off x="1715353" y="3216025"/>
            <a:ext cx="26037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spcBef>
                <a:spcPct val="0"/>
              </a:spcBef>
              <a:buClrTx/>
              <a:buFontTx/>
              <a:buNone/>
            </a:pPr>
            <a:r>
              <a:rPr lang="vi-VN" altLang="en-US" sz="2700" b="1" noProof="1">
                <a:solidFill>
                  <a:srgbClr val="5F5F5F"/>
                </a:solidFill>
                <a:latin typeface="Calibri" panose="020F0502020204030204" pitchFamily="34" charset="0"/>
                <a:cs typeface="Calibri" panose="020F0502020204030204" pitchFamily="34" charset="0"/>
              </a:rPr>
              <a:t>Quy tắc</a:t>
            </a:r>
          </a:p>
          <a:p>
            <a:pPr algn="r">
              <a:spcBef>
                <a:spcPct val="0"/>
              </a:spcBef>
              <a:buClrTx/>
              <a:buFontTx/>
              <a:buNone/>
            </a:pPr>
            <a:r>
              <a:rPr lang="vi-VN" altLang="en-US" sz="2700" b="1" noProof="1">
                <a:solidFill>
                  <a:srgbClr val="0070C0"/>
                </a:solidFill>
                <a:latin typeface="Calibri" panose="020F0502020204030204" pitchFamily="34" charset="0"/>
                <a:cs typeface="Calibri" panose="020F0502020204030204" pitchFamily="34" charset="0"/>
              </a:rPr>
              <a:t>Nhân</a:t>
            </a:r>
          </a:p>
        </p:txBody>
      </p:sp>
      <p:sp>
        <p:nvSpPr>
          <p:cNvPr id="14" name="Text Box 10">
            <a:extLst>
              <a:ext uri="{FF2B5EF4-FFF2-40B4-BE49-F238E27FC236}">
                <a16:creationId xmlns:a16="http://schemas.microsoft.com/office/drawing/2014/main" id="{3D0F9237-98AF-4B66-909A-728AA2E38100}"/>
              </a:ext>
            </a:extLst>
          </p:cNvPr>
          <p:cNvSpPr txBox="1">
            <a:spLocks noChangeArrowheads="1"/>
          </p:cNvSpPr>
          <p:nvPr/>
        </p:nvSpPr>
        <p:spPr bwMode="auto">
          <a:xfrm>
            <a:off x="5772366" y="5510639"/>
            <a:ext cx="26037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pPr>
            <a:r>
              <a:rPr lang="vi-VN" altLang="en-US" sz="2700" b="1" noProof="1">
                <a:solidFill>
                  <a:srgbClr val="5F5F5F"/>
                </a:solidFill>
                <a:latin typeface="Calibri" panose="020F0502020204030204" pitchFamily="34" charset="0"/>
                <a:cs typeface="Calibri" panose="020F0502020204030204" pitchFamily="34" charset="0"/>
              </a:rPr>
              <a:t>Quy tắc</a:t>
            </a:r>
            <a:r>
              <a:rPr lang="en-US" altLang="en-US" sz="2700" b="1" noProof="1">
                <a:solidFill>
                  <a:srgbClr val="5F5F5F"/>
                </a:solidFill>
                <a:latin typeface="Calibri" panose="020F0502020204030204" pitchFamily="34" charset="0"/>
                <a:cs typeface="Calibri" panose="020F0502020204030204" pitchFamily="34" charset="0"/>
              </a:rPr>
              <a:t> </a:t>
            </a:r>
            <a:endParaRPr lang="vi-VN" altLang="en-US" sz="2700" b="1" noProof="1">
              <a:solidFill>
                <a:srgbClr val="5F5F5F"/>
              </a:solidFill>
              <a:latin typeface="Calibri" panose="020F0502020204030204" pitchFamily="34" charset="0"/>
              <a:cs typeface="Calibri" panose="020F0502020204030204" pitchFamily="34" charset="0"/>
            </a:endParaRPr>
          </a:p>
          <a:p>
            <a:pPr>
              <a:spcBef>
                <a:spcPct val="0"/>
              </a:spcBef>
              <a:buClrTx/>
              <a:buFontTx/>
              <a:buNone/>
            </a:pPr>
            <a:r>
              <a:rPr lang="vi-VN" altLang="en-US" sz="2700" b="1" noProof="1">
                <a:solidFill>
                  <a:srgbClr val="0070C0"/>
                </a:solidFill>
                <a:latin typeface="Calibri" panose="020F0502020204030204" pitchFamily="34" charset="0"/>
                <a:cs typeface="Calibri" panose="020F0502020204030204" pitchFamily="34" charset="0"/>
              </a:rPr>
              <a:t>Lấy max</a:t>
            </a:r>
          </a:p>
        </p:txBody>
      </p:sp>
      <p:sp>
        <p:nvSpPr>
          <p:cNvPr id="15" name="Text Box 10">
            <a:extLst>
              <a:ext uri="{FF2B5EF4-FFF2-40B4-BE49-F238E27FC236}">
                <a16:creationId xmlns:a16="http://schemas.microsoft.com/office/drawing/2014/main" id="{AEAFFB8A-2671-4600-8E9A-94ABF725E2BA}"/>
              </a:ext>
            </a:extLst>
          </p:cNvPr>
          <p:cNvSpPr txBox="1">
            <a:spLocks noChangeArrowheads="1"/>
          </p:cNvSpPr>
          <p:nvPr/>
        </p:nvSpPr>
        <p:spPr bwMode="auto">
          <a:xfrm>
            <a:off x="8041951" y="3547273"/>
            <a:ext cx="24109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pPr>
            <a:r>
              <a:rPr lang="vi-VN" altLang="en-US" sz="2700" b="1" noProof="1">
                <a:solidFill>
                  <a:srgbClr val="5F5F5F"/>
                </a:solidFill>
                <a:latin typeface="Calibri" panose="020F0502020204030204" pitchFamily="34" charset="0"/>
                <a:cs typeface="Calibri" panose="020F0502020204030204" pitchFamily="34" charset="0"/>
              </a:rPr>
              <a:t>Quy tắc</a:t>
            </a:r>
          </a:p>
          <a:p>
            <a:pPr>
              <a:spcBef>
                <a:spcPct val="0"/>
              </a:spcBef>
              <a:buClrTx/>
              <a:buFontTx/>
              <a:buNone/>
            </a:pPr>
            <a:r>
              <a:rPr lang="vi-VN" altLang="en-US" sz="2700" b="1" noProof="1">
                <a:solidFill>
                  <a:srgbClr val="0070C0"/>
                </a:solidFill>
                <a:latin typeface="Calibri" panose="020F0502020204030204" pitchFamily="34" charset="0"/>
                <a:cs typeface="Calibri" panose="020F0502020204030204" pitchFamily="34" charset="0"/>
              </a:rPr>
              <a:t>Cộng</a:t>
            </a:r>
          </a:p>
        </p:txBody>
      </p:sp>
      <p:sp>
        <p:nvSpPr>
          <p:cNvPr id="3" name="Chỗ dành sẵn cho Ngày tháng 2">
            <a:extLst>
              <a:ext uri="{FF2B5EF4-FFF2-40B4-BE49-F238E27FC236}">
                <a16:creationId xmlns:a16="http://schemas.microsoft.com/office/drawing/2014/main" id="{52EE4A0C-88DE-4BE5-AC1E-67EEFC6BD0A5}"/>
              </a:ext>
            </a:extLst>
          </p:cNvPr>
          <p:cNvSpPr>
            <a:spLocks noGrp="1"/>
          </p:cNvSpPr>
          <p:nvPr>
            <p:ph type="dt" sz="half" idx="10"/>
          </p:nvPr>
        </p:nvSpPr>
        <p:spPr/>
        <p:txBody>
          <a:bodyPr/>
          <a:lstStyle/>
          <a:p>
            <a:fld id="{46FB33AF-2C35-419B-8D56-EA90E7E9E4D1}"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651E65BC-52AB-4DD7-8AF9-596D4AAB8B49}"/>
              </a:ext>
            </a:extLst>
          </p:cNvPr>
          <p:cNvSpPr>
            <a:spLocks noGrp="1"/>
          </p:cNvSpPr>
          <p:nvPr>
            <p:ph type="sldNum" sz="quarter" idx="12"/>
          </p:nvPr>
        </p:nvSpPr>
        <p:spPr/>
        <p:txBody>
          <a:bodyPr/>
          <a:lstStyle/>
          <a:p>
            <a:fld id="{48F63A3B-78C7-47BE-AE5E-E10140E04643}" type="slidenum">
              <a:rPr lang="en-US" smtClean="0"/>
              <a:t>68</a:t>
            </a:fld>
            <a:endParaRPr lang="en-US" dirty="0"/>
          </a:p>
        </p:txBody>
      </p:sp>
    </p:spTree>
    <p:extLst>
      <p:ext uri="{BB962C8B-B14F-4D97-AF65-F5344CB8AC3E}">
        <p14:creationId xmlns:p14="http://schemas.microsoft.com/office/powerpoint/2010/main" val="3603626483"/>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vi-VN" noProof="1"/>
              <a:t>Các quy tắc tìm độ phức tạp</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F6E67531-808D-4EE2-999F-A4DB9187CF28}"/>
                  </a:ext>
                </a:extLst>
              </p:cNvPr>
              <p:cNvSpPr>
                <a:spLocks noGrp="1"/>
              </p:cNvSpPr>
              <p:nvPr>
                <p:ph type="body" sz="quarter" idx="13"/>
              </p:nvPr>
            </p:nvSpPr>
            <p:spPr/>
            <p:txBody>
              <a:bodyPr/>
              <a:lstStyle/>
              <a:p>
                <a:r>
                  <a:rPr lang="vi-VN" b="1" noProof="1"/>
                  <a:t>Quy tắc </a:t>
                </a:r>
                <a:r>
                  <a:rPr lang="vi-VN" b="1" noProof="1">
                    <a:solidFill>
                      <a:srgbClr val="0070C0"/>
                    </a:solidFill>
                  </a:rPr>
                  <a:t>Bỏ hằng số</a:t>
                </a:r>
                <a:r>
                  <a:rPr lang="vi-VN" b="1" noProof="1"/>
                  <a:t>: </a:t>
                </a:r>
                <a:r>
                  <a:rPr lang="vi-VN" noProof="1"/>
                  <a:t>Nếu thuật toán </a:t>
                </a:r>
                <a14:m>
                  <m:oMath xmlns:m="http://schemas.openxmlformats.org/officeDocument/2006/math">
                    <m:r>
                      <a:rPr lang="vi-VN" i="1" noProof="1" smtClean="0">
                        <a:latin typeface="Cambria Math" panose="02040503050406030204" pitchFamily="18" charset="0"/>
                      </a:rPr>
                      <m:t>𝑇</m:t>
                    </m:r>
                  </m:oMath>
                </a14:m>
                <a:r>
                  <a:rPr lang="vi-VN" noProof="1"/>
                  <a:t> có độ phức tạp là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𝑐</m:t>
                        </m:r>
                        <m:r>
                          <a:rPr lang="vi-VN" i="1" baseline="-25000" noProof="1">
                            <a:latin typeface="Cambria Math" panose="02040503050406030204" pitchFamily="18" charset="0"/>
                          </a:rPr>
                          <m:t>1</m:t>
                        </m:r>
                        <m:r>
                          <a:rPr lang="vi-VN" i="1" noProof="1">
                            <a:latin typeface="Cambria Math" panose="02040503050406030204" pitchFamily="18" charset="0"/>
                          </a:rPr>
                          <m:t>.</m:t>
                        </m:r>
                        <m:r>
                          <a:rPr lang="vi-VN" i="1" noProof="1">
                            <a:latin typeface="Cambria Math" panose="02040503050406030204" pitchFamily="18" charset="0"/>
                          </a:rPr>
                          <m:t>𝑓</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oMath>
                </a14:m>
                <a:r>
                  <a:rPr lang="vi-VN" noProof="1"/>
                  <a:t> với </a:t>
                </a:r>
                <a14:m>
                  <m:oMath xmlns:m="http://schemas.openxmlformats.org/officeDocument/2006/math">
                    <m:r>
                      <a:rPr lang="vi-VN" i="1" noProof="1" smtClean="0">
                        <a:latin typeface="Cambria Math" panose="02040503050406030204" pitchFamily="18" charset="0"/>
                      </a:rPr>
                      <m:t>𝑐</m:t>
                    </m:r>
                    <m:r>
                      <a:rPr lang="vi-VN" i="1" baseline="-25000" noProof="1">
                        <a:latin typeface="Cambria Math" panose="02040503050406030204" pitchFamily="18" charset="0"/>
                      </a:rPr>
                      <m:t>1</m:t>
                    </m:r>
                  </m:oMath>
                </a14:m>
                <a:r>
                  <a:rPr lang="vi-VN" noProof="1"/>
                  <a:t> là một hằng số dương thì có thể coi thuật toán </a:t>
                </a:r>
                <a14:m>
                  <m:oMath xmlns:m="http://schemas.openxmlformats.org/officeDocument/2006/math">
                    <m:r>
                      <a:rPr lang="vi-VN" i="1" noProof="1" smtClean="0">
                        <a:latin typeface="Cambria Math" panose="02040503050406030204" pitchFamily="18" charset="0"/>
                      </a:rPr>
                      <m:t>𝑇</m:t>
                    </m:r>
                  </m:oMath>
                </a14:m>
                <a:r>
                  <a:rPr lang="vi-VN" noProof="1"/>
                  <a:t> có độ phức tạp là </a:t>
                </a:r>
                <a:endParaRPr lang="en-US" noProof="1"/>
              </a:p>
              <a:p>
                <a:pPr marL="0" indent="0" algn="ctr">
                  <a:buNone/>
                </a:pPr>
                <a14:m>
                  <m:oMathPara xmlns:m="http://schemas.openxmlformats.org/officeDocument/2006/math">
                    <m:oMathParaPr>
                      <m:jc m:val="centerGroup"/>
                    </m:oMathParaPr>
                    <m:oMath xmlns:m="http://schemas.openxmlformats.org/officeDocument/2006/math">
                      <m:r>
                        <a:rPr lang="vi-VN" sz="2700" b="1" i="1" noProof="1" smtClean="0">
                          <a:solidFill>
                            <a:srgbClr val="0066FF"/>
                          </a:solidFill>
                          <a:latin typeface="Cambria Math" panose="02040503050406030204" pitchFamily="18" charset="0"/>
                        </a:rPr>
                        <m:t>𝑻</m:t>
                      </m:r>
                      <m:r>
                        <a:rPr lang="vi-VN" sz="2700" b="1" i="1" noProof="1" smtClean="0">
                          <a:solidFill>
                            <a:srgbClr val="0066FF"/>
                          </a:solidFill>
                          <a:latin typeface="Cambria Math" panose="02040503050406030204" pitchFamily="18" charset="0"/>
                        </a:rPr>
                        <m:t>(</m:t>
                      </m:r>
                      <m:r>
                        <a:rPr lang="vi-VN" sz="2700" b="1" i="1" noProof="1" smtClean="0">
                          <a:solidFill>
                            <a:srgbClr val="0066FF"/>
                          </a:solidFill>
                          <a:latin typeface="Cambria Math" panose="02040503050406030204" pitchFamily="18" charset="0"/>
                        </a:rPr>
                        <m:t>𝒏</m:t>
                      </m:r>
                      <m:r>
                        <a:rPr lang="vi-VN" sz="2700" b="1" i="1" noProof="1" smtClean="0">
                          <a:solidFill>
                            <a:srgbClr val="0066FF"/>
                          </a:solidFill>
                          <a:latin typeface="Cambria Math" panose="02040503050406030204" pitchFamily="18" charset="0"/>
                        </a:rPr>
                        <m:t>) = </m:t>
                      </m:r>
                      <m:r>
                        <a:rPr lang="vi-VN" b="1" i="1" noProof="1">
                          <a:solidFill>
                            <a:srgbClr val="0066FF"/>
                          </a:solidFill>
                          <a:latin typeface="Cambria Math" panose="02040503050406030204" pitchFamily="18" charset="0"/>
                        </a:rPr>
                        <m:t>𝑶</m:t>
                      </m:r>
                      <m:d>
                        <m:dPr>
                          <m:ctrlPr>
                            <a:rPr lang="vi-VN" b="1" i="1" noProof="1" smtClean="0">
                              <a:solidFill>
                                <a:srgbClr val="0066FF"/>
                              </a:solidFill>
                              <a:latin typeface="Cambria Math" panose="02040503050406030204" pitchFamily="18" charset="0"/>
                            </a:rPr>
                          </m:ctrlPr>
                        </m:dPr>
                        <m:e>
                          <m:r>
                            <a:rPr lang="vi-VN" b="1" i="1" noProof="1">
                              <a:solidFill>
                                <a:srgbClr val="0066FF"/>
                              </a:solidFill>
                              <a:latin typeface="Cambria Math" panose="02040503050406030204" pitchFamily="18" charset="0"/>
                            </a:rPr>
                            <m:t>𝒇</m:t>
                          </m:r>
                          <m:r>
                            <a:rPr lang="vi-VN" b="1" i="1" noProof="1">
                              <a:solidFill>
                                <a:srgbClr val="0066FF"/>
                              </a:solidFill>
                              <a:latin typeface="Cambria Math" panose="02040503050406030204" pitchFamily="18" charset="0"/>
                            </a:rPr>
                            <m:t>(</m:t>
                          </m:r>
                          <m:r>
                            <a:rPr lang="vi-VN" b="1" i="1" noProof="1">
                              <a:solidFill>
                                <a:srgbClr val="0066FF"/>
                              </a:solidFill>
                              <a:latin typeface="Cambria Math" panose="02040503050406030204" pitchFamily="18" charset="0"/>
                            </a:rPr>
                            <m:t>𝒏</m:t>
                          </m:r>
                          <m:r>
                            <a:rPr lang="vi-VN" b="1" i="1" noProof="1">
                              <a:solidFill>
                                <a:srgbClr val="0066FF"/>
                              </a:solidFill>
                              <a:latin typeface="Cambria Math" panose="02040503050406030204" pitchFamily="18" charset="0"/>
                            </a:rPr>
                            <m:t>)</m:t>
                          </m:r>
                        </m:e>
                      </m:d>
                    </m:oMath>
                  </m:oMathPara>
                </a14:m>
                <a:endParaRPr lang="vi-VN" b="1" noProof="1">
                  <a:solidFill>
                    <a:srgbClr val="0066FF"/>
                  </a:solidFill>
                </a:endParaRPr>
              </a:p>
              <a:p>
                <a:endParaRPr lang="vi-VN" noProof="1"/>
              </a:p>
              <a:p>
                <a:r>
                  <a:rPr lang="vi-VN" b="1" noProof="1"/>
                  <a:t>Quy tắc </a:t>
                </a:r>
                <a:r>
                  <a:rPr lang="vi-VN" b="1" noProof="1">
                    <a:solidFill>
                      <a:srgbClr val="0070C0"/>
                    </a:solidFill>
                  </a:rPr>
                  <a:t>Cộng</a:t>
                </a:r>
                <a:r>
                  <a:rPr lang="vi-VN" b="1" noProof="1"/>
                  <a:t>: </a:t>
                </a:r>
                <a:r>
                  <a:rPr lang="vi-VN" noProof="1"/>
                  <a:t>Nếu thuật toán </a:t>
                </a:r>
                <a14:m>
                  <m:oMath xmlns:m="http://schemas.openxmlformats.org/officeDocument/2006/math">
                    <m:r>
                      <a:rPr lang="vi-VN" i="1" noProof="1" smtClean="0">
                        <a:latin typeface="Cambria Math" panose="02040503050406030204" pitchFamily="18" charset="0"/>
                      </a:rPr>
                      <m:t>𝑇</m:t>
                    </m:r>
                  </m:oMath>
                </a14:m>
                <a:r>
                  <a:rPr lang="vi-VN" noProof="1"/>
                  <a:t> gồm 2 phần liên tiếp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1</m:t>
                    </m:r>
                  </m:oMath>
                </a14:m>
                <a:r>
                  <a:rPr lang="vi-VN" noProof="1"/>
                  <a:t> và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2</m:t>
                    </m:r>
                  </m:oMath>
                </a14:m>
                <a:r>
                  <a:rPr lang="vi-VN" noProof="1"/>
                  <a:t> và </a:t>
                </a:r>
              </a:p>
              <a:p>
                <a:pPr lvl="1"/>
                <a:r>
                  <a:rPr lang="vi-VN" noProof="1"/>
                  <a:t>Phần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1</m:t>
                    </m:r>
                  </m:oMath>
                </a14:m>
                <a:r>
                  <a:rPr lang="vi-VN" noProof="1"/>
                  <a:t> có độ phức tạp là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1</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r>
                      <a:rPr lang="vi-VN" i="1" noProof="1">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𝑓</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oMath>
                </a14:m>
                <a:endParaRPr lang="vi-VN" noProof="1"/>
              </a:p>
              <a:p>
                <a:pPr lvl="1"/>
                <a:r>
                  <a:rPr lang="vi-VN" noProof="1"/>
                  <a:t>Phần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2</m:t>
                    </m:r>
                  </m:oMath>
                </a14:m>
                <a:r>
                  <a:rPr lang="vi-VN" noProof="1"/>
                  <a:t> có độ phức tạp là </a:t>
                </a:r>
                <a14:m>
                  <m:oMath xmlns:m="http://schemas.openxmlformats.org/officeDocument/2006/math">
                    <m:r>
                      <a:rPr lang="vi-VN" i="1" noProof="1" smtClean="0">
                        <a:latin typeface="Cambria Math" panose="02040503050406030204" pitchFamily="18" charset="0"/>
                      </a:rPr>
                      <m:t>𝑇</m:t>
                    </m:r>
                    <m:r>
                      <a:rPr lang="vi-VN" i="1" baseline="-25000" noProof="1">
                        <a:latin typeface="Cambria Math" panose="02040503050406030204" pitchFamily="18" charset="0"/>
                      </a:rPr>
                      <m:t>2</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r>
                      <a:rPr lang="vi-VN" i="1" noProof="1">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𝑔</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r>
                      <a:rPr lang="vi-VN" i="1" noProof="1">
                        <a:latin typeface="Cambria Math" panose="02040503050406030204" pitchFamily="18" charset="0"/>
                      </a:rPr>
                      <m:t> </m:t>
                    </m:r>
                  </m:oMath>
                </a14:m>
                <a:endParaRPr lang="vi-VN" noProof="1"/>
              </a:p>
              <a:p>
                <a:pPr marL="347663" lvl="1" indent="0">
                  <a:buNone/>
                </a:pPr>
                <a:r>
                  <a:rPr lang="vi-VN" sz="2700" noProof="1"/>
                  <a:t>Thì độ phức tạp thuật toán là</a:t>
                </a:r>
                <a:r>
                  <a:rPr lang="en-US" sz="2700" noProof="1"/>
                  <a:t> </a:t>
                </a:r>
              </a:p>
              <a:p>
                <a:pPr marL="347663" lvl="1" indent="0" algn="ctr">
                  <a:buNone/>
                </a:pPr>
                <a14:m>
                  <m:oMathPara xmlns:m="http://schemas.openxmlformats.org/officeDocument/2006/math">
                    <m:oMathParaPr>
                      <m:jc m:val="centerGroup"/>
                    </m:oMathParaPr>
                    <m:oMath xmlns:m="http://schemas.openxmlformats.org/officeDocument/2006/math">
                      <m:r>
                        <a:rPr lang="vi-VN" sz="2700" b="1" i="1" noProof="1" smtClean="0">
                          <a:solidFill>
                            <a:srgbClr val="0066FF"/>
                          </a:solidFill>
                          <a:latin typeface="Cambria Math" panose="02040503050406030204" pitchFamily="18" charset="0"/>
                        </a:rPr>
                        <m:t>𝑻</m:t>
                      </m:r>
                      <m:r>
                        <a:rPr lang="vi-VN" sz="2700" b="1" i="1" noProof="1" smtClean="0">
                          <a:solidFill>
                            <a:srgbClr val="0066FF"/>
                          </a:solidFill>
                          <a:latin typeface="Cambria Math" panose="02040503050406030204" pitchFamily="18" charset="0"/>
                        </a:rPr>
                        <m:t>(</m:t>
                      </m:r>
                      <m:r>
                        <a:rPr lang="vi-VN" sz="2700" b="1" i="1" noProof="1" smtClean="0">
                          <a:solidFill>
                            <a:srgbClr val="0066FF"/>
                          </a:solidFill>
                          <a:latin typeface="Cambria Math" panose="02040503050406030204" pitchFamily="18" charset="0"/>
                        </a:rPr>
                        <m:t>𝒏</m:t>
                      </m:r>
                      <m:r>
                        <a:rPr lang="vi-VN" sz="2700" b="1" i="1" noProof="1" smtClean="0">
                          <a:solidFill>
                            <a:srgbClr val="0066FF"/>
                          </a:solidFill>
                          <a:latin typeface="Cambria Math" panose="02040503050406030204" pitchFamily="18" charset="0"/>
                        </a:rPr>
                        <m:t>)=</m:t>
                      </m:r>
                      <m:r>
                        <a:rPr lang="vi-VN" sz="2700" b="1" i="1" noProof="1" smtClean="0">
                          <a:solidFill>
                            <a:srgbClr val="0066FF"/>
                          </a:solidFill>
                          <a:latin typeface="Cambria Math" panose="02040503050406030204" pitchFamily="18" charset="0"/>
                        </a:rPr>
                        <m:t>𝑻</m:t>
                      </m:r>
                      <m:r>
                        <a:rPr lang="vi-VN" sz="2700" b="1" i="1" baseline="-25000" noProof="1">
                          <a:solidFill>
                            <a:srgbClr val="0066FF"/>
                          </a:solidFill>
                          <a:latin typeface="Cambria Math" panose="02040503050406030204" pitchFamily="18" charset="0"/>
                        </a:rPr>
                        <m:t>𝟏</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𝒏</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𝑻</m:t>
                      </m:r>
                      <m:r>
                        <a:rPr lang="vi-VN" sz="2700" b="1" i="1" baseline="-25000" noProof="1">
                          <a:solidFill>
                            <a:srgbClr val="0066FF"/>
                          </a:solidFill>
                          <a:latin typeface="Cambria Math" panose="02040503050406030204" pitchFamily="18" charset="0"/>
                        </a:rPr>
                        <m:t>𝟐</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𝒏</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𝑶</m:t>
                      </m:r>
                      <m:d>
                        <m:dPr>
                          <m:ctrlPr>
                            <a:rPr lang="vi-VN" sz="2700" b="1" i="1" noProof="1" smtClean="0">
                              <a:solidFill>
                                <a:srgbClr val="0066FF"/>
                              </a:solidFill>
                              <a:latin typeface="Cambria Math" panose="02040503050406030204" pitchFamily="18" charset="0"/>
                            </a:rPr>
                          </m:ctrlPr>
                        </m:dPr>
                        <m:e>
                          <m:r>
                            <a:rPr lang="vi-VN" sz="2700" b="1" i="1" noProof="1">
                              <a:solidFill>
                                <a:srgbClr val="0066FF"/>
                              </a:solidFill>
                              <a:latin typeface="Cambria Math" panose="02040503050406030204" pitchFamily="18" charset="0"/>
                            </a:rPr>
                            <m:t>𝒇</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𝒏</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𝒈</m:t>
                          </m:r>
                          <m:r>
                            <a:rPr lang="vi-VN" sz="2700" b="1" i="1" noProof="1">
                              <a:solidFill>
                                <a:srgbClr val="0066FF"/>
                              </a:solidFill>
                              <a:latin typeface="Cambria Math" panose="02040503050406030204" pitchFamily="18" charset="0"/>
                            </a:rPr>
                            <m:t>(</m:t>
                          </m:r>
                          <m:r>
                            <a:rPr lang="vi-VN" sz="2700" b="1" i="1" noProof="1">
                              <a:solidFill>
                                <a:srgbClr val="0066FF"/>
                              </a:solidFill>
                              <a:latin typeface="Cambria Math" panose="02040503050406030204" pitchFamily="18" charset="0"/>
                            </a:rPr>
                            <m:t>𝒏</m:t>
                          </m:r>
                          <m:r>
                            <a:rPr lang="vi-VN" sz="2700" b="1" i="1" noProof="1">
                              <a:solidFill>
                                <a:srgbClr val="0066FF"/>
                              </a:solidFill>
                              <a:latin typeface="Cambria Math" panose="02040503050406030204" pitchFamily="18" charset="0"/>
                            </a:rPr>
                            <m:t>)</m:t>
                          </m:r>
                        </m:e>
                      </m:d>
                    </m:oMath>
                  </m:oMathPara>
                </a14:m>
                <a:endParaRPr lang="vi-VN" sz="2700" b="1" noProof="1">
                  <a:solidFill>
                    <a:srgbClr val="0066FF"/>
                  </a:solidFill>
                </a:endParaRPr>
              </a:p>
              <a:p>
                <a:endParaRPr lang="vi-VN" noProof="1"/>
              </a:p>
              <a:p>
                <a:endParaRPr lang="vi-VN" noProof="1"/>
              </a:p>
            </p:txBody>
          </p:sp>
        </mc:Choice>
        <mc:Fallback xmlns="">
          <p:sp>
            <p:nvSpPr>
              <p:cNvPr id="2" name="Chỗ dành sẵn cho Văn bản 1">
                <a:extLst>
                  <a:ext uri="{FF2B5EF4-FFF2-40B4-BE49-F238E27FC236}">
                    <a16:creationId xmlns:a16="http://schemas.microsoft.com/office/drawing/2014/main" id="{F6E67531-808D-4EE2-999F-A4DB9187CF2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D2C9A4AB-EA23-4689-82A0-05884B307ED8}"/>
              </a:ext>
            </a:extLst>
          </p:cNvPr>
          <p:cNvSpPr>
            <a:spLocks noGrp="1"/>
          </p:cNvSpPr>
          <p:nvPr>
            <p:ph type="dt" sz="half" idx="10"/>
          </p:nvPr>
        </p:nvSpPr>
        <p:spPr/>
        <p:txBody>
          <a:bodyPr/>
          <a:lstStyle/>
          <a:p>
            <a:fld id="{A6A1D59F-D35C-42A7-9455-3EA431105E58}"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0133FEBE-BCAD-4D7D-AA28-785F1B222557}"/>
              </a:ext>
            </a:extLst>
          </p:cNvPr>
          <p:cNvSpPr>
            <a:spLocks noGrp="1"/>
          </p:cNvSpPr>
          <p:nvPr>
            <p:ph type="sldNum" sz="quarter" idx="12"/>
          </p:nvPr>
        </p:nvSpPr>
        <p:spPr/>
        <p:txBody>
          <a:bodyPr/>
          <a:lstStyle/>
          <a:p>
            <a:fld id="{48F63A3B-78C7-47BE-AE5E-E10140E04643}" type="slidenum">
              <a:rPr lang="vi-VN" noProof="1" smtClean="0"/>
              <a:t>69</a:t>
            </a:fld>
            <a:endParaRPr lang="vi-VN" noProof="1"/>
          </a:p>
        </p:txBody>
      </p:sp>
    </p:spTree>
    <p:extLst>
      <p:ext uri="{BB962C8B-B14F-4D97-AF65-F5344CB8AC3E}">
        <p14:creationId xmlns:p14="http://schemas.microsoft.com/office/powerpoint/2010/main" val="116745930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711D4946-ED5D-4508-B7BA-1D65F9A99076}"/>
              </a:ext>
            </a:extLst>
          </p:cNvPr>
          <p:cNvSpPr>
            <a:spLocks noGrp="1"/>
          </p:cNvSpPr>
          <p:nvPr>
            <p:ph type="dt" sz="half" idx="10"/>
          </p:nvPr>
        </p:nvSpPr>
        <p:spPr/>
        <p:txBody>
          <a:bodyPr/>
          <a:lstStyle/>
          <a:p>
            <a:fld id="{42264633-107A-4303-9919-6B6E1FC31CCD}"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4D6725CF-3BC2-43F7-A42A-CE2F7A67EF92}"/>
              </a:ext>
            </a:extLst>
          </p:cNvPr>
          <p:cNvSpPr>
            <a:spLocks noGrp="1"/>
          </p:cNvSpPr>
          <p:nvPr>
            <p:ph type="sldNum" sz="quarter" idx="12"/>
          </p:nvPr>
        </p:nvSpPr>
        <p:spPr/>
        <p:txBody>
          <a:bodyPr/>
          <a:lstStyle/>
          <a:p>
            <a:fld id="{796B6B1B-CD97-412B-A8B6-A4AEE95B13DD}" type="slidenum">
              <a:rPr lang="en-US" smtClean="0"/>
              <a:t>7</a:t>
            </a:fld>
            <a:endParaRPr lang="en-US"/>
          </a:p>
        </p:txBody>
      </p:sp>
      <p:sp>
        <p:nvSpPr>
          <p:cNvPr id="6" name="Tiêu đề 5">
            <a:extLst>
              <a:ext uri="{FF2B5EF4-FFF2-40B4-BE49-F238E27FC236}">
                <a16:creationId xmlns:a16="http://schemas.microsoft.com/office/drawing/2014/main" id="{21471767-3BE9-4AB6-99F9-25739BCA5A66}"/>
              </a:ext>
            </a:extLst>
          </p:cNvPr>
          <p:cNvSpPr>
            <a:spLocks noGrp="1"/>
          </p:cNvSpPr>
          <p:nvPr>
            <p:ph type="title"/>
          </p:nvPr>
        </p:nvSpPr>
        <p:spPr/>
        <p:txBody>
          <a:bodyPr/>
          <a:lstStyle/>
          <a:p>
            <a:r>
              <a:rPr lang="vi-VN" noProof="1"/>
              <a:t>Khái niệm</a:t>
            </a:r>
            <a:r>
              <a:rPr lang="en-US" noProof="1"/>
              <a:t> thuật toán</a:t>
            </a:r>
            <a:endParaRPr lang="vi-VN" noProof="1"/>
          </a:p>
        </p:txBody>
      </p:sp>
      <p:sp>
        <p:nvSpPr>
          <p:cNvPr id="9" name="Hình chữ nhật: Góc Tròn 8">
            <a:extLst>
              <a:ext uri="{FF2B5EF4-FFF2-40B4-BE49-F238E27FC236}">
                <a16:creationId xmlns:a16="http://schemas.microsoft.com/office/drawing/2014/main" id="{F788BB0C-3202-4BE3-825D-0E055E9CEC5C}"/>
              </a:ext>
            </a:extLst>
          </p:cNvPr>
          <p:cNvSpPr/>
          <p:nvPr/>
        </p:nvSpPr>
        <p:spPr>
          <a:xfrm>
            <a:off x="4936152" y="4996339"/>
            <a:ext cx="2319695" cy="786384"/>
          </a:xfrm>
          <a:prstGeom prst="roundRect">
            <a:avLst/>
          </a:prstGeom>
          <a:solidFill>
            <a:srgbClr val="2A8CEF"/>
          </a:solidFill>
          <a:ln>
            <a:solidFill>
              <a:srgbClr val="2A8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effectLst>
                  <a:outerShdw blurRad="38100" dist="38100" dir="2700000" algn="tl">
                    <a:srgbClr val="000000">
                      <a:alpha val="43137"/>
                    </a:srgbClr>
                  </a:outerShdw>
                </a:effectLst>
              </a:rPr>
              <a:t>“Computer”</a:t>
            </a:r>
          </a:p>
        </p:txBody>
      </p:sp>
      <p:sp>
        <p:nvSpPr>
          <p:cNvPr id="10" name="Hộp Văn bản 9">
            <a:extLst>
              <a:ext uri="{FF2B5EF4-FFF2-40B4-BE49-F238E27FC236}">
                <a16:creationId xmlns:a16="http://schemas.microsoft.com/office/drawing/2014/main" id="{30849084-F794-41C9-9B2B-AE55C23D1179}"/>
              </a:ext>
            </a:extLst>
          </p:cNvPr>
          <p:cNvSpPr txBox="1"/>
          <p:nvPr/>
        </p:nvSpPr>
        <p:spPr>
          <a:xfrm>
            <a:off x="5229809" y="1758699"/>
            <a:ext cx="1763486" cy="553998"/>
          </a:xfrm>
          <a:prstGeom prst="rect">
            <a:avLst/>
          </a:prstGeom>
          <a:noFill/>
        </p:spPr>
        <p:txBody>
          <a:bodyPr wrap="square" rtlCol="0" anchor="ctr">
            <a:spAutoFit/>
          </a:bodyPr>
          <a:lstStyle/>
          <a:p>
            <a:pPr algn="ctr"/>
            <a:r>
              <a:rPr lang="en-US" sz="3000" b="1" dirty="0">
                <a:solidFill>
                  <a:srgbClr val="2A8CEF"/>
                </a:solidFill>
              </a:rPr>
              <a:t>Problem</a:t>
            </a:r>
          </a:p>
        </p:txBody>
      </p:sp>
      <p:sp>
        <p:nvSpPr>
          <p:cNvPr id="12" name="Hộp Văn bản 11">
            <a:extLst>
              <a:ext uri="{FF2B5EF4-FFF2-40B4-BE49-F238E27FC236}">
                <a16:creationId xmlns:a16="http://schemas.microsoft.com/office/drawing/2014/main" id="{B89E02A0-D74C-4A70-8865-592DD9C173D4}"/>
              </a:ext>
            </a:extLst>
          </p:cNvPr>
          <p:cNvSpPr txBox="1"/>
          <p:nvPr/>
        </p:nvSpPr>
        <p:spPr>
          <a:xfrm>
            <a:off x="5111373" y="3371421"/>
            <a:ext cx="2000359" cy="553998"/>
          </a:xfrm>
          <a:prstGeom prst="rect">
            <a:avLst/>
          </a:prstGeom>
          <a:noFill/>
        </p:spPr>
        <p:txBody>
          <a:bodyPr wrap="square" rtlCol="0" anchor="ctr">
            <a:spAutoFit/>
          </a:bodyPr>
          <a:lstStyle/>
          <a:p>
            <a:pPr algn="ctr"/>
            <a:r>
              <a:rPr lang="en-US" sz="3000" b="1" dirty="0">
                <a:solidFill>
                  <a:srgbClr val="2A8CEF"/>
                </a:solidFill>
              </a:rPr>
              <a:t>Algorithm</a:t>
            </a:r>
          </a:p>
        </p:txBody>
      </p:sp>
      <p:cxnSp>
        <p:nvCxnSpPr>
          <p:cNvPr id="13" name="Đường kết nối Mũi tên Thẳng 12">
            <a:extLst>
              <a:ext uri="{FF2B5EF4-FFF2-40B4-BE49-F238E27FC236}">
                <a16:creationId xmlns:a16="http://schemas.microsoft.com/office/drawing/2014/main" id="{77F6ABF0-DB89-4EDF-8891-4BB9E08617E0}"/>
              </a:ext>
            </a:extLst>
          </p:cNvPr>
          <p:cNvCxnSpPr>
            <a:cxnSpLocks/>
            <a:stCxn id="10" idx="2"/>
            <a:endCxn id="12" idx="0"/>
          </p:cNvCxnSpPr>
          <p:nvPr/>
        </p:nvCxnSpPr>
        <p:spPr>
          <a:xfrm>
            <a:off x="6111552" y="2312697"/>
            <a:ext cx="1" cy="105872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CF3F007A-A569-4F20-BBC7-80B8DF985C05}"/>
              </a:ext>
            </a:extLst>
          </p:cNvPr>
          <p:cNvCxnSpPr>
            <a:cxnSpLocks/>
            <a:stCxn id="12" idx="2"/>
            <a:endCxn id="9" idx="0"/>
          </p:cNvCxnSpPr>
          <p:nvPr/>
        </p:nvCxnSpPr>
        <p:spPr>
          <a:xfrm flipH="1">
            <a:off x="6096000" y="3925419"/>
            <a:ext cx="15553" cy="107092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Hộp Văn bản 25">
            <a:extLst>
              <a:ext uri="{FF2B5EF4-FFF2-40B4-BE49-F238E27FC236}">
                <a16:creationId xmlns:a16="http://schemas.microsoft.com/office/drawing/2014/main" id="{B38CEC4B-D69D-4C09-825B-395B47F7DCAE}"/>
              </a:ext>
            </a:extLst>
          </p:cNvPr>
          <p:cNvSpPr txBox="1"/>
          <p:nvPr/>
        </p:nvSpPr>
        <p:spPr>
          <a:xfrm>
            <a:off x="2461258" y="5099646"/>
            <a:ext cx="1077267" cy="553998"/>
          </a:xfrm>
          <a:prstGeom prst="rect">
            <a:avLst/>
          </a:prstGeom>
          <a:noFill/>
        </p:spPr>
        <p:txBody>
          <a:bodyPr wrap="square" rtlCol="0" anchor="ctr">
            <a:spAutoFit/>
          </a:bodyPr>
          <a:lstStyle/>
          <a:p>
            <a:pPr algn="ctr"/>
            <a:r>
              <a:rPr lang="en-US" sz="3000" b="1" dirty="0">
                <a:solidFill>
                  <a:srgbClr val="2A8CEF"/>
                </a:solidFill>
              </a:rPr>
              <a:t>Input</a:t>
            </a:r>
          </a:p>
        </p:txBody>
      </p:sp>
      <p:sp>
        <p:nvSpPr>
          <p:cNvPr id="27" name="Hộp Văn bản 26">
            <a:extLst>
              <a:ext uri="{FF2B5EF4-FFF2-40B4-BE49-F238E27FC236}">
                <a16:creationId xmlns:a16="http://schemas.microsoft.com/office/drawing/2014/main" id="{EE3F68CA-0696-4563-855C-B4C6F31C1C98}"/>
              </a:ext>
            </a:extLst>
          </p:cNvPr>
          <p:cNvSpPr txBox="1"/>
          <p:nvPr/>
        </p:nvSpPr>
        <p:spPr>
          <a:xfrm>
            <a:off x="8607905" y="5112532"/>
            <a:ext cx="1357189" cy="553998"/>
          </a:xfrm>
          <a:prstGeom prst="rect">
            <a:avLst/>
          </a:prstGeom>
          <a:noFill/>
        </p:spPr>
        <p:txBody>
          <a:bodyPr wrap="square" rtlCol="0" anchor="ctr">
            <a:spAutoFit/>
          </a:bodyPr>
          <a:lstStyle/>
          <a:p>
            <a:pPr algn="ctr"/>
            <a:r>
              <a:rPr lang="en-US" sz="3000" b="1" dirty="0">
                <a:solidFill>
                  <a:srgbClr val="2A8CEF"/>
                </a:solidFill>
              </a:rPr>
              <a:t>Output</a:t>
            </a:r>
          </a:p>
        </p:txBody>
      </p:sp>
      <p:cxnSp>
        <p:nvCxnSpPr>
          <p:cNvPr id="30" name="Đường kết nối Mũi tên Thẳng 29">
            <a:extLst>
              <a:ext uri="{FF2B5EF4-FFF2-40B4-BE49-F238E27FC236}">
                <a16:creationId xmlns:a16="http://schemas.microsoft.com/office/drawing/2014/main" id="{098BA2EE-5049-42AD-B6D8-72F247207C43}"/>
              </a:ext>
            </a:extLst>
          </p:cNvPr>
          <p:cNvCxnSpPr>
            <a:cxnSpLocks/>
            <a:stCxn id="9" idx="3"/>
            <a:endCxn id="27" idx="1"/>
          </p:cNvCxnSpPr>
          <p:nvPr/>
        </p:nvCxnSpPr>
        <p:spPr>
          <a:xfrm>
            <a:off x="7255847" y="5389531"/>
            <a:ext cx="1352058" cy="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Đường kết nối Mũi tên Thẳng 33">
            <a:extLst>
              <a:ext uri="{FF2B5EF4-FFF2-40B4-BE49-F238E27FC236}">
                <a16:creationId xmlns:a16="http://schemas.microsoft.com/office/drawing/2014/main" id="{1E09A490-17F9-4CA9-B7D1-F0BAC2E1F5A1}"/>
              </a:ext>
            </a:extLst>
          </p:cNvPr>
          <p:cNvCxnSpPr>
            <a:cxnSpLocks/>
            <a:stCxn id="26" idx="3"/>
            <a:endCxn id="9" idx="1"/>
          </p:cNvCxnSpPr>
          <p:nvPr/>
        </p:nvCxnSpPr>
        <p:spPr>
          <a:xfrm>
            <a:off x="3538525" y="5376645"/>
            <a:ext cx="1397627" cy="12886"/>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49858"/>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vi-VN" dirty="0"/>
              <a:t>Các quy tắc tìm độ phức tạp</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D9EB8492-3DAA-4C58-8216-D2B0FC96E5AA}"/>
                  </a:ext>
                </a:extLst>
              </p:cNvPr>
              <p:cNvSpPr>
                <a:spLocks noGrp="1"/>
              </p:cNvSpPr>
              <p:nvPr>
                <p:ph type="body" sz="quarter" idx="13"/>
              </p:nvPr>
            </p:nvSpPr>
            <p:spPr/>
            <p:txBody>
              <a:bodyPr/>
              <a:lstStyle/>
              <a:p>
                <a:r>
                  <a:rPr lang="vi-VN" b="1" noProof="1"/>
                  <a:t>Quy tắc </a:t>
                </a:r>
                <a:r>
                  <a:rPr lang="vi-VN" b="1" noProof="1">
                    <a:solidFill>
                      <a:srgbClr val="0066FF"/>
                    </a:solidFill>
                  </a:rPr>
                  <a:t>Lấy max</a:t>
                </a:r>
                <a:r>
                  <a:rPr lang="vi-VN" b="1" noProof="1"/>
                  <a:t>: </a:t>
                </a:r>
                <a:r>
                  <a:rPr lang="vi-VN" noProof="1"/>
                  <a:t>Nếu thuật toán </a:t>
                </a:r>
                <a14:m>
                  <m:oMath xmlns:m="http://schemas.openxmlformats.org/officeDocument/2006/math">
                    <m:r>
                      <a:rPr lang="vi-VN" i="1" noProof="1" smtClean="0">
                        <a:latin typeface="Cambria Math" panose="02040503050406030204" pitchFamily="18" charset="0"/>
                      </a:rPr>
                      <m:t>𝑇</m:t>
                    </m:r>
                  </m:oMath>
                </a14:m>
                <a:r>
                  <a:rPr lang="vi-VN" noProof="1"/>
                  <a:t> có độ phức tạp là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𝑓</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r>
                          <a:rPr lang="vi-VN" i="1" noProof="1">
                            <a:latin typeface="Cambria Math" panose="02040503050406030204" pitchFamily="18" charset="0"/>
                          </a:rPr>
                          <m:t>𝑔</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oMath>
                </a14:m>
                <a:r>
                  <a:rPr lang="vi-VN" noProof="1"/>
                  <a:t> thì có thể coi thuật toán </a:t>
                </a:r>
                <a14:m>
                  <m:oMath xmlns:m="http://schemas.openxmlformats.org/officeDocument/2006/math">
                    <m:r>
                      <a:rPr lang="vi-VN" i="1" noProof="1" smtClean="0">
                        <a:latin typeface="Cambria Math" panose="02040503050406030204" pitchFamily="18" charset="0"/>
                      </a:rPr>
                      <m:t>𝑇</m:t>
                    </m:r>
                  </m:oMath>
                </a14:m>
                <a:r>
                  <a:rPr lang="vi-VN" noProof="1"/>
                  <a:t> có độ phức tạp là </a:t>
                </a:r>
                <a:br>
                  <a:rPr lang="vi-VN" noProof="1"/>
                </a:br>
                <a:r>
                  <a:rPr lang="vi-VN" noProof="1"/>
                  <a:t>		</a:t>
                </a:r>
                <a14:m>
                  <m:oMath xmlns:m="http://schemas.openxmlformats.org/officeDocument/2006/math">
                    <m:r>
                      <a:rPr lang="vi-VN" b="1" i="1" noProof="1">
                        <a:solidFill>
                          <a:srgbClr val="0070C0"/>
                        </a:solidFill>
                        <a:latin typeface="Cambria Math" panose="02040503050406030204" pitchFamily="18" charset="0"/>
                      </a:rPr>
                      <m:t>𝑻</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𝑶</m:t>
                    </m:r>
                    <m:d>
                      <m:dPr>
                        <m:ctrlPr>
                          <a:rPr lang="vi-VN" b="1" i="1" noProof="1">
                            <a:solidFill>
                              <a:srgbClr val="0070C0"/>
                            </a:solidFill>
                            <a:latin typeface="Cambria Math" panose="02040503050406030204" pitchFamily="18" charset="0"/>
                          </a:rPr>
                        </m:ctrlPr>
                      </m:dPr>
                      <m:e>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r>
                      <a:rPr lang="vi-VN" b="1" i="1" noProof="1" smtClean="0">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d>
                      <m:dPr>
                        <m:ctrlPr>
                          <a:rPr lang="vi-VN" b="1" i="1" noProof="1">
                            <a:solidFill>
                              <a:srgbClr val="0070C0"/>
                            </a:solidFill>
                            <a:latin typeface="Cambria Math" panose="02040503050406030204" pitchFamily="18" charset="0"/>
                          </a:rPr>
                        </m:ctrlPr>
                      </m:dPr>
                      <m:e>
                        <m:r>
                          <a:rPr lang="en-US" b="1" noProof="1">
                            <a:solidFill>
                              <a:srgbClr val="0070C0"/>
                            </a:solidFill>
                            <a:latin typeface="Cambria Math" panose="02040503050406030204" pitchFamily="18" charset="0"/>
                          </a:rPr>
                          <m:t>𝐦𝐚𝐱</m:t>
                        </m:r>
                        <m:d>
                          <m:dPr>
                            <m:ctrlPr>
                              <a:rPr lang="en-US" b="1" i="1" noProof="1">
                                <a:solidFill>
                                  <a:srgbClr val="0070C0"/>
                                </a:solidFill>
                                <a:latin typeface="Cambria Math" panose="02040503050406030204" pitchFamily="18" charset="0"/>
                              </a:rPr>
                            </m:ctrlPr>
                          </m:dPr>
                          <m:e>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 </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e>
                    </m:d>
                  </m:oMath>
                </a14:m>
                <a:endParaRPr lang="vi-VN" b="1" noProof="1">
                  <a:solidFill>
                    <a:srgbClr val="0066FF"/>
                  </a:solidFill>
                </a:endParaRPr>
              </a:p>
              <a:p>
                <a:endParaRPr lang="vi-VN" noProof="1"/>
              </a:p>
              <a:p>
                <a:r>
                  <a:rPr lang="vi-VN" b="1" noProof="1"/>
                  <a:t>Quy tắc </a:t>
                </a:r>
                <a:r>
                  <a:rPr lang="vi-VN" b="1" noProof="1">
                    <a:solidFill>
                      <a:srgbClr val="0066FF"/>
                    </a:solidFill>
                  </a:rPr>
                  <a:t>Nhân</a:t>
                </a:r>
                <a:r>
                  <a:rPr lang="vi-VN" b="1" noProof="1"/>
                  <a:t>: </a:t>
                </a:r>
                <a:r>
                  <a:rPr lang="vi-VN" noProof="1"/>
                  <a:t>Nếu thuật toán </a:t>
                </a:r>
                <a14:m>
                  <m:oMath xmlns:m="http://schemas.openxmlformats.org/officeDocument/2006/math">
                    <m:r>
                      <a:rPr lang="vi-VN" i="1" noProof="1" smtClean="0">
                        <a:latin typeface="Cambria Math" panose="02040503050406030204" pitchFamily="18" charset="0"/>
                      </a:rPr>
                      <m:t>𝑇</m:t>
                    </m:r>
                  </m:oMath>
                </a14:m>
                <a:r>
                  <a:rPr lang="vi-VN" noProof="1"/>
                  <a:t> có độ phức tạp tính toán là </a:t>
                </a:r>
                <a14:m>
                  <m:oMath xmlns:m="http://schemas.openxmlformats.org/officeDocument/2006/math">
                    <m:r>
                      <a:rPr lang="vi-VN" i="1" noProof="1" smtClean="0">
                        <a:latin typeface="Cambria Math" panose="02040503050406030204" pitchFamily="18" charset="0"/>
                      </a:rPr>
                      <m:t>𝑇</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𝑓</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oMath>
                </a14:m>
                <a:r>
                  <a:rPr lang="vi-VN" noProof="1"/>
                  <a:t>. Khi đó nếu thực hiện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lần thuật toán </a:t>
                </a:r>
                <a14:m>
                  <m:oMath xmlns:m="http://schemas.openxmlformats.org/officeDocument/2006/math">
                    <m:r>
                      <a:rPr lang="vi-VN" i="1" noProof="1" smtClean="0">
                        <a:latin typeface="Cambria Math" panose="02040503050406030204" pitchFamily="18" charset="0"/>
                      </a:rPr>
                      <m:t>𝑇</m:t>
                    </m:r>
                  </m:oMath>
                </a14:m>
                <a:r>
                  <a:rPr lang="vi-VN" noProof="1"/>
                  <a:t> với </a:t>
                </a:r>
                <a14:m>
                  <m:oMath xmlns:m="http://schemas.openxmlformats.org/officeDocument/2006/math">
                    <m:r>
                      <a:rPr lang="vi-VN" i="1" noProof="1" smtClean="0">
                        <a:latin typeface="Cambria Math" panose="02040503050406030204" pitchFamily="18" charset="0"/>
                      </a:rPr>
                      <m:t>𝑘</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𝑔</m:t>
                        </m:r>
                        <m:r>
                          <a:rPr lang="vi-VN" i="1" noProof="1">
                            <a:latin typeface="Cambria Math" panose="02040503050406030204" pitchFamily="18" charset="0"/>
                          </a:rPr>
                          <m:t>(</m:t>
                        </m:r>
                        <m:r>
                          <a:rPr lang="vi-VN" i="1" noProof="1">
                            <a:latin typeface="Cambria Math" panose="02040503050406030204" pitchFamily="18" charset="0"/>
                          </a:rPr>
                          <m:t>𝑛</m:t>
                        </m:r>
                        <m:r>
                          <a:rPr lang="vi-VN" i="1" noProof="1">
                            <a:latin typeface="Cambria Math" panose="02040503050406030204" pitchFamily="18" charset="0"/>
                          </a:rPr>
                          <m:t>)</m:t>
                        </m:r>
                      </m:e>
                    </m:d>
                  </m:oMath>
                </a14:m>
                <a:r>
                  <a:rPr lang="vi-VN" noProof="1"/>
                  <a:t> thì độ phức tạp tính toán là </a:t>
                </a:r>
                <a:br>
                  <a:rPr lang="vi-VN" noProof="1"/>
                </a:br>
                <a:r>
                  <a:rPr lang="vi-VN" noProof="1"/>
                  <a:t>			</a:t>
                </a:r>
                <a14:m>
                  <m:oMath xmlns:m="http://schemas.openxmlformats.org/officeDocument/2006/math">
                    <m:r>
                      <a:rPr lang="vi-VN" b="1" i="1" noProof="1" smtClean="0">
                        <a:solidFill>
                          <a:srgbClr val="0066FF"/>
                        </a:solidFill>
                        <a:latin typeface="Cambria Math" panose="02040503050406030204" pitchFamily="18" charset="0"/>
                      </a:rPr>
                      <m:t> </m:t>
                    </m:r>
                    <m:r>
                      <a:rPr lang="vi-VN" b="1" i="1" noProof="1" smtClean="0">
                        <a:solidFill>
                          <a:srgbClr val="0066FF"/>
                        </a:solidFill>
                        <a:latin typeface="Cambria Math" panose="02040503050406030204" pitchFamily="18" charset="0"/>
                      </a:rPr>
                      <m:t>𝑻</m:t>
                    </m:r>
                    <m:r>
                      <a:rPr lang="vi-VN" b="1" i="1" noProof="1" smtClean="0">
                        <a:solidFill>
                          <a:srgbClr val="0066FF"/>
                        </a:solidFill>
                        <a:latin typeface="Cambria Math" panose="02040503050406030204" pitchFamily="18" charset="0"/>
                      </a:rPr>
                      <m:t>(</m:t>
                    </m:r>
                    <m:r>
                      <a:rPr lang="vi-VN" b="1" i="1" noProof="1" smtClean="0">
                        <a:solidFill>
                          <a:srgbClr val="0066FF"/>
                        </a:solidFill>
                        <a:latin typeface="Cambria Math" panose="02040503050406030204" pitchFamily="18" charset="0"/>
                      </a:rPr>
                      <m:t>𝒏</m:t>
                    </m:r>
                    <m:r>
                      <a:rPr lang="vi-VN" b="1" i="1" noProof="1" smtClean="0">
                        <a:solidFill>
                          <a:srgbClr val="0066FF"/>
                        </a:solidFill>
                        <a:latin typeface="Cambria Math" panose="02040503050406030204" pitchFamily="18" charset="0"/>
                      </a:rPr>
                      <m:t>)=</m:t>
                    </m:r>
                    <m:r>
                      <a:rPr lang="vi-VN" b="1" i="1" noProof="1" smtClean="0">
                        <a:solidFill>
                          <a:srgbClr val="0066FF"/>
                        </a:solidFill>
                        <a:latin typeface="Cambria Math" panose="02040503050406030204" pitchFamily="18" charset="0"/>
                      </a:rPr>
                      <m:t>𝑶</m:t>
                    </m:r>
                    <m:d>
                      <m:dPr>
                        <m:ctrlPr>
                          <a:rPr lang="vi-VN" b="1" i="1" noProof="1" smtClean="0">
                            <a:solidFill>
                              <a:srgbClr val="0066FF"/>
                            </a:solidFill>
                            <a:latin typeface="Cambria Math" panose="02040503050406030204" pitchFamily="18" charset="0"/>
                          </a:rPr>
                        </m:ctrlPr>
                      </m:dPr>
                      <m:e>
                        <m:r>
                          <a:rPr lang="vi-VN" b="1" i="1" noProof="1">
                            <a:solidFill>
                              <a:srgbClr val="0066FF"/>
                            </a:solidFill>
                            <a:latin typeface="Cambria Math" panose="02040503050406030204" pitchFamily="18" charset="0"/>
                          </a:rPr>
                          <m:t>𝒇</m:t>
                        </m:r>
                        <m:r>
                          <a:rPr lang="vi-VN" b="1" i="1" noProof="1">
                            <a:solidFill>
                              <a:srgbClr val="0066FF"/>
                            </a:solidFill>
                            <a:latin typeface="Cambria Math" panose="02040503050406030204" pitchFamily="18" charset="0"/>
                          </a:rPr>
                          <m:t>(</m:t>
                        </m:r>
                        <m:r>
                          <a:rPr lang="vi-VN" b="1" i="1" noProof="1">
                            <a:solidFill>
                              <a:srgbClr val="0066FF"/>
                            </a:solidFill>
                            <a:latin typeface="Cambria Math" panose="02040503050406030204" pitchFamily="18" charset="0"/>
                          </a:rPr>
                          <m:t>𝒏</m:t>
                        </m:r>
                        <m:r>
                          <a:rPr lang="vi-VN" b="1" i="1" noProof="1">
                            <a:solidFill>
                              <a:srgbClr val="0066FF"/>
                            </a:solidFill>
                            <a:latin typeface="Cambria Math" panose="02040503050406030204" pitchFamily="18" charset="0"/>
                          </a:rPr>
                          <m:t>).</m:t>
                        </m:r>
                        <m:r>
                          <a:rPr lang="vi-VN" b="1" i="1" noProof="1">
                            <a:solidFill>
                              <a:srgbClr val="0066FF"/>
                            </a:solidFill>
                            <a:latin typeface="Cambria Math" panose="02040503050406030204" pitchFamily="18" charset="0"/>
                          </a:rPr>
                          <m:t>𝒈</m:t>
                        </m:r>
                        <m:r>
                          <a:rPr lang="vi-VN" b="1" i="1" noProof="1">
                            <a:solidFill>
                              <a:srgbClr val="0066FF"/>
                            </a:solidFill>
                            <a:latin typeface="Cambria Math" panose="02040503050406030204" pitchFamily="18" charset="0"/>
                          </a:rPr>
                          <m:t>(</m:t>
                        </m:r>
                        <m:r>
                          <a:rPr lang="vi-VN" b="1" i="1" noProof="1">
                            <a:solidFill>
                              <a:srgbClr val="0066FF"/>
                            </a:solidFill>
                            <a:latin typeface="Cambria Math" panose="02040503050406030204" pitchFamily="18" charset="0"/>
                          </a:rPr>
                          <m:t>𝒏</m:t>
                        </m:r>
                        <m:r>
                          <a:rPr lang="vi-VN" b="1" i="1" noProof="1">
                            <a:solidFill>
                              <a:srgbClr val="0066FF"/>
                            </a:solidFill>
                            <a:latin typeface="Cambria Math" panose="02040503050406030204" pitchFamily="18" charset="0"/>
                          </a:rPr>
                          <m:t>)</m:t>
                        </m:r>
                      </m:e>
                    </m:d>
                  </m:oMath>
                </a14:m>
                <a:endParaRPr lang="vi-VN" noProof="1"/>
              </a:p>
            </p:txBody>
          </p:sp>
        </mc:Choice>
        <mc:Fallback xmlns="">
          <p:sp>
            <p:nvSpPr>
              <p:cNvPr id="2" name="Chỗ dành sẵn cho Văn bản 1">
                <a:extLst>
                  <a:ext uri="{FF2B5EF4-FFF2-40B4-BE49-F238E27FC236}">
                    <a16:creationId xmlns:a16="http://schemas.microsoft.com/office/drawing/2014/main" id="{D9EB8492-3DAA-4C58-8216-D2B0FC96E5A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r="-1217"/>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00A07364-1106-4F3B-AB63-7B992955A155}"/>
              </a:ext>
            </a:extLst>
          </p:cNvPr>
          <p:cNvSpPr>
            <a:spLocks noGrp="1"/>
          </p:cNvSpPr>
          <p:nvPr>
            <p:ph type="dt" sz="half" idx="10"/>
          </p:nvPr>
        </p:nvSpPr>
        <p:spPr/>
        <p:txBody>
          <a:bodyPr/>
          <a:lstStyle/>
          <a:p>
            <a:fld id="{4F5E6600-BC90-4C91-80FE-2AFF0439EEBD}"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47BC260E-FC2A-4D59-8EA4-35DF0C60C649}"/>
              </a:ext>
            </a:extLst>
          </p:cNvPr>
          <p:cNvSpPr>
            <a:spLocks noGrp="1"/>
          </p:cNvSpPr>
          <p:nvPr>
            <p:ph type="sldNum" sz="quarter" idx="12"/>
          </p:nvPr>
        </p:nvSpPr>
        <p:spPr/>
        <p:txBody>
          <a:bodyPr/>
          <a:lstStyle/>
          <a:p>
            <a:fld id="{48F63A3B-78C7-47BE-AE5E-E10140E04643}" type="slidenum">
              <a:rPr lang="en-US" smtClean="0"/>
              <a:t>70</a:t>
            </a:fld>
            <a:endParaRPr lang="en-US" dirty="0"/>
          </a:p>
        </p:txBody>
      </p:sp>
    </p:spTree>
    <p:extLst>
      <p:ext uri="{BB962C8B-B14F-4D97-AF65-F5344CB8AC3E}">
        <p14:creationId xmlns:p14="http://schemas.microsoft.com/office/powerpoint/2010/main" val="1748309376"/>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vi-VN" noProof="1"/>
              <a:t>Các quy tắc tìm độ phức tạp</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471EF1B7-FB3E-4CBD-96A8-929DA3C0277B}"/>
                  </a:ext>
                </a:extLst>
              </p:cNvPr>
              <p:cNvSpPr>
                <a:spLocks noGrp="1"/>
              </p:cNvSpPr>
              <p:nvPr>
                <p:ph type="body" sz="quarter" idx="13"/>
              </p:nvPr>
            </p:nvSpPr>
            <p:spPr/>
            <p:txBody>
              <a:bodyPr>
                <a:normAutofit/>
              </a:bodyPr>
              <a:lstStyle/>
              <a:p>
                <a:r>
                  <a:rPr lang="vi-VN" b="1" noProof="1"/>
                  <a:t>Quy tắc Bỏ hằng số</a:t>
                </a:r>
              </a:p>
              <a:p>
                <a:pPr marL="0" indent="0" algn="ctr">
                  <a:buNone/>
                </a:pPr>
                <a14:m>
                  <m:oMathPara xmlns:m="http://schemas.openxmlformats.org/officeDocument/2006/math">
                    <m:oMathParaPr>
                      <m:jc m:val="centerGroup"/>
                    </m:oMathParaPr>
                    <m:oMath xmlns:m="http://schemas.openxmlformats.org/officeDocument/2006/math">
                      <m:r>
                        <a:rPr lang="vi-VN" b="1" i="1" noProof="1" smtClean="0">
                          <a:solidFill>
                            <a:srgbClr val="0070C0"/>
                          </a:solidFill>
                          <a:latin typeface="Cambria Math" panose="02040503050406030204" pitchFamily="18" charset="0"/>
                        </a:rPr>
                        <m:t>𝑻</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𝒏</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𝑶</m:t>
                      </m:r>
                      <m:d>
                        <m:dPr>
                          <m:ctrlPr>
                            <a:rPr lang="vi-VN" b="1" i="1" noProof="1">
                              <a:solidFill>
                                <a:srgbClr val="0070C0"/>
                              </a:solidFill>
                              <a:latin typeface="Cambria Math" panose="02040503050406030204" pitchFamily="18" charset="0"/>
                            </a:rPr>
                          </m:ctrlPr>
                        </m:dPr>
                        <m:e>
                          <m:r>
                            <a:rPr lang="en-US" b="1" i="1" noProof="1" smtClean="0">
                              <a:solidFill>
                                <a:srgbClr val="0070C0"/>
                              </a:solidFill>
                              <a:latin typeface="Cambria Math" panose="02040503050406030204" pitchFamily="18" charset="0"/>
                            </a:rPr>
                            <m:t>𝒄</m:t>
                          </m:r>
                          <m:r>
                            <a:rPr lang="en-US" b="1" i="1" noProof="1" smtClean="0">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𝑶</m:t>
                      </m:r>
                      <m:d>
                        <m:dPr>
                          <m:ctrlPr>
                            <a:rPr lang="vi-VN" b="1" i="1" noProof="1" smtClean="0">
                              <a:solidFill>
                                <a:srgbClr val="0070C0"/>
                              </a:solidFill>
                              <a:latin typeface="Cambria Math" panose="02040503050406030204" pitchFamily="18" charset="0"/>
                            </a:rPr>
                          </m:ctrlPr>
                        </m:dPr>
                        <m:e>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r>
                        <a:rPr lang="vi-VN" b="1" i="1" noProof="1" smtClean="0">
                          <a:solidFill>
                            <a:srgbClr val="0070C0"/>
                          </a:solidFill>
                          <a:latin typeface="Cambria Math" panose="02040503050406030204" pitchFamily="18" charset="0"/>
                        </a:rPr>
                        <m:t> </m:t>
                      </m:r>
                    </m:oMath>
                  </m:oMathPara>
                </a14:m>
                <a:endParaRPr lang="vi-VN" b="1" noProof="1">
                  <a:solidFill>
                    <a:srgbClr val="0070C0"/>
                  </a:solidFill>
                </a:endParaRPr>
              </a:p>
              <a:p>
                <a:pPr marL="0" indent="0" algn="ctr">
                  <a:buNone/>
                </a:pPr>
                <a:r>
                  <a:rPr lang="vi-VN" noProof="1">
                    <a:solidFill>
                      <a:srgbClr val="0070C0"/>
                    </a:solidFill>
                  </a:rPr>
                  <a:t>với </a:t>
                </a:r>
                <a14:m>
                  <m:oMath xmlns:m="http://schemas.openxmlformats.org/officeDocument/2006/math">
                    <m:r>
                      <a:rPr lang="vi-VN" i="1" noProof="1" smtClean="0">
                        <a:solidFill>
                          <a:srgbClr val="0070C0"/>
                        </a:solidFill>
                        <a:latin typeface="Cambria Math" panose="02040503050406030204" pitchFamily="18" charset="0"/>
                      </a:rPr>
                      <m:t>𝑐</m:t>
                    </m:r>
                  </m:oMath>
                </a14:m>
                <a:r>
                  <a:rPr lang="vi-VN" noProof="1">
                    <a:solidFill>
                      <a:srgbClr val="0070C0"/>
                    </a:solidFill>
                  </a:rPr>
                  <a:t> là một hằng số dương</a:t>
                </a:r>
              </a:p>
              <a:p>
                <a:endParaRPr lang="vi-VN" b="1" noProof="1"/>
              </a:p>
              <a:p>
                <a:r>
                  <a:rPr lang="vi-VN" b="1" noProof="1"/>
                  <a:t>Quy tắc Lấy max</a:t>
                </a:r>
              </a:p>
              <a:p>
                <a:pPr marL="0" indent="0" algn="ctr">
                  <a:buNone/>
                </a:pPr>
                <a14:m>
                  <m:oMathPara xmlns:m="http://schemas.openxmlformats.org/officeDocument/2006/math">
                    <m:oMathParaPr>
                      <m:jc m:val="centerGroup"/>
                    </m:oMathParaPr>
                    <m:oMath xmlns:m="http://schemas.openxmlformats.org/officeDocument/2006/math">
                      <m:r>
                        <a:rPr lang="vi-VN" i="1" noProof="1" smtClean="0">
                          <a:solidFill>
                            <a:srgbClr val="0070C0"/>
                          </a:solidFill>
                          <a:latin typeface="Cambria Math" panose="02040503050406030204" pitchFamily="18" charset="0"/>
                        </a:rPr>
                        <m:t> </m:t>
                      </m:r>
                      <m:r>
                        <a:rPr lang="vi-VN" b="1" i="1" noProof="1">
                          <a:solidFill>
                            <a:srgbClr val="0070C0"/>
                          </a:solidFill>
                          <a:latin typeface="Cambria Math" panose="02040503050406030204" pitchFamily="18" charset="0"/>
                        </a:rPr>
                        <m:t>𝑻</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d>
                        <m:dPr>
                          <m:ctrlPr>
                            <a:rPr lang="vi-VN" b="1" i="1" noProof="1" smtClean="0">
                              <a:solidFill>
                                <a:srgbClr val="0070C0"/>
                              </a:solidFill>
                              <a:latin typeface="Cambria Math" panose="02040503050406030204" pitchFamily="18" charset="0"/>
                            </a:rPr>
                          </m:ctrlPr>
                        </m:dPr>
                        <m:e>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d>
                        <m:dPr>
                          <m:ctrlPr>
                            <a:rPr lang="vi-VN" b="1" i="1" noProof="1" smtClean="0">
                              <a:solidFill>
                                <a:srgbClr val="0070C0"/>
                              </a:solidFill>
                              <a:latin typeface="Cambria Math" panose="02040503050406030204" pitchFamily="18" charset="0"/>
                            </a:rPr>
                          </m:ctrlPr>
                        </m:dPr>
                        <m:e>
                          <m:r>
                            <a:rPr lang="en-US" b="1" i="0" noProof="1" smtClean="0">
                              <a:solidFill>
                                <a:srgbClr val="0070C0"/>
                              </a:solidFill>
                              <a:latin typeface="Cambria Math" panose="02040503050406030204" pitchFamily="18" charset="0"/>
                            </a:rPr>
                            <m:t>𝐦𝐚𝐱</m:t>
                          </m:r>
                          <m:d>
                            <m:dPr>
                              <m:ctrlPr>
                                <a:rPr lang="en-US" b="1" i="1" noProof="1" smtClean="0">
                                  <a:solidFill>
                                    <a:srgbClr val="0070C0"/>
                                  </a:solidFill>
                                  <a:latin typeface="Cambria Math" panose="02040503050406030204" pitchFamily="18" charset="0"/>
                                </a:rPr>
                              </m:ctrlPr>
                            </m:dPr>
                            <m:e>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 </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e>
                          </m:d>
                        </m:e>
                      </m:d>
                    </m:oMath>
                  </m:oMathPara>
                </a14:m>
                <a:endParaRPr lang="vi-VN" noProof="1"/>
              </a:p>
            </p:txBody>
          </p:sp>
        </mc:Choice>
        <mc:Fallback xmlns="">
          <p:sp>
            <p:nvSpPr>
              <p:cNvPr id="2" name="Chỗ dành sẵn cho Văn bản 1">
                <a:extLst>
                  <a:ext uri="{FF2B5EF4-FFF2-40B4-BE49-F238E27FC236}">
                    <a16:creationId xmlns:a16="http://schemas.microsoft.com/office/drawing/2014/main" id="{471EF1B7-FB3E-4CBD-96A8-929DA3C0277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69CFE596-EA27-44E8-96F3-A2DF0876A4FA}"/>
              </a:ext>
            </a:extLst>
          </p:cNvPr>
          <p:cNvSpPr>
            <a:spLocks noGrp="1"/>
          </p:cNvSpPr>
          <p:nvPr>
            <p:ph type="dt" sz="half" idx="10"/>
          </p:nvPr>
        </p:nvSpPr>
        <p:spPr/>
        <p:txBody>
          <a:bodyPr/>
          <a:lstStyle/>
          <a:p>
            <a:fld id="{89FC08F8-DCAA-4ED2-9266-428F6062F9D9}"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AFBDBF06-B78E-4B78-BA12-9E527E940173}"/>
              </a:ext>
            </a:extLst>
          </p:cNvPr>
          <p:cNvSpPr>
            <a:spLocks noGrp="1"/>
          </p:cNvSpPr>
          <p:nvPr>
            <p:ph type="sldNum" sz="quarter" idx="12"/>
          </p:nvPr>
        </p:nvSpPr>
        <p:spPr/>
        <p:txBody>
          <a:bodyPr/>
          <a:lstStyle/>
          <a:p>
            <a:fld id="{48F63A3B-78C7-47BE-AE5E-E10140E04643}" type="slidenum">
              <a:rPr lang="vi-VN" noProof="1" smtClean="0"/>
              <a:t>71</a:t>
            </a:fld>
            <a:endParaRPr lang="vi-VN" noProof="1"/>
          </a:p>
        </p:txBody>
      </p:sp>
    </p:spTree>
    <p:extLst>
      <p:ext uri="{BB962C8B-B14F-4D97-AF65-F5344CB8AC3E}">
        <p14:creationId xmlns:p14="http://schemas.microsoft.com/office/powerpoint/2010/main" val="1349375731"/>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vi-VN" noProof="1"/>
              <a:t>Các quy tắc tìm độ phức tạp</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3AAECFB2-F7BF-41B8-AD30-4DE927DE7EF1}"/>
                  </a:ext>
                </a:extLst>
              </p:cNvPr>
              <p:cNvSpPr>
                <a:spLocks noGrp="1"/>
              </p:cNvSpPr>
              <p:nvPr>
                <p:ph type="body" sz="quarter" idx="13"/>
              </p:nvPr>
            </p:nvSpPr>
            <p:spPr/>
            <p:txBody>
              <a:bodyPr/>
              <a:lstStyle/>
              <a:p>
                <a:r>
                  <a:rPr lang="vi-VN" b="1" noProof="1"/>
                  <a:t>Quy tắc Cộng</a:t>
                </a:r>
              </a:p>
              <a:p>
                <a:pPr marL="0" indent="0" algn="ctr" latinLnBrk="1">
                  <a:buNone/>
                </a:pPr>
                <a14:m>
                  <m:oMathPara xmlns:m="http://schemas.openxmlformats.org/officeDocument/2006/math">
                    <m:oMathParaPr>
                      <m:jc m:val="centerGroup"/>
                    </m:oMathParaPr>
                    <m:oMath xmlns:m="http://schemas.openxmlformats.org/officeDocument/2006/math">
                      <m:r>
                        <a:rPr lang="vi-VN" b="1" i="1" noProof="1" smtClean="0">
                          <a:solidFill>
                            <a:srgbClr val="0070C0"/>
                          </a:solidFill>
                          <a:latin typeface="Cambria Math" panose="02040503050406030204" pitchFamily="18" charset="0"/>
                        </a:rPr>
                        <m:t>𝑻</m:t>
                      </m:r>
                      <m:r>
                        <a:rPr lang="vi-VN" b="1" i="1" baseline="-25000" noProof="1">
                          <a:solidFill>
                            <a:srgbClr val="0070C0"/>
                          </a:solidFill>
                          <a:latin typeface="Cambria Math" panose="02040503050406030204" pitchFamily="18" charset="0"/>
                        </a:rPr>
                        <m:t>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𝑻</m:t>
                      </m:r>
                      <m:r>
                        <a:rPr lang="vi-VN" b="1" i="1" baseline="-25000" noProof="1">
                          <a:solidFill>
                            <a:srgbClr val="0070C0"/>
                          </a:solidFill>
                          <a:latin typeface="Cambria Math" panose="02040503050406030204" pitchFamily="18" charset="0"/>
                        </a:rPr>
                        <m:t>𝟐</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oMath>
                  </m:oMathPara>
                </a14:m>
                <a:endParaRPr lang="vi-VN" b="1" noProof="1">
                  <a:solidFill>
                    <a:srgbClr val="0070C0"/>
                  </a:solidFill>
                </a:endParaRPr>
              </a:p>
              <a:p>
                <a:pPr marL="0" indent="0" algn="ctr" latinLnBrk="1">
                  <a:buNone/>
                </a:pPr>
                <a14:m>
                  <m:oMathPara xmlns:m="http://schemas.openxmlformats.org/officeDocument/2006/math">
                    <m:oMathParaPr>
                      <m:jc m:val="centerGroup"/>
                    </m:oMathParaPr>
                    <m:oMath xmlns:m="http://schemas.openxmlformats.org/officeDocument/2006/math">
                      <m:r>
                        <a:rPr lang="vi-VN" b="1" i="1" noProof="1" smtClean="0">
                          <a:solidFill>
                            <a:srgbClr val="0070C0"/>
                          </a:solidFill>
                          <a:latin typeface="Cambria Math" panose="02040503050406030204" pitchFamily="18" charset="0"/>
                        </a:rPr>
                        <m:t>𝑻</m:t>
                      </m:r>
                      <m:r>
                        <a:rPr lang="vi-VN" b="1" i="1" baseline="-25000" noProof="1">
                          <a:solidFill>
                            <a:srgbClr val="0070C0"/>
                          </a:solidFill>
                          <a:latin typeface="Cambria Math" panose="02040503050406030204" pitchFamily="18" charset="0"/>
                        </a:rPr>
                        <m:t>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𝑻</m:t>
                      </m:r>
                      <m:r>
                        <a:rPr lang="vi-VN" b="1" i="1" baseline="-25000" noProof="1">
                          <a:solidFill>
                            <a:srgbClr val="0070C0"/>
                          </a:solidFill>
                          <a:latin typeface="Cambria Math" panose="02040503050406030204" pitchFamily="18" charset="0"/>
                        </a:rPr>
                        <m:t>𝟐</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𝑶</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𝒇</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𝒈</m:t>
                      </m:r>
                      <m:r>
                        <a:rPr lang="vi-VN" b="1" i="1" noProof="1">
                          <a:solidFill>
                            <a:srgbClr val="0070C0"/>
                          </a:solidFill>
                          <a:latin typeface="Cambria Math" panose="02040503050406030204" pitchFamily="18" charset="0"/>
                        </a:rPr>
                        <m:t>(</m:t>
                      </m:r>
                      <m:r>
                        <a:rPr lang="vi-VN" b="1" i="1" noProof="1">
                          <a:solidFill>
                            <a:srgbClr val="0070C0"/>
                          </a:solidFill>
                          <a:latin typeface="Cambria Math" panose="02040503050406030204" pitchFamily="18" charset="0"/>
                        </a:rPr>
                        <m:t>𝒏</m:t>
                      </m:r>
                      <m:r>
                        <a:rPr lang="vi-VN" b="1" i="1" noProof="1">
                          <a:solidFill>
                            <a:srgbClr val="0070C0"/>
                          </a:solidFill>
                          <a:latin typeface="Cambria Math" panose="02040503050406030204" pitchFamily="18" charset="0"/>
                        </a:rPr>
                        <m:t>))</m:t>
                      </m:r>
                    </m:oMath>
                  </m:oMathPara>
                </a14:m>
                <a:endParaRPr lang="vi-VN" b="1" noProof="1">
                  <a:solidFill>
                    <a:srgbClr val="0070C0"/>
                  </a:solidFill>
                </a:endParaRPr>
              </a:p>
              <a:p>
                <a:endParaRPr lang="vi-VN" noProof="1"/>
              </a:p>
              <a:p>
                <a:r>
                  <a:rPr lang="vi-VN" b="1" noProof="1"/>
                  <a:t>Quy tắc nhân</a:t>
                </a:r>
              </a:p>
              <a:p>
                <a:pPr lvl="1" latinLnBrk="1"/>
                <a:r>
                  <a:rPr lang="vi-VN" noProof="1">
                    <a:solidFill>
                      <a:srgbClr val="0070C0"/>
                    </a:solidFill>
                  </a:rPr>
                  <a:t>Đoạn chương trình có thời gian thực hiện </a:t>
                </a:r>
              </a:p>
              <a:p>
                <a:pPr marL="0" lvl="1" indent="0" algn="ctr" latinLnBrk="1">
                  <a:buNone/>
                </a:pPr>
                <a14:m>
                  <m:oMathPara xmlns:m="http://schemas.openxmlformats.org/officeDocument/2006/math">
                    <m:oMathParaPr>
                      <m:jc m:val="centerGroup"/>
                    </m:oMathParaPr>
                    <m:oMath xmlns:m="http://schemas.openxmlformats.org/officeDocument/2006/math">
                      <m:r>
                        <a:rPr lang="vi-VN" sz="2800" b="1" i="1" noProof="1" smtClean="0">
                          <a:solidFill>
                            <a:srgbClr val="0070C0"/>
                          </a:solidFill>
                          <a:latin typeface="Cambria Math" panose="02040503050406030204" pitchFamily="18" charset="0"/>
                        </a:rPr>
                        <m:t>𝑻</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𝒏</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𝑶</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𝒇</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𝒏</m:t>
                      </m:r>
                      <m:r>
                        <a:rPr lang="vi-VN" sz="2800" b="1" i="1" noProof="1" smtClean="0">
                          <a:solidFill>
                            <a:srgbClr val="0070C0"/>
                          </a:solidFill>
                          <a:latin typeface="Cambria Math" panose="02040503050406030204" pitchFamily="18" charset="0"/>
                        </a:rPr>
                        <m:t>))</m:t>
                      </m:r>
                    </m:oMath>
                  </m:oMathPara>
                </a14:m>
                <a:endParaRPr lang="vi-VN" sz="2800" b="1" noProof="1">
                  <a:solidFill>
                    <a:srgbClr val="0070C0"/>
                  </a:solidFill>
                </a:endParaRPr>
              </a:p>
              <a:p>
                <a:pPr lvl="1" latinLnBrk="1"/>
                <a:r>
                  <a:rPr lang="vi-VN" noProof="1">
                    <a:solidFill>
                      <a:srgbClr val="0070C0"/>
                    </a:solidFill>
                  </a:rPr>
                  <a:t>Nếu thực hiện </a:t>
                </a:r>
                <a14:m>
                  <m:oMath xmlns:m="http://schemas.openxmlformats.org/officeDocument/2006/math">
                    <m:r>
                      <a:rPr lang="vi-VN" i="1" noProof="1" smtClean="0">
                        <a:solidFill>
                          <a:srgbClr val="0070C0"/>
                        </a:solidFill>
                        <a:latin typeface="Cambria Math" panose="02040503050406030204" pitchFamily="18" charset="0"/>
                      </a:rPr>
                      <m:t>𝑘</m:t>
                    </m:r>
                    <m:r>
                      <a:rPr lang="vi-VN" i="1" noProof="1" smtClean="0">
                        <a:solidFill>
                          <a:srgbClr val="0070C0"/>
                        </a:solidFill>
                        <a:latin typeface="Cambria Math" panose="02040503050406030204" pitchFamily="18" charset="0"/>
                      </a:rPr>
                      <m:t>(</m:t>
                    </m:r>
                    <m:r>
                      <a:rPr lang="vi-VN" i="1" noProof="1" smtClean="0">
                        <a:solidFill>
                          <a:srgbClr val="0070C0"/>
                        </a:solidFill>
                        <a:latin typeface="Cambria Math" panose="02040503050406030204" pitchFamily="18" charset="0"/>
                      </a:rPr>
                      <m:t>𝑛</m:t>
                    </m:r>
                    <m:r>
                      <a:rPr lang="vi-VN" i="1" noProof="1" smtClean="0">
                        <a:solidFill>
                          <a:srgbClr val="0070C0"/>
                        </a:solidFill>
                        <a:latin typeface="Cambria Math" panose="02040503050406030204" pitchFamily="18" charset="0"/>
                      </a:rPr>
                      <m:t>)</m:t>
                    </m:r>
                  </m:oMath>
                </a14:m>
                <a:r>
                  <a:rPr lang="vi-VN" noProof="1">
                    <a:solidFill>
                      <a:srgbClr val="0070C0"/>
                    </a:solidFill>
                  </a:rPr>
                  <a:t> lần đoạn chương trình với </a:t>
                </a:r>
                <a14:m>
                  <m:oMath xmlns:m="http://schemas.openxmlformats.org/officeDocument/2006/math">
                    <m:r>
                      <a:rPr lang="vi-VN" i="1" noProof="1" smtClean="0">
                        <a:solidFill>
                          <a:srgbClr val="0070C0"/>
                        </a:solidFill>
                        <a:latin typeface="Cambria Math" panose="02040503050406030204" pitchFamily="18" charset="0"/>
                      </a:rPr>
                      <m:t>𝑘</m:t>
                    </m:r>
                    <m:r>
                      <a:rPr lang="vi-VN" i="1" noProof="1" smtClean="0">
                        <a:solidFill>
                          <a:srgbClr val="0070C0"/>
                        </a:solidFill>
                        <a:latin typeface="Cambria Math" panose="02040503050406030204" pitchFamily="18" charset="0"/>
                      </a:rPr>
                      <m:t>(</m:t>
                    </m:r>
                    <m:r>
                      <a:rPr lang="vi-VN" i="1" noProof="1" smtClean="0">
                        <a:solidFill>
                          <a:srgbClr val="0070C0"/>
                        </a:solidFill>
                        <a:latin typeface="Cambria Math" panose="02040503050406030204" pitchFamily="18" charset="0"/>
                      </a:rPr>
                      <m:t>𝑛</m:t>
                    </m:r>
                    <m:r>
                      <a:rPr lang="vi-VN" i="1" noProof="1" smtClean="0">
                        <a:solidFill>
                          <a:srgbClr val="0070C0"/>
                        </a:solidFill>
                        <a:latin typeface="Cambria Math" panose="02040503050406030204" pitchFamily="18" charset="0"/>
                      </a:rPr>
                      <m:t>)=</m:t>
                    </m:r>
                    <m:r>
                      <a:rPr lang="vi-VN" i="1" noProof="1" smtClean="0">
                        <a:solidFill>
                          <a:srgbClr val="0070C0"/>
                        </a:solidFill>
                        <a:latin typeface="Cambria Math" panose="02040503050406030204" pitchFamily="18" charset="0"/>
                      </a:rPr>
                      <m:t>𝑂</m:t>
                    </m:r>
                    <m:r>
                      <a:rPr lang="vi-VN" i="1" noProof="1" smtClean="0">
                        <a:solidFill>
                          <a:srgbClr val="0070C0"/>
                        </a:solidFill>
                        <a:latin typeface="Cambria Math" panose="02040503050406030204" pitchFamily="18" charset="0"/>
                      </a:rPr>
                      <m:t>(</m:t>
                    </m:r>
                    <m:r>
                      <a:rPr lang="vi-VN" i="1" noProof="1" smtClean="0">
                        <a:solidFill>
                          <a:srgbClr val="0070C0"/>
                        </a:solidFill>
                        <a:latin typeface="Cambria Math" panose="02040503050406030204" pitchFamily="18" charset="0"/>
                      </a:rPr>
                      <m:t>𝑔</m:t>
                    </m:r>
                    <m:r>
                      <a:rPr lang="vi-VN" i="1" noProof="1" smtClean="0">
                        <a:solidFill>
                          <a:srgbClr val="0070C0"/>
                        </a:solidFill>
                        <a:latin typeface="Cambria Math" panose="02040503050406030204" pitchFamily="18" charset="0"/>
                      </a:rPr>
                      <m:t>(</m:t>
                    </m:r>
                    <m:r>
                      <a:rPr lang="vi-VN" i="1" noProof="1" smtClean="0">
                        <a:solidFill>
                          <a:srgbClr val="0070C0"/>
                        </a:solidFill>
                        <a:latin typeface="Cambria Math" panose="02040503050406030204" pitchFamily="18" charset="0"/>
                      </a:rPr>
                      <m:t>𝑛</m:t>
                    </m:r>
                    <m:r>
                      <a:rPr lang="vi-VN" i="1" noProof="1" smtClean="0">
                        <a:solidFill>
                          <a:srgbClr val="0070C0"/>
                        </a:solidFill>
                        <a:latin typeface="Cambria Math" panose="02040503050406030204" pitchFamily="18" charset="0"/>
                      </a:rPr>
                      <m:t>))</m:t>
                    </m:r>
                  </m:oMath>
                </a14:m>
                <a:r>
                  <a:rPr lang="vi-VN" noProof="1">
                    <a:solidFill>
                      <a:srgbClr val="0070C0"/>
                    </a:solidFill>
                  </a:rPr>
                  <a:t> thì độ phức tạp sẽ là </a:t>
                </a:r>
              </a:p>
              <a:p>
                <a:pPr marL="0" lvl="1" indent="0" algn="ctr" latinLnBrk="1">
                  <a:buNone/>
                </a:pPr>
                <a14:m>
                  <m:oMathPara xmlns:m="http://schemas.openxmlformats.org/officeDocument/2006/math">
                    <m:oMathParaPr>
                      <m:jc m:val="centerGroup"/>
                    </m:oMathParaPr>
                    <m:oMath xmlns:m="http://schemas.openxmlformats.org/officeDocument/2006/math">
                      <m:r>
                        <a:rPr lang="vi-VN" sz="2800" b="1" i="1" noProof="1" smtClean="0">
                          <a:solidFill>
                            <a:srgbClr val="0070C0"/>
                          </a:solidFill>
                          <a:latin typeface="Cambria Math" panose="02040503050406030204" pitchFamily="18" charset="0"/>
                        </a:rPr>
                        <m:t>𝑶</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𝒈</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𝒏</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𝒇</m:t>
                      </m:r>
                      <m:r>
                        <a:rPr lang="vi-VN" sz="2800" b="1" i="1" noProof="1" smtClean="0">
                          <a:solidFill>
                            <a:srgbClr val="0070C0"/>
                          </a:solidFill>
                          <a:latin typeface="Cambria Math" panose="02040503050406030204" pitchFamily="18" charset="0"/>
                        </a:rPr>
                        <m:t>(</m:t>
                      </m:r>
                      <m:r>
                        <a:rPr lang="vi-VN" sz="2800" b="1" i="1" noProof="1" smtClean="0">
                          <a:solidFill>
                            <a:srgbClr val="0070C0"/>
                          </a:solidFill>
                          <a:latin typeface="Cambria Math" panose="02040503050406030204" pitchFamily="18" charset="0"/>
                        </a:rPr>
                        <m:t>𝒏</m:t>
                      </m:r>
                      <m:r>
                        <a:rPr lang="vi-VN" sz="2800" b="1" i="1" noProof="1" smtClean="0">
                          <a:solidFill>
                            <a:srgbClr val="0070C0"/>
                          </a:solidFill>
                          <a:latin typeface="Cambria Math" panose="02040503050406030204" pitchFamily="18" charset="0"/>
                        </a:rPr>
                        <m:t>))</m:t>
                      </m:r>
                    </m:oMath>
                  </m:oMathPara>
                </a14:m>
                <a:endParaRPr lang="vi-VN" noProof="1">
                  <a:solidFill>
                    <a:srgbClr val="0070C0"/>
                  </a:solidFill>
                </a:endParaRPr>
              </a:p>
            </p:txBody>
          </p:sp>
        </mc:Choice>
        <mc:Fallback xmlns="">
          <p:sp>
            <p:nvSpPr>
              <p:cNvPr id="2" name="Chỗ dành sẵn cho Văn bản 1">
                <a:extLst>
                  <a:ext uri="{FF2B5EF4-FFF2-40B4-BE49-F238E27FC236}">
                    <a16:creationId xmlns:a16="http://schemas.microsoft.com/office/drawing/2014/main" id="{3AAECFB2-F7BF-41B8-AD30-4DE927DE7EF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r="-53"/>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CA440821-AB46-4B28-B9E6-F34194A959E9}"/>
              </a:ext>
            </a:extLst>
          </p:cNvPr>
          <p:cNvSpPr>
            <a:spLocks noGrp="1"/>
          </p:cNvSpPr>
          <p:nvPr>
            <p:ph type="dt" sz="half" idx="10"/>
          </p:nvPr>
        </p:nvSpPr>
        <p:spPr/>
        <p:txBody>
          <a:bodyPr/>
          <a:lstStyle/>
          <a:p>
            <a:fld id="{725B9100-C1FC-4582-A199-7EC2B74A4547}"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C1F01DAD-28CA-4CCA-983F-01A39C9576C5}"/>
              </a:ext>
            </a:extLst>
          </p:cNvPr>
          <p:cNvSpPr>
            <a:spLocks noGrp="1"/>
          </p:cNvSpPr>
          <p:nvPr>
            <p:ph type="sldNum" sz="quarter" idx="12"/>
          </p:nvPr>
        </p:nvSpPr>
        <p:spPr/>
        <p:txBody>
          <a:bodyPr/>
          <a:lstStyle/>
          <a:p>
            <a:fld id="{48F63A3B-78C7-47BE-AE5E-E10140E04643}" type="slidenum">
              <a:rPr lang="vi-VN" noProof="1" smtClean="0"/>
              <a:t>72</a:t>
            </a:fld>
            <a:endParaRPr lang="vi-VN" noProof="1"/>
          </a:p>
        </p:txBody>
      </p:sp>
    </p:spTree>
    <p:extLst>
      <p:ext uri="{BB962C8B-B14F-4D97-AF65-F5344CB8AC3E}">
        <p14:creationId xmlns:p14="http://schemas.microsoft.com/office/powerpoint/2010/main" val="837629616"/>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Autofit/>
          </a:bodyPr>
          <a:lstStyle/>
          <a:p>
            <a:pPr eaLnBrk="1" hangingPunct="1"/>
            <a:r>
              <a:rPr lang="vi-VN" noProof="1"/>
              <a:t>Phân loại câu lệnh trong một NNLT</a:t>
            </a:r>
            <a:endParaRPr lang="vi-VN" dirty="0"/>
          </a:p>
        </p:txBody>
      </p:sp>
      <p:sp>
        <p:nvSpPr>
          <p:cNvPr id="2" name="Chỗ dành sẵn cho Văn bản 1">
            <a:extLst>
              <a:ext uri="{FF2B5EF4-FFF2-40B4-BE49-F238E27FC236}">
                <a16:creationId xmlns:a16="http://schemas.microsoft.com/office/drawing/2014/main" id="{0933983F-81F1-479D-876A-B38B048EEFE0}"/>
              </a:ext>
            </a:extLst>
          </p:cNvPr>
          <p:cNvSpPr>
            <a:spLocks noGrp="1"/>
          </p:cNvSpPr>
          <p:nvPr>
            <p:ph type="body" sz="quarter" idx="13"/>
          </p:nvPr>
        </p:nvSpPr>
        <p:spPr/>
        <p:txBody>
          <a:bodyPr/>
          <a:lstStyle/>
          <a:p>
            <a:pPr eaLnBrk="1" hangingPunct="1"/>
            <a:r>
              <a:rPr lang="vi-VN" b="1" noProof="1">
                <a:solidFill>
                  <a:srgbClr val="0070C0"/>
                </a:solidFill>
              </a:rPr>
              <a:t>Câu lệnh đơn</a:t>
            </a:r>
          </a:p>
          <a:p>
            <a:pPr indent="0">
              <a:buNone/>
            </a:pPr>
            <a:r>
              <a:rPr lang="vi-VN" noProof="1"/>
              <a:t>Thực hiện một thao tác</a:t>
            </a:r>
          </a:p>
          <a:p>
            <a:pPr lvl="1" eaLnBrk="1" hangingPunct="1"/>
            <a:r>
              <a:rPr lang="vi-VN" noProof="1"/>
              <a:t>Lệnh gán đơn giản (không chứa lời gọi hàm trong biểu thức)</a:t>
            </a:r>
          </a:p>
          <a:p>
            <a:pPr lvl="1" eaLnBrk="1" hangingPunct="1"/>
            <a:r>
              <a:rPr lang="vi-VN" noProof="1"/>
              <a:t>Đọc / ghi đơn giản</a:t>
            </a:r>
          </a:p>
          <a:p>
            <a:pPr lvl="1" eaLnBrk="1" hangingPunct="1"/>
            <a:r>
              <a:rPr lang="vi-VN" noProof="1"/>
              <a:t>Câu lệnh chuyển điều khiển đơn giản (break, goto, continue, return)</a:t>
            </a:r>
          </a:p>
          <a:p>
            <a:pPr lvl="1" eaLnBrk="1" hangingPunct="1"/>
            <a:r>
              <a:rPr lang="vi-VN" noProof="1"/>
              <a:t>...</a:t>
            </a:r>
          </a:p>
          <a:p>
            <a:endParaRPr lang="vi-VN" noProof="1"/>
          </a:p>
        </p:txBody>
      </p:sp>
      <p:sp>
        <p:nvSpPr>
          <p:cNvPr id="3" name="Chỗ dành sẵn cho Ngày tháng 2">
            <a:extLst>
              <a:ext uri="{FF2B5EF4-FFF2-40B4-BE49-F238E27FC236}">
                <a16:creationId xmlns:a16="http://schemas.microsoft.com/office/drawing/2014/main" id="{657D844E-2FD8-4C2F-904C-72C7CB36008E}"/>
              </a:ext>
            </a:extLst>
          </p:cNvPr>
          <p:cNvSpPr>
            <a:spLocks noGrp="1"/>
          </p:cNvSpPr>
          <p:nvPr>
            <p:ph type="dt" sz="half" idx="10"/>
          </p:nvPr>
        </p:nvSpPr>
        <p:spPr/>
        <p:txBody>
          <a:bodyPr/>
          <a:lstStyle/>
          <a:p>
            <a:fld id="{3414015D-BE63-4B35-8FCE-A7496C1E47EF}"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8A7E50AB-B589-4948-AB05-5A1F272310F5}"/>
              </a:ext>
            </a:extLst>
          </p:cNvPr>
          <p:cNvSpPr>
            <a:spLocks noGrp="1"/>
          </p:cNvSpPr>
          <p:nvPr>
            <p:ph type="sldNum" sz="quarter" idx="12"/>
          </p:nvPr>
        </p:nvSpPr>
        <p:spPr/>
        <p:txBody>
          <a:bodyPr/>
          <a:lstStyle/>
          <a:p>
            <a:fld id="{48F63A3B-78C7-47BE-AE5E-E10140E04643}" type="slidenum">
              <a:rPr lang="en-US" smtClean="0"/>
              <a:t>73</a:t>
            </a:fld>
            <a:endParaRPr lang="en-US" dirty="0"/>
          </a:p>
        </p:txBody>
      </p:sp>
    </p:spTree>
    <p:extLst>
      <p:ext uri="{BB962C8B-B14F-4D97-AF65-F5344CB8AC3E}">
        <p14:creationId xmlns:p14="http://schemas.microsoft.com/office/powerpoint/2010/main" val="168363989"/>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Autofit/>
          </a:bodyPr>
          <a:lstStyle/>
          <a:p>
            <a:pPr eaLnBrk="1" hangingPunct="1"/>
            <a:r>
              <a:rPr lang="vi-VN" noProof="1"/>
              <a:t>Phân loại câu lệnh trong một NNLT</a:t>
            </a:r>
          </a:p>
        </p:txBody>
      </p:sp>
      <p:sp>
        <p:nvSpPr>
          <p:cNvPr id="2" name="Chỗ dành sẵn cho Văn bản 1">
            <a:extLst>
              <a:ext uri="{FF2B5EF4-FFF2-40B4-BE49-F238E27FC236}">
                <a16:creationId xmlns:a16="http://schemas.microsoft.com/office/drawing/2014/main" id="{AD9EB40E-919B-43F2-B276-D3188DE07F44}"/>
              </a:ext>
            </a:extLst>
          </p:cNvPr>
          <p:cNvSpPr>
            <a:spLocks noGrp="1"/>
          </p:cNvSpPr>
          <p:nvPr>
            <p:ph type="body" sz="quarter" idx="13"/>
          </p:nvPr>
        </p:nvSpPr>
        <p:spPr/>
        <p:txBody>
          <a:bodyPr/>
          <a:lstStyle/>
          <a:p>
            <a:pPr eaLnBrk="1" hangingPunct="1"/>
            <a:r>
              <a:rPr lang="vi-VN" b="1" noProof="1">
                <a:solidFill>
                  <a:srgbClr val="0070C0"/>
                </a:solidFill>
              </a:rPr>
              <a:t>Câu lệnh hợp thành</a:t>
            </a:r>
            <a:endParaRPr lang="vi-VN" noProof="1">
              <a:solidFill>
                <a:srgbClr val="0070C0"/>
              </a:solidFill>
            </a:endParaRPr>
          </a:p>
          <a:p>
            <a:pPr indent="0">
              <a:buNone/>
            </a:pPr>
            <a:r>
              <a:rPr lang="vi-VN" noProof="1"/>
              <a:t>Dãy các câu lệnh trong 1 khối</a:t>
            </a:r>
          </a:p>
          <a:p>
            <a:pPr eaLnBrk="1" hangingPunct="1"/>
            <a:r>
              <a:rPr lang="vi-VN" b="1" noProof="1">
                <a:solidFill>
                  <a:srgbClr val="0070C0"/>
                </a:solidFill>
              </a:rPr>
              <a:t>Câu lệnh rẽ nhánh</a:t>
            </a:r>
          </a:p>
          <a:p>
            <a:pPr indent="0">
              <a:buNone/>
            </a:pPr>
            <a:r>
              <a:rPr lang="vi-VN" noProof="1"/>
              <a:t>if, switch…case</a:t>
            </a:r>
          </a:p>
          <a:p>
            <a:pPr eaLnBrk="1" hangingPunct="1"/>
            <a:r>
              <a:rPr lang="vi-VN" b="1" noProof="1">
                <a:solidFill>
                  <a:srgbClr val="0070C0"/>
                </a:solidFill>
              </a:rPr>
              <a:t>Câu lệnh lặp</a:t>
            </a:r>
          </a:p>
          <a:p>
            <a:pPr indent="0">
              <a:buNone/>
            </a:pPr>
            <a:r>
              <a:rPr lang="vi-VN" noProof="1"/>
              <a:t>for, while, do…while</a:t>
            </a:r>
          </a:p>
        </p:txBody>
      </p:sp>
      <p:sp>
        <p:nvSpPr>
          <p:cNvPr id="3" name="Chỗ dành sẵn cho Ngày tháng 2">
            <a:extLst>
              <a:ext uri="{FF2B5EF4-FFF2-40B4-BE49-F238E27FC236}">
                <a16:creationId xmlns:a16="http://schemas.microsoft.com/office/drawing/2014/main" id="{0F4DA745-4A19-46E1-936B-AE997EA958B9}"/>
              </a:ext>
            </a:extLst>
          </p:cNvPr>
          <p:cNvSpPr>
            <a:spLocks noGrp="1"/>
          </p:cNvSpPr>
          <p:nvPr>
            <p:ph type="dt" sz="half" idx="10"/>
          </p:nvPr>
        </p:nvSpPr>
        <p:spPr/>
        <p:txBody>
          <a:bodyPr/>
          <a:lstStyle/>
          <a:p>
            <a:fld id="{275CEF36-92C3-4F7C-A006-51A645382B2D}"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C2FCDBEE-D1AB-4AEC-B3A5-82B8B1A8BB70}"/>
              </a:ext>
            </a:extLst>
          </p:cNvPr>
          <p:cNvSpPr>
            <a:spLocks noGrp="1"/>
          </p:cNvSpPr>
          <p:nvPr>
            <p:ph type="sldNum" sz="quarter" idx="12"/>
          </p:nvPr>
        </p:nvSpPr>
        <p:spPr/>
        <p:txBody>
          <a:bodyPr/>
          <a:lstStyle/>
          <a:p>
            <a:fld id="{48F63A3B-78C7-47BE-AE5E-E10140E04643}" type="slidenum">
              <a:rPr lang="en-US" smtClean="0"/>
              <a:t>74</a:t>
            </a:fld>
            <a:endParaRPr lang="en-US" dirty="0"/>
          </a:p>
        </p:txBody>
      </p:sp>
    </p:spTree>
    <p:extLst>
      <p:ext uri="{BB962C8B-B14F-4D97-AF65-F5344CB8AC3E}">
        <p14:creationId xmlns:p14="http://schemas.microsoft.com/office/powerpoint/2010/main" val="561853228"/>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pPr eaLnBrk="1" hangingPunct="1"/>
            <a:r>
              <a:rPr lang="vi-VN" dirty="0"/>
              <a:t>Đánh giá độ phức tạp của từng câu lệnh</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21BAF59E-8215-44C1-A557-31CAD648B235}"/>
                  </a:ext>
                </a:extLst>
              </p:cNvPr>
              <p:cNvSpPr>
                <a:spLocks noGrp="1"/>
              </p:cNvSpPr>
              <p:nvPr>
                <p:ph type="body" sz="quarter" idx="13"/>
              </p:nvPr>
            </p:nvSpPr>
            <p:spPr/>
            <p:txBody>
              <a:bodyPr>
                <a:noAutofit/>
              </a:bodyPr>
              <a:lstStyle/>
              <a:p>
                <a:pPr>
                  <a:spcBef>
                    <a:spcPts val="600"/>
                  </a:spcBef>
                  <a:spcAft>
                    <a:spcPts val="600"/>
                  </a:spcAft>
                </a:pPr>
                <a:r>
                  <a:rPr lang="vi-VN" b="1" noProof="1"/>
                  <a:t>Độ phức tạp của lệnh đơn</a:t>
                </a:r>
                <a:r>
                  <a:rPr lang="vi-VN" noProof="1"/>
                  <a:t/>
                </a:r>
                <a:br>
                  <a:rPr lang="vi-VN" noProof="1"/>
                </a:br>
                <a:r>
                  <a:rPr lang="vi-VN" noProof="1"/>
                  <a:t>Không phụ thuộc kích thước dữ liệu nên sẽ là </a:t>
                </a:r>
                <a14:m>
                  <m:oMath xmlns:m="http://schemas.openxmlformats.org/officeDocument/2006/math">
                    <m:r>
                      <a:rPr lang="vi-VN" b="1" i="1" noProof="1" smtClean="0">
                        <a:solidFill>
                          <a:srgbClr val="0070C0"/>
                        </a:solidFill>
                        <a:latin typeface="Cambria Math" panose="02040503050406030204" pitchFamily="18" charset="0"/>
                      </a:rPr>
                      <m:t>𝑶</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𝟏</m:t>
                    </m:r>
                    <m:r>
                      <a:rPr lang="vi-VN" b="1" i="1" noProof="1" smtClean="0">
                        <a:solidFill>
                          <a:srgbClr val="0070C0"/>
                        </a:solidFill>
                        <a:latin typeface="Cambria Math" panose="02040503050406030204" pitchFamily="18" charset="0"/>
                      </a:rPr>
                      <m:t>)</m:t>
                    </m:r>
                  </m:oMath>
                </a14:m>
                <a:endParaRPr lang="vi-VN" b="1" noProof="1">
                  <a:solidFill>
                    <a:srgbClr val="0070C0"/>
                  </a:solidFill>
                </a:endParaRPr>
              </a:p>
              <a:p>
                <a:pPr>
                  <a:spcBef>
                    <a:spcPts val="600"/>
                  </a:spcBef>
                  <a:spcAft>
                    <a:spcPts val="600"/>
                  </a:spcAft>
                </a:pPr>
                <a:r>
                  <a:rPr lang="vi-VN" b="1" noProof="1"/>
                  <a:t>Độ phức tạp của lệnh hợp thành</a:t>
                </a:r>
                <a:r>
                  <a:rPr lang="vi-VN" noProof="1"/>
                  <a:t> </a:t>
                </a:r>
                <a:br>
                  <a:rPr lang="vi-VN" noProof="1"/>
                </a:br>
                <a:r>
                  <a:rPr lang="vi-VN" noProof="1"/>
                  <a:t>Tính theo </a:t>
                </a:r>
                <a:r>
                  <a:rPr lang="vi-VN" b="1" noProof="1">
                    <a:solidFill>
                      <a:srgbClr val="0070C0"/>
                    </a:solidFill>
                  </a:rPr>
                  <a:t>quy tắc Cộng và quy tắc Lấy max</a:t>
                </a:r>
              </a:p>
              <a:p>
                <a:pPr>
                  <a:spcBef>
                    <a:spcPts val="600"/>
                  </a:spcBef>
                  <a:spcAft>
                    <a:spcPts val="600"/>
                  </a:spcAft>
                </a:pPr>
                <a:r>
                  <a:rPr lang="vi-VN" b="1" noProof="1"/>
                  <a:t>Độ phức tạp của lệnh rẽ nhánh đầy đủ </a:t>
                </a:r>
                <a:r>
                  <a:rPr lang="vi-VN" noProof="1"/>
                  <a:t/>
                </a:r>
                <a:br>
                  <a:rPr lang="vi-VN" noProof="1"/>
                </a:br>
                <a:r>
                  <a:rPr lang="vi-VN" noProof="1"/>
                  <a:t>Tính theo quy tắc Lấy max. Nếu thời gian thực hiện 2 thành phần là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a:t>
                </a:r>
                <a14:m>
                  <m:oMath xmlns:m="http://schemas.openxmlformats.org/officeDocument/2006/math">
                    <m:r>
                      <a:rPr lang="vi-VN" i="1" noProof="1" smtClean="0">
                        <a:latin typeface="Cambria Math" panose="02040503050406030204" pitchFamily="18" charset="0"/>
                      </a:rPr>
                      <m:t>𝑔</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thì độ phức tạp sẽ là </a:t>
                </a:r>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r>
                        <a:rPr lang="vi-VN" b="1" i="1" noProof="1" smtClean="0">
                          <a:solidFill>
                            <a:srgbClr val="0070C0"/>
                          </a:solidFill>
                          <a:latin typeface="Cambria Math" panose="02040503050406030204" pitchFamily="18" charset="0"/>
                        </a:rPr>
                        <m:t>𝑶</m:t>
                      </m:r>
                      <m:r>
                        <a:rPr lang="vi-VN" b="1" i="1" noProof="1" smtClean="0">
                          <a:solidFill>
                            <a:srgbClr val="0070C0"/>
                          </a:solidFill>
                          <a:latin typeface="Cambria Math" panose="02040503050406030204" pitchFamily="18" charset="0"/>
                        </a:rPr>
                        <m:t>(</m:t>
                      </m:r>
                      <m:r>
                        <m:rPr>
                          <m:sty m:val="p"/>
                        </m:rPr>
                        <a:rPr lang="vi-VN" b="1" i="1" noProof="1" smtClean="0">
                          <a:solidFill>
                            <a:srgbClr val="0070C0"/>
                          </a:solidFill>
                          <a:latin typeface="Cambria Math" panose="02040503050406030204" pitchFamily="18" charset="0"/>
                        </a:rPr>
                        <m:t>max</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𝒇</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𝒏</m:t>
                      </m:r>
                      <m:r>
                        <a:rPr lang="vi-VN" b="1" i="1" noProof="1" smtClean="0">
                          <a:solidFill>
                            <a:srgbClr val="0070C0"/>
                          </a:solidFill>
                          <a:latin typeface="Cambria Math" panose="02040503050406030204" pitchFamily="18" charset="0"/>
                        </a:rPr>
                        <m:t>), </m:t>
                      </m:r>
                      <m:r>
                        <a:rPr lang="vi-VN" b="1" i="1" noProof="1" smtClean="0">
                          <a:solidFill>
                            <a:srgbClr val="0070C0"/>
                          </a:solidFill>
                          <a:latin typeface="Cambria Math" panose="02040503050406030204" pitchFamily="18" charset="0"/>
                        </a:rPr>
                        <m:t>𝒈</m:t>
                      </m:r>
                      <m:r>
                        <a:rPr lang="vi-VN" b="1" i="1" noProof="1" smtClean="0">
                          <a:solidFill>
                            <a:srgbClr val="0070C0"/>
                          </a:solidFill>
                          <a:latin typeface="Cambria Math" panose="02040503050406030204" pitchFamily="18" charset="0"/>
                        </a:rPr>
                        <m:t>(</m:t>
                      </m:r>
                      <m:r>
                        <a:rPr lang="vi-VN" b="1" i="1" noProof="1" smtClean="0">
                          <a:solidFill>
                            <a:srgbClr val="0070C0"/>
                          </a:solidFill>
                          <a:latin typeface="Cambria Math" panose="02040503050406030204" pitchFamily="18" charset="0"/>
                        </a:rPr>
                        <m:t>𝒏</m:t>
                      </m:r>
                      <m:r>
                        <a:rPr lang="vi-VN" b="1" i="1" noProof="1" smtClean="0">
                          <a:solidFill>
                            <a:srgbClr val="0070C0"/>
                          </a:solidFill>
                          <a:latin typeface="Cambria Math" panose="02040503050406030204" pitchFamily="18" charset="0"/>
                        </a:rPr>
                        <m:t>)))</m:t>
                      </m:r>
                    </m:oMath>
                  </m:oMathPara>
                </a14:m>
                <a:endParaRPr lang="vi-VN" b="1" noProof="1">
                  <a:solidFill>
                    <a:srgbClr val="0070C0"/>
                  </a:solidFill>
                </a:endParaRPr>
              </a:p>
              <a:p>
                <a:pPr>
                  <a:spcBef>
                    <a:spcPts val="600"/>
                  </a:spcBef>
                  <a:spcAft>
                    <a:spcPts val="600"/>
                  </a:spcAft>
                </a:pPr>
                <a:r>
                  <a:rPr lang="vi-VN" b="1" noProof="1"/>
                  <a:t>Độ phức tạp của lệnh lặp</a:t>
                </a:r>
                <a:r>
                  <a:rPr lang="vi-VN" noProof="1"/>
                  <a:t/>
                </a:r>
                <a:br>
                  <a:rPr lang="vi-VN" noProof="1"/>
                </a:br>
                <a:r>
                  <a:rPr lang="vi-VN" noProof="1"/>
                  <a:t>Tính theo </a:t>
                </a:r>
                <a:r>
                  <a:rPr lang="vi-VN" b="1" noProof="1">
                    <a:solidFill>
                      <a:srgbClr val="0070C0"/>
                    </a:solidFill>
                  </a:rPr>
                  <a:t>quy tắc Nhân</a:t>
                </a:r>
                <a:endParaRPr lang="vi-VN" noProof="1"/>
              </a:p>
            </p:txBody>
          </p:sp>
        </mc:Choice>
        <mc:Fallback xmlns="">
          <p:sp>
            <p:nvSpPr>
              <p:cNvPr id="2" name="Chỗ dành sẵn cho Văn bản 1">
                <a:extLst>
                  <a:ext uri="{FF2B5EF4-FFF2-40B4-BE49-F238E27FC236}">
                    <a16:creationId xmlns:a16="http://schemas.microsoft.com/office/drawing/2014/main" id="{21BAF59E-8215-44C1-A557-31CAD648B23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b="-1772"/>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A80DF4EA-5B85-4001-A91B-C9997E084678}"/>
              </a:ext>
            </a:extLst>
          </p:cNvPr>
          <p:cNvSpPr>
            <a:spLocks noGrp="1"/>
          </p:cNvSpPr>
          <p:nvPr>
            <p:ph type="dt" sz="half" idx="10"/>
          </p:nvPr>
        </p:nvSpPr>
        <p:spPr/>
        <p:txBody>
          <a:bodyPr/>
          <a:lstStyle/>
          <a:p>
            <a:fld id="{97B21F42-C188-40E9-970C-72EAB30DDA8A}"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E39F4DC6-AD00-4E6D-8BE6-524EF0E19497}"/>
              </a:ext>
            </a:extLst>
          </p:cNvPr>
          <p:cNvSpPr>
            <a:spLocks noGrp="1"/>
          </p:cNvSpPr>
          <p:nvPr>
            <p:ph type="sldNum" sz="quarter" idx="12"/>
          </p:nvPr>
        </p:nvSpPr>
        <p:spPr/>
        <p:txBody>
          <a:bodyPr/>
          <a:lstStyle/>
          <a:p>
            <a:fld id="{48F63A3B-78C7-47BE-AE5E-E10140E04643}" type="slidenum">
              <a:rPr lang="en-US" smtClean="0"/>
              <a:t>75</a:t>
            </a:fld>
            <a:endParaRPr lang="en-US" dirty="0"/>
          </a:p>
        </p:txBody>
      </p:sp>
    </p:spTree>
    <p:extLst>
      <p:ext uri="{BB962C8B-B14F-4D97-AF65-F5344CB8AC3E}">
        <p14:creationId xmlns:p14="http://schemas.microsoft.com/office/powerpoint/2010/main" val="1265398348"/>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 y="1554480"/>
                <a:ext cx="11795760" cy="4818573"/>
              </a:xfrm>
            </p:spPr>
            <p:txBody>
              <a:bodyPr>
                <a:normAutofit/>
              </a:bodyPr>
              <a:lstStyle/>
              <a:p>
                <a:r>
                  <a:rPr lang="vi-VN" b="1" noProof="1"/>
                  <a:t>Ví dụ 1</a:t>
                </a:r>
              </a:p>
              <a:p>
                <a:endParaRPr lang="vi-VN" noProof="1"/>
              </a:p>
              <a:p>
                <a:pPr lvl="1"/>
                <a:r>
                  <a:rPr lang="vi-VN" noProof="1"/>
                  <a:t>Độ phức tạp của thuật toán là </a:t>
                </a:r>
                <a14:m>
                  <m:oMath xmlns:m="http://schemas.openxmlformats.org/officeDocument/2006/math">
                    <m:r>
                      <a:rPr lang="vi-VN" i="1" noProof="1" dirty="0" smtClean="0">
                        <a:latin typeface="Cambria Math" panose="02040503050406030204" pitchFamily="18" charset="0"/>
                      </a:rPr>
                      <m:t>𝑂</m:t>
                    </m:r>
                    <m:d>
                      <m:dPr>
                        <m:ctrlPr>
                          <a:rPr lang="vi-VN" i="1" noProof="1" dirty="0" smtClean="0">
                            <a:latin typeface="Cambria Math" panose="02040503050406030204" pitchFamily="18" charset="0"/>
                          </a:rPr>
                        </m:ctrlPr>
                      </m:dPr>
                      <m:e>
                        <m:r>
                          <a:rPr lang="vi-VN" i="1" noProof="1" dirty="0" smtClean="0">
                            <a:latin typeface="Cambria Math" panose="02040503050406030204" pitchFamily="18" charset="0"/>
                          </a:rPr>
                          <m:t>1</m:t>
                        </m:r>
                      </m:e>
                    </m:d>
                  </m:oMath>
                </a14:m>
                <a:endParaRPr lang="vi-VN" noProof="1"/>
              </a:p>
              <a:p>
                <a:pPr lvl="1"/>
                <a:endParaRPr lang="vi-VN" noProof="1"/>
              </a:p>
              <a:p>
                <a:r>
                  <a:rPr lang="vi-VN" b="1" noProof="1"/>
                  <a:t>Ví dụ 2</a:t>
                </a:r>
              </a:p>
              <a:p>
                <a:endParaRPr lang="vi-VN" noProof="1"/>
              </a:p>
              <a:p>
                <a:endParaRPr lang="vi-VN" noProof="1"/>
              </a:p>
              <a:p>
                <a:endParaRPr lang="vi-VN" noProof="1"/>
              </a:p>
              <a:p>
                <a:pPr lvl="1"/>
                <a:r>
                  <a:rPr lang="vi-VN" noProof="1"/>
                  <a:t>Độ phức tạp của thuật toán là </a:t>
                </a:r>
                <a14:m>
                  <m:oMath xmlns:m="http://schemas.openxmlformats.org/officeDocument/2006/math">
                    <m:r>
                      <a:rPr lang="vi-VN" i="1" noProof="1" dirty="0" smtClean="0">
                        <a:latin typeface="Cambria Math" panose="02040503050406030204" pitchFamily="18" charset="0"/>
                      </a:rPr>
                      <m:t>𝑂</m:t>
                    </m:r>
                    <m:r>
                      <a:rPr lang="vi-VN" i="1" noProof="1">
                        <a:latin typeface="Cambria Math" panose="02040503050406030204" pitchFamily="18" charset="0"/>
                      </a:rPr>
                      <m:t>(</m:t>
                    </m:r>
                    <m:r>
                      <a:rPr lang="vi-VN" i="1" noProof="1" smtClean="0">
                        <a:latin typeface="Cambria Math" panose="02040503050406030204" pitchFamily="18" charset="0"/>
                      </a:rPr>
                      <m:t>𝑛</m:t>
                    </m:r>
                    <m:r>
                      <a:rPr lang="en-US" i="1" noProof="1" smtClean="0">
                        <a:latin typeface="Cambria Math" panose="02040503050406030204" pitchFamily="18" charset="0"/>
                      </a:rPr>
                      <m:t>.</m:t>
                    </m:r>
                    <m:r>
                      <a:rPr lang="vi-VN" i="1" noProof="1" smtClean="0">
                        <a:latin typeface="Cambria Math" panose="02040503050406030204" pitchFamily="18" charset="0"/>
                      </a:rPr>
                      <m:t>𝑚</m:t>
                    </m:r>
                    <m:r>
                      <a:rPr lang="vi-VN" i="1" noProof="1" smtClean="0">
                        <a:latin typeface="Cambria Math" panose="02040503050406030204" pitchFamily="18" charset="0"/>
                      </a:rPr>
                      <m:t>)</m:t>
                    </m:r>
                  </m:oMath>
                </a14:m>
                <a:endParaRPr lang="vi-VN" noProof="1"/>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 y="1554480"/>
                <a:ext cx="11795760" cy="4818573"/>
              </a:xfrm>
              <a:blipFill>
                <a:blip r:embed="rId2"/>
                <a:stretch>
                  <a:fillRect l="-517" t="-1139"/>
                </a:stretch>
              </a:blipFill>
            </p:spPr>
            <p:txBody>
              <a:bodyPr/>
              <a:lstStyle/>
              <a:p>
                <a:r>
                  <a:rPr lang="en-US">
                    <a:noFill/>
                  </a:rPr>
                  <a:t> </a:t>
                </a:r>
              </a:p>
            </p:txBody>
          </p:sp>
        </mc:Fallback>
      </mc:AlternateContent>
      <p:sp>
        <p:nvSpPr>
          <p:cNvPr id="5" name="Chỗ dành sẵn cho Ngày tháng 4">
            <a:extLst>
              <a:ext uri="{FF2B5EF4-FFF2-40B4-BE49-F238E27FC236}">
                <a16:creationId xmlns:a16="http://schemas.microsoft.com/office/drawing/2014/main" id="{63F7343A-FA02-4395-A2C1-06AFFAA8D9DD}"/>
              </a:ext>
            </a:extLst>
          </p:cNvPr>
          <p:cNvSpPr>
            <a:spLocks noGrp="1"/>
          </p:cNvSpPr>
          <p:nvPr>
            <p:ph type="dt" sz="half" idx="10"/>
          </p:nvPr>
        </p:nvSpPr>
        <p:spPr/>
        <p:txBody>
          <a:bodyPr/>
          <a:lstStyle/>
          <a:p>
            <a:fld id="{EED6376F-B6A7-466A-85B3-ACAABE4DEAF9}" type="datetime1">
              <a:rPr lang="vi-VN" smtClean="0"/>
              <a:t>04/01/2021</a:t>
            </a:fld>
            <a:endParaRPr lang="en-US" dirty="0"/>
          </a:p>
        </p:txBody>
      </p:sp>
      <p:sp>
        <p:nvSpPr>
          <p:cNvPr id="10" name="Chỗ dành sẵn cho Số hiệu Bản chiếu 9">
            <a:extLst>
              <a:ext uri="{FF2B5EF4-FFF2-40B4-BE49-F238E27FC236}">
                <a16:creationId xmlns:a16="http://schemas.microsoft.com/office/drawing/2014/main" id="{33FF85BA-3EE2-4097-88A3-6DBE91C5E3AB}"/>
              </a:ext>
            </a:extLst>
          </p:cNvPr>
          <p:cNvSpPr>
            <a:spLocks noGrp="1"/>
          </p:cNvSpPr>
          <p:nvPr>
            <p:ph type="sldNum" sz="quarter" idx="12"/>
          </p:nvPr>
        </p:nvSpPr>
        <p:spPr/>
        <p:txBody>
          <a:bodyPr/>
          <a:lstStyle/>
          <a:p>
            <a:fld id="{48F63A3B-78C7-47BE-AE5E-E10140E04643}" type="slidenum">
              <a:rPr lang="en-US" smtClean="0"/>
              <a:t>76</a:t>
            </a:fld>
            <a:endParaRPr lang="en-US" dirty="0"/>
          </a:p>
        </p:txBody>
      </p:sp>
      <p:sp>
        <p:nvSpPr>
          <p:cNvPr id="8" name="Rectangle 2"/>
          <p:cNvSpPr>
            <a:spLocks noGrp="1" noChangeArrowheads="1"/>
          </p:cNvSpPr>
          <p:nvPr>
            <p:ph type="title"/>
          </p:nvPr>
        </p:nvSpPr>
        <p:spPr/>
        <p:txBody>
          <a:bodyPr/>
          <a:lstStyle/>
          <a:p>
            <a:pPr eaLnBrk="1" hangingPunct="1"/>
            <a:r>
              <a:rPr lang="en-US"/>
              <a:t>Một số ví dụ</a:t>
            </a:r>
          </a:p>
        </p:txBody>
      </p:sp>
      <p:sp>
        <p:nvSpPr>
          <p:cNvPr id="4" name="Rectangle 3"/>
          <p:cNvSpPr/>
          <p:nvPr/>
        </p:nvSpPr>
        <p:spPr>
          <a:xfrm>
            <a:off x="4508918" y="1772411"/>
            <a:ext cx="3639671" cy="609600"/>
          </a:xfrm>
          <a:prstGeom prst="rect">
            <a:avLst/>
          </a:prstGeom>
          <a:solidFill>
            <a:schemeClr val="tx2">
              <a:lumMod val="20000"/>
              <a:lumOff val="80000"/>
            </a:schemeClr>
          </a:solidFill>
          <a:ln w="28575">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ln>
                  <a:solidFill>
                    <a:schemeClr val="tx1"/>
                  </a:solidFill>
                </a:ln>
                <a:solidFill>
                  <a:schemeClr val="tx1"/>
                </a:solidFill>
                <a:latin typeface="Consolas" panose="020B0609020204030204" pitchFamily="49" charset="0"/>
                <a:cs typeface="Courier New" pitchFamily="49" charset="0"/>
              </a:rPr>
              <a:t>S = n * (n - 1) / 2;</a:t>
            </a:r>
          </a:p>
        </p:txBody>
      </p:sp>
      <p:sp>
        <p:nvSpPr>
          <p:cNvPr id="7" name="Rectangle 6"/>
          <p:cNvSpPr/>
          <p:nvPr/>
        </p:nvSpPr>
        <p:spPr>
          <a:xfrm>
            <a:off x="3433153" y="3790190"/>
            <a:ext cx="5791200" cy="1371600"/>
          </a:xfrm>
          <a:prstGeom prst="rect">
            <a:avLst/>
          </a:prstGeom>
          <a:solidFill>
            <a:schemeClr val="accent4">
              <a:lumMod val="20000"/>
              <a:lumOff val="80000"/>
            </a:schemeClr>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dirty="0">
                <a:ln>
                  <a:solidFill>
                    <a:schemeClr val="tx1"/>
                  </a:solidFill>
                </a:ln>
                <a:solidFill>
                  <a:schemeClr val="tx1"/>
                </a:solidFill>
                <a:latin typeface="Consolas" panose="020B0609020204030204" pitchFamily="49" charset="0"/>
                <a:cs typeface="Courier New" pitchFamily="49" charset="0"/>
              </a:rPr>
              <a:t>for (int i = 1; i &lt;= n; i++)</a:t>
            </a:r>
            <a:br>
              <a:rPr lang="vi-VN" sz="2400" b="1" dirty="0">
                <a:ln>
                  <a:solidFill>
                    <a:schemeClr val="tx1"/>
                  </a:solidFill>
                </a:ln>
                <a:solidFill>
                  <a:schemeClr val="tx1"/>
                </a:solidFill>
                <a:latin typeface="Consolas" panose="020B0609020204030204" pitchFamily="49" charset="0"/>
                <a:cs typeface="Courier New" pitchFamily="49" charset="0"/>
              </a:rPr>
            </a:br>
            <a:r>
              <a:rPr lang="vi-VN" sz="2400" b="1" dirty="0">
                <a:ln>
                  <a:solidFill>
                    <a:schemeClr val="tx1"/>
                  </a:solidFill>
                </a:ln>
                <a:solidFill>
                  <a:schemeClr val="tx1"/>
                </a:solidFill>
                <a:latin typeface="Consolas" panose="020B0609020204030204" pitchFamily="49" charset="0"/>
                <a:cs typeface="Courier New" pitchFamily="49" charset="0"/>
              </a:rPr>
              <a:t>     for (int j = 1; j &lt;= m; j++)</a:t>
            </a:r>
          </a:p>
          <a:p>
            <a:r>
              <a:rPr lang="vi-VN" sz="2400" b="1" dirty="0">
                <a:ln>
                  <a:solidFill>
                    <a:schemeClr val="tx1"/>
                  </a:solidFill>
                </a:ln>
                <a:solidFill>
                  <a:schemeClr val="tx1"/>
                </a:solidFill>
                <a:latin typeface="Consolas" panose="020B0609020204030204" pitchFamily="49" charset="0"/>
                <a:cs typeface="Courier New" pitchFamily="49" charset="0"/>
              </a:rPr>
              <a:t>           // Câu lệnh cơ bản</a:t>
            </a:r>
          </a:p>
        </p:txBody>
      </p:sp>
    </p:spTree>
    <p:extLst>
      <p:ext uri="{BB962C8B-B14F-4D97-AF65-F5344CB8AC3E}">
        <p14:creationId xmlns:p14="http://schemas.microsoft.com/office/powerpoint/2010/main" val="31907386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left)">
                                      <p:cBhvr>
                                        <p:cTn id="22" dur="500"/>
                                        <p:tgtEl>
                                          <p:spTgt spid="3">
                                            <p:txEl>
                                              <p:pRg st="8" end="8"/>
                                            </p:txEl>
                                          </p:spTgt>
                                        </p:tgtEl>
                                      </p:cBhvr>
                                    </p:animEffect>
                                  </p:childTnLst>
                                </p:cTn>
                              </p:par>
                            </p:childTnLst>
                          </p:cTn>
                        </p:par>
                        <p:par>
                          <p:cTn id="23" fill="hold">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outVertical)">
                                      <p:cBhvr>
                                        <p:cTn id="26" dur="500"/>
                                        <p:tgtEl>
                                          <p:spTgt spid="4"/>
                                        </p:tgtEl>
                                      </p:cBhvr>
                                    </p:animEffect>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A096A2B8-DA7D-4E20-87B8-09FF7F745D20}"/>
              </a:ext>
            </a:extLst>
          </p:cNvPr>
          <p:cNvSpPr>
            <a:spLocks noGrp="1"/>
          </p:cNvSpPr>
          <p:nvPr>
            <p:ph type="dt" sz="half" idx="10"/>
          </p:nvPr>
        </p:nvSpPr>
        <p:spPr/>
        <p:txBody>
          <a:bodyPr/>
          <a:lstStyle/>
          <a:p>
            <a:fld id="{5168B338-4D34-40DB-AF3B-A78D7D30CBC6}"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24278B88-8D54-43FF-901D-097FDBBCF14C}"/>
              </a:ext>
            </a:extLst>
          </p:cNvPr>
          <p:cNvSpPr>
            <a:spLocks noGrp="1"/>
          </p:cNvSpPr>
          <p:nvPr>
            <p:ph type="sldNum" sz="quarter" idx="12"/>
          </p:nvPr>
        </p:nvSpPr>
        <p:spPr/>
        <p:txBody>
          <a:bodyPr/>
          <a:lstStyle/>
          <a:p>
            <a:fld id="{48F63A3B-78C7-47BE-AE5E-E10140E04643}" type="slidenum">
              <a:rPr lang="vi-VN" noProof="1" dirty="0" smtClean="0"/>
              <a:pPr/>
              <a:t>77</a:t>
            </a:fld>
            <a:endParaRPr lang="vi-VN" noProof="1"/>
          </a:p>
        </p:txBody>
      </p:sp>
      <p:sp>
        <p:nvSpPr>
          <p:cNvPr id="16386" name="Rectangle 2"/>
          <p:cNvSpPr>
            <a:spLocks noGrp="1" noChangeArrowheads="1"/>
          </p:cNvSpPr>
          <p:nvPr>
            <p:ph type="title"/>
          </p:nvPr>
        </p:nvSpPr>
        <p:spPr/>
        <p:txBody>
          <a:bodyPr/>
          <a:lstStyle/>
          <a:p>
            <a:r>
              <a:rPr lang="vi-VN" noProof="1"/>
              <a:t>Thời gian thực hiện thuật toán</a:t>
            </a:r>
          </a:p>
        </p:txBody>
      </p:sp>
      <p:sp>
        <p:nvSpPr>
          <p:cNvPr id="16387" name="Rectangle 3"/>
          <p:cNvSpPr>
            <a:spLocks noGrp="1" noChangeArrowheads="1"/>
          </p:cNvSpPr>
          <p:nvPr>
            <p:ph idx="13"/>
          </p:nvPr>
        </p:nvSpPr>
        <p:spPr/>
        <p:txBody>
          <a:bodyPr/>
          <a:lstStyle/>
          <a:p>
            <a:r>
              <a:rPr lang="vi-VN" b="1" noProof="1">
                <a:solidFill>
                  <a:srgbClr val="0070C0"/>
                </a:solidFill>
              </a:rPr>
              <a:t>Ví dụ</a:t>
            </a:r>
            <a:r>
              <a:rPr lang="en-US" b="1" noProof="1">
                <a:solidFill>
                  <a:srgbClr val="0070C0"/>
                </a:solidFill>
              </a:rPr>
              <a:t> 3</a:t>
            </a:r>
            <a:r>
              <a:rPr lang="vi-VN" b="1" noProof="1">
                <a:solidFill>
                  <a:srgbClr val="0070C0"/>
                </a:solidFill>
              </a:rPr>
              <a:t>.</a:t>
            </a:r>
            <a:r>
              <a:rPr lang="vi-VN" noProof="1"/>
              <a:t> Tìm thời gian thực hiện của thuật toán </a:t>
            </a:r>
            <a:r>
              <a:rPr lang="en-US" noProof="1"/>
              <a:t>sau </a:t>
            </a:r>
            <a:r>
              <a:rPr lang="vi-VN" noProof="1"/>
              <a:t>trong trường hợp xấu nhất </a:t>
            </a:r>
          </a:p>
        </p:txBody>
      </p:sp>
      <p:sp>
        <p:nvSpPr>
          <p:cNvPr id="16388" name="Text Box 4"/>
          <p:cNvSpPr txBox="1">
            <a:spLocks noChangeArrowheads="1"/>
          </p:cNvSpPr>
          <p:nvPr/>
        </p:nvSpPr>
        <p:spPr bwMode="auto">
          <a:xfrm>
            <a:off x="3542983" y="2133600"/>
            <a:ext cx="5105400" cy="193899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eaLnBrk="1" hangingPunct="1">
              <a:spcBef>
                <a:spcPct val="20000"/>
              </a:spcBef>
              <a:buClr>
                <a:srgbClr val="F2C33E"/>
              </a:buClr>
              <a:buSzPct val="130000"/>
              <a:buFont typeface="Wingdings" pitchFamily="2" charset="2"/>
              <a:buNone/>
            </a:pPr>
            <a:r>
              <a:rPr lang="vi-VN" sz="2400" noProof="1">
                <a:ln>
                  <a:solidFill>
                    <a:srgbClr val="002060"/>
                  </a:solidFill>
                </a:ln>
                <a:solidFill>
                  <a:srgbClr val="002060"/>
                </a:solidFill>
                <a:latin typeface="Consolas" panose="020B0609020204030204" pitchFamily="49" charset="0"/>
              </a:rPr>
              <a:t>// Thuật toán tìm max</a:t>
            </a:r>
            <a:br>
              <a:rPr lang="vi-VN" sz="2400" noProof="1">
                <a:ln>
                  <a:solidFill>
                    <a:srgbClr val="002060"/>
                  </a:solidFill>
                </a:ln>
                <a:solidFill>
                  <a:srgbClr val="002060"/>
                </a:solidFill>
                <a:latin typeface="Consolas" panose="020B0609020204030204" pitchFamily="49" charset="0"/>
              </a:rPr>
            </a:br>
            <a:r>
              <a:rPr lang="vi-VN" sz="2400" noProof="1">
                <a:ln>
                  <a:solidFill>
                    <a:srgbClr val="FF0000"/>
                  </a:solidFill>
                </a:ln>
                <a:solidFill>
                  <a:srgbClr val="FF0000"/>
                </a:solidFill>
                <a:latin typeface="Consolas" panose="020B0609020204030204" pitchFamily="49" charset="0"/>
              </a:rPr>
              <a:t>1</a:t>
            </a:r>
            <a:r>
              <a:rPr lang="vi-VN" sz="2400" noProof="1">
                <a:ln>
                  <a:solidFill>
                    <a:srgbClr val="002060"/>
                  </a:solidFill>
                </a:ln>
                <a:solidFill>
                  <a:srgbClr val="002060"/>
                </a:solidFill>
                <a:latin typeface="Consolas" panose="020B0609020204030204" pitchFamily="49" charset="0"/>
              </a:rPr>
              <a:t> int max = a[0];</a:t>
            </a:r>
            <a:br>
              <a:rPr lang="vi-VN" sz="2400" noProof="1">
                <a:ln>
                  <a:solidFill>
                    <a:srgbClr val="002060"/>
                  </a:solidFill>
                </a:ln>
                <a:solidFill>
                  <a:srgbClr val="002060"/>
                </a:solidFill>
                <a:latin typeface="Consolas" panose="020B0609020204030204" pitchFamily="49" charset="0"/>
              </a:rPr>
            </a:br>
            <a:r>
              <a:rPr lang="vi-VN" sz="2400" noProof="1">
                <a:ln>
                  <a:solidFill>
                    <a:srgbClr val="FF0000"/>
                  </a:solidFill>
                </a:ln>
                <a:solidFill>
                  <a:srgbClr val="FF0000"/>
                </a:solidFill>
                <a:latin typeface="Consolas" panose="020B0609020204030204" pitchFamily="49" charset="0"/>
              </a:rPr>
              <a:t>2</a:t>
            </a:r>
            <a:r>
              <a:rPr lang="vi-VN" sz="2400" noProof="1">
                <a:ln>
                  <a:solidFill>
                    <a:srgbClr val="002060"/>
                  </a:solidFill>
                </a:ln>
                <a:solidFill>
                  <a:srgbClr val="002060"/>
                </a:solidFill>
                <a:latin typeface="Consolas" panose="020B0609020204030204" pitchFamily="49" charset="0"/>
              </a:rPr>
              <a:t> for (int i = 1; i &lt; n; i++)</a:t>
            </a:r>
            <a:br>
              <a:rPr lang="vi-VN" sz="2400" noProof="1">
                <a:ln>
                  <a:solidFill>
                    <a:srgbClr val="002060"/>
                  </a:solidFill>
                </a:ln>
                <a:solidFill>
                  <a:srgbClr val="002060"/>
                </a:solidFill>
                <a:latin typeface="Consolas" panose="020B0609020204030204" pitchFamily="49" charset="0"/>
              </a:rPr>
            </a:br>
            <a:r>
              <a:rPr lang="vi-VN" sz="2400" noProof="1">
                <a:ln>
                  <a:solidFill>
                    <a:srgbClr val="FF0000"/>
                  </a:solidFill>
                </a:ln>
                <a:solidFill>
                  <a:srgbClr val="FF0000"/>
                </a:solidFill>
                <a:latin typeface="Consolas" panose="020B0609020204030204" pitchFamily="49" charset="0"/>
              </a:rPr>
              <a:t>3</a:t>
            </a:r>
            <a:r>
              <a:rPr lang="vi-VN" sz="2400" noProof="1">
                <a:ln>
                  <a:solidFill>
                    <a:srgbClr val="002060"/>
                  </a:solidFill>
                </a:ln>
                <a:solidFill>
                  <a:srgbClr val="002060"/>
                </a:solidFill>
                <a:latin typeface="Consolas" panose="020B0609020204030204" pitchFamily="49" charset="0"/>
              </a:rPr>
              <a:t>	if (max &lt; a[i])</a:t>
            </a:r>
            <a:br>
              <a:rPr lang="vi-VN" sz="2400" noProof="1">
                <a:ln>
                  <a:solidFill>
                    <a:srgbClr val="002060"/>
                  </a:solidFill>
                </a:ln>
                <a:solidFill>
                  <a:srgbClr val="002060"/>
                </a:solidFill>
                <a:latin typeface="Consolas" panose="020B0609020204030204" pitchFamily="49" charset="0"/>
              </a:rPr>
            </a:br>
            <a:r>
              <a:rPr lang="vi-VN" sz="2400" noProof="1">
                <a:ln>
                  <a:solidFill>
                    <a:srgbClr val="FF0000"/>
                  </a:solidFill>
                </a:ln>
                <a:solidFill>
                  <a:srgbClr val="FF0000"/>
                </a:solidFill>
                <a:latin typeface="Consolas" panose="020B0609020204030204" pitchFamily="49" charset="0"/>
              </a:rPr>
              <a:t>4</a:t>
            </a:r>
            <a:r>
              <a:rPr lang="vi-VN" sz="2400" noProof="1">
                <a:ln>
                  <a:solidFill>
                    <a:srgbClr val="002060"/>
                  </a:solidFill>
                </a:ln>
                <a:solidFill>
                  <a:srgbClr val="002060"/>
                </a:solidFill>
                <a:latin typeface="Consolas" panose="020B0609020204030204" pitchFamily="49" charset="0"/>
              </a:rPr>
              <a:t>	    max = a[i];</a:t>
            </a:r>
          </a:p>
        </p:txBody>
      </p:sp>
    </p:spTree>
    <p:extLst>
      <p:ext uri="{BB962C8B-B14F-4D97-AF65-F5344CB8AC3E}">
        <p14:creationId xmlns:p14="http://schemas.microsoft.com/office/powerpoint/2010/main" val="39817078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barn(outVertical)">
                                      <p:cBhvr>
                                        <p:cTn id="1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59AFE808-9E8E-4B9F-9CB7-A247E104C8CD}"/>
                  </a:ext>
                </a:extLst>
              </p:cNvPr>
              <p:cNvSpPr>
                <a:spLocks noGrp="1"/>
              </p:cNvSpPr>
              <p:nvPr>
                <p:ph idx="1"/>
              </p:nvPr>
            </p:nvSpPr>
            <p:spPr>
              <a:xfrm>
                <a:off x="198120" y="1554479"/>
                <a:ext cx="11795760" cy="5183699"/>
              </a:xfrm>
            </p:spPr>
            <p:txBody>
              <a:bodyPr>
                <a:normAutofit/>
              </a:bodyPr>
              <a:lstStyle/>
              <a:p>
                <a:pPr marL="455613" lvl="1" indent="-455613">
                  <a:buClr>
                    <a:srgbClr val="0070C0"/>
                  </a:buClr>
                  <a:buFont typeface="Wingdings" pitchFamily="2" charset="2"/>
                  <a:buChar char="v"/>
                </a:pPr>
                <a:r>
                  <a:rPr lang="vi-VN" sz="2600" b="1" noProof="1"/>
                  <a:t>Ví dụ </a:t>
                </a:r>
                <a:r>
                  <a:rPr lang="en-US" sz="2600" b="1" noProof="1"/>
                  <a:t>4</a:t>
                </a:r>
                <a:endParaRPr lang="vi-VN" sz="2600" b="1" noProof="1"/>
              </a:p>
              <a:p>
                <a:endParaRPr lang="vi-VN" noProof="1"/>
              </a:p>
              <a:p>
                <a:endParaRPr lang="vi-VN" noProof="1"/>
              </a:p>
              <a:p>
                <a:endParaRPr lang="vi-VN" noProof="1"/>
              </a:p>
              <a:p>
                <a:endParaRPr lang="vi-VN" noProof="1"/>
              </a:p>
              <a:p>
                <a:endParaRPr lang="en-US" noProof="1"/>
              </a:p>
              <a:p>
                <a:pPr lvl="1"/>
                <a:endParaRPr lang="en-US" sz="1100" noProof="1"/>
              </a:p>
              <a:p>
                <a:pPr lvl="1"/>
                <a:r>
                  <a:rPr lang="vi-VN" noProof="1"/>
                  <a:t>Số lần thực hiện phép toán </a:t>
                </a:r>
                <a:r>
                  <a:rPr lang="vi-VN" b="1" noProof="1">
                    <a:ln>
                      <a:solidFill>
                        <a:srgbClr val="FF0000"/>
                      </a:solidFill>
                    </a:ln>
                    <a:solidFill>
                      <a:srgbClr val="FF0000"/>
                    </a:solidFill>
                    <a:latin typeface="Courier New" pitchFamily="49" charset="0"/>
                    <a:cs typeface="Courier New" pitchFamily="49" charset="0"/>
                  </a:rPr>
                  <a:t>p</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p</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x</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a:t>
                </a:r>
                <a:r>
                  <a:rPr lang="vi-VN" sz="1050" b="1" noProof="1">
                    <a:ln>
                      <a:solidFill>
                        <a:srgbClr val="FF0000"/>
                      </a:solidFill>
                    </a:ln>
                    <a:solidFill>
                      <a:srgbClr val="FF0000"/>
                    </a:solidFill>
                    <a:latin typeface="Courier New" pitchFamily="49" charset="0"/>
                    <a:cs typeface="Courier New" pitchFamily="49" charset="0"/>
                  </a:rPr>
                  <a:t> </a:t>
                </a:r>
                <a:r>
                  <a:rPr lang="vi-VN" b="1" noProof="1">
                    <a:ln>
                      <a:solidFill>
                        <a:srgbClr val="FF0000"/>
                      </a:solidFill>
                    </a:ln>
                    <a:solidFill>
                      <a:srgbClr val="FF0000"/>
                    </a:solidFill>
                    <a:latin typeface="Courier New" pitchFamily="49" charset="0"/>
                    <a:cs typeface="Courier New" pitchFamily="49" charset="0"/>
                  </a:rPr>
                  <a:t>j</a:t>
                </a:r>
                <a:r>
                  <a:rPr lang="vi-VN" sz="1050" b="1" noProof="1">
                    <a:solidFill>
                      <a:srgbClr val="FF0000"/>
                    </a:solidFill>
                    <a:latin typeface="Courier New" pitchFamily="49" charset="0"/>
                    <a:cs typeface="Courier New" pitchFamily="49" charset="0"/>
                  </a:rPr>
                  <a:t> </a:t>
                </a:r>
                <a:r>
                  <a:rPr lang="vi-VN" noProof="1"/>
                  <a:t>là </a:t>
                </a:r>
                <a14:m>
                  <m:oMath xmlns:m="http://schemas.openxmlformats.org/officeDocument/2006/math">
                    <m:r>
                      <a:rPr lang="vi-VN" i="1" noProof="1" dirty="0" smtClean="0">
                        <a:latin typeface="Cambria Math" panose="02040503050406030204" pitchFamily="18" charset="0"/>
                      </a:rPr>
                      <m:t>𝑛</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en-US" b="0" i="1" noProof="1" dirty="0" smtClean="0">
                        <a:latin typeface="Cambria Math" panose="02040503050406030204" pitchFamily="18" charset="0"/>
                      </a:rPr>
                      <m:t>−</m:t>
                    </m:r>
                    <m:r>
                      <a:rPr lang="vi-VN" i="1" noProof="1" dirty="0" smtClean="0">
                        <a:latin typeface="Cambria Math" panose="02040503050406030204" pitchFamily="18" charset="0"/>
                      </a:rPr>
                      <m:t>1)/2</m:t>
                    </m:r>
                  </m:oMath>
                </a14:m>
                <a:endParaRPr lang="vi-VN" noProof="1"/>
              </a:p>
              <a:p>
                <a:pPr lvl="1"/>
                <a:r>
                  <a:rPr lang="vi-VN" noProof="1"/>
                  <a:t>Độ phức tạp của thuật toán trên là </a:t>
                </a:r>
                <a:endParaRPr lang="en-US" i="1" noProof="1">
                  <a:latin typeface="Cambria Math" panose="02040503050406030204" pitchFamily="18" charset="0"/>
                </a:endParaRPr>
              </a:p>
              <a:p>
                <a:pPr marL="347662" lvl="1" indent="0">
                  <a:buNone/>
                </a:pPr>
                <a14:m>
                  <m:oMathPara xmlns:m="http://schemas.openxmlformats.org/officeDocument/2006/math">
                    <m:oMathParaPr>
                      <m:jc m:val="centerGroup"/>
                    </m:oMathParaPr>
                    <m:oMath xmlns:m="http://schemas.openxmlformats.org/officeDocument/2006/math">
                      <m:r>
                        <a:rPr lang="vi-VN" i="1" noProof="1" dirty="0" smtClean="0">
                          <a:latin typeface="Cambria Math" panose="02040503050406030204" pitchFamily="18" charset="0"/>
                        </a:rPr>
                        <m:t>𝑂</m:t>
                      </m:r>
                      <m:r>
                        <a:rPr lang="vi-VN" i="1" noProof="1" dirty="0" smtClean="0">
                          <a:latin typeface="Cambria Math" panose="02040503050406030204" pitchFamily="18" charset="0"/>
                        </a:rPr>
                        <m:t>(1)+</m:t>
                      </m:r>
                      <m:r>
                        <a:rPr lang="vi-VN" i="1" noProof="1" dirty="0" smtClean="0">
                          <a:latin typeface="Cambria Math" panose="02040503050406030204" pitchFamily="18" charset="0"/>
                        </a:rPr>
                        <m:t>𝑂</m:t>
                      </m:r>
                      <m:r>
                        <a:rPr lang="vi-VN" i="1" noProof="1" dirty="0" smtClean="0">
                          <a:latin typeface="Cambria Math" panose="02040503050406030204" pitchFamily="18" charset="0"/>
                        </a:rPr>
                        <m:t>(1)+</m:t>
                      </m:r>
                      <m:r>
                        <a:rPr lang="vi-VN" i="1" noProof="1" dirty="0" smtClean="0">
                          <a:latin typeface="Cambria Math" panose="02040503050406030204" pitchFamily="18" charset="0"/>
                        </a:rPr>
                        <m:t>𝑂</m:t>
                      </m:r>
                      <m:d>
                        <m:dPr>
                          <m:ctrlPr>
                            <a:rPr lang="vi-VN" i="1" noProof="1" dirty="0" smtClean="0">
                              <a:latin typeface="Cambria Math" panose="02040503050406030204" pitchFamily="18" charset="0"/>
                            </a:rPr>
                          </m:ctrlPr>
                        </m:dPr>
                        <m:e>
                          <m:f>
                            <m:fPr>
                              <m:ctrlPr>
                                <a:rPr lang="vi-VN" i="1" noProof="1" dirty="0" smtClean="0">
                                  <a:latin typeface="Cambria Math" panose="02040503050406030204" pitchFamily="18" charset="0"/>
                                </a:rPr>
                              </m:ctrlPr>
                            </m:fPr>
                            <m:num>
                              <m:r>
                                <a:rPr lang="vi-VN" i="1" noProof="1" dirty="0">
                                  <a:latin typeface="Cambria Math" panose="02040503050406030204" pitchFamily="18" charset="0"/>
                                </a:rPr>
                                <m:t>𝑛</m:t>
                              </m:r>
                              <m:r>
                                <a:rPr lang="vi-VN" i="1" noProof="1" dirty="0">
                                  <a:latin typeface="Cambria Math" panose="02040503050406030204" pitchFamily="18" charset="0"/>
                                </a:rPr>
                                <m:t>(</m:t>
                              </m:r>
                              <m:r>
                                <a:rPr lang="vi-VN" i="1" noProof="1" dirty="0">
                                  <a:latin typeface="Cambria Math" panose="02040503050406030204" pitchFamily="18" charset="0"/>
                                </a:rPr>
                                <m:t>𝑛</m:t>
                              </m:r>
                              <m:r>
                                <a:rPr lang="en-US" i="1" noProof="1" dirty="0">
                                  <a:latin typeface="Cambria Math" panose="02040503050406030204" pitchFamily="18" charset="0"/>
                                </a:rPr>
                                <m:t>−</m:t>
                              </m:r>
                              <m:r>
                                <a:rPr lang="vi-VN" i="1" noProof="1" dirty="0">
                                  <a:latin typeface="Cambria Math" panose="02040503050406030204" pitchFamily="18" charset="0"/>
                                </a:rPr>
                                <m:t>1)</m:t>
                              </m:r>
                            </m:num>
                            <m:den>
                              <m:r>
                                <a:rPr lang="en-US" b="0" i="1" noProof="1" dirty="0" smtClean="0">
                                  <a:latin typeface="Cambria Math" panose="02040503050406030204" pitchFamily="18" charset="0"/>
                                </a:rPr>
                                <m:t>2</m:t>
                              </m:r>
                            </m:den>
                          </m:f>
                        </m:e>
                      </m:d>
                      <m:r>
                        <a:rPr lang="vi-VN" i="1" noProof="1" dirty="0" smtClean="0">
                          <a:latin typeface="Cambria Math" panose="02040503050406030204" pitchFamily="18" charset="0"/>
                        </a:rPr>
                        <m:t>+</m:t>
                      </m:r>
                      <m:r>
                        <a:rPr lang="vi-VN" i="1" noProof="1" dirty="0" smtClean="0">
                          <a:latin typeface="Cambria Math" panose="02040503050406030204" pitchFamily="18" charset="0"/>
                        </a:rPr>
                        <m:t>𝑂</m:t>
                      </m:r>
                      <m:r>
                        <a:rPr lang="vi-VN" i="1" noProof="1" dirty="0" smtClean="0">
                          <a:latin typeface="Cambria Math" panose="02040503050406030204" pitchFamily="18" charset="0"/>
                        </a:rPr>
                        <m:t>(1)+</m:t>
                      </m:r>
                      <m:r>
                        <a:rPr lang="vi-VN" i="1" noProof="1" dirty="0" smtClean="0">
                          <a:latin typeface="Cambria Math" panose="02040503050406030204" pitchFamily="18" charset="0"/>
                        </a:rPr>
                        <m:t>𝑂</m:t>
                      </m:r>
                      <m:r>
                        <a:rPr lang="vi-VN" i="1" noProof="1" dirty="0" smtClean="0">
                          <a:latin typeface="Cambria Math" panose="02040503050406030204" pitchFamily="18" charset="0"/>
                        </a:rPr>
                        <m:t>(1)=</m:t>
                      </m:r>
                      <m:r>
                        <a:rPr lang="vi-VN" i="1" noProof="1" dirty="0" smtClean="0">
                          <a:latin typeface="Cambria Math" panose="02040503050406030204" pitchFamily="18" charset="0"/>
                        </a:rPr>
                        <m:t>𝑂</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baseline="30000" noProof="1" dirty="0" smtClean="0">
                          <a:latin typeface="Cambria Math" panose="02040503050406030204" pitchFamily="18" charset="0"/>
                        </a:rPr>
                        <m:t>2</m:t>
                      </m:r>
                      <m:r>
                        <a:rPr lang="vi-VN" i="1" noProof="1" dirty="0" smtClean="0">
                          <a:latin typeface="Cambria Math" panose="02040503050406030204" pitchFamily="18" charset="0"/>
                        </a:rPr>
                        <m:t>)</m:t>
                      </m:r>
                    </m:oMath>
                  </m:oMathPara>
                </a14:m>
                <a:endParaRPr lang="vi-VN" noProof="1"/>
              </a:p>
              <a:p>
                <a:endParaRPr lang="vi-VN" noProof="1"/>
              </a:p>
              <a:p>
                <a:endParaRPr lang="vi-VN" noProof="1"/>
              </a:p>
            </p:txBody>
          </p:sp>
        </mc:Choice>
        <mc:Fallback xmlns="">
          <p:sp>
            <p:nvSpPr>
              <p:cNvPr id="2" name="Chỗ dành sẵn cho Nội dung 1">
                <a:extLst>
                  <a:ext uri="{FF2B5EF4-FFF2-40B4-BE49-F238E27FC236}">
                    <a16:creationId xmlns:a16="http://schemas.microsoft.com/office/drawing/2014/main" id="{59AFE808-9E8E-4B9F-9CB7-A247E104C8CD}"/>
                  </a:ext>
                </a:extLst>
              </p:cNvPr>
              <p:cNvSpPr>
                <a:spLocks noGrp="1" noRot="1" noChangeAspect="1" noMove="1" noResize="1" noEditPoints="1" noAdjustHandles="1" noChangeArrowheads="1" noChangeShapeType="1" noTextEdit="1"/>
              </p:cNvSpPr>
              <p:nvPr>
                <p:ph idx="1"/>
              </p:nvPr>
            </p:nvSpPr>
            <p:spPr>
              <a:xfrm>
                <a:off x="198120" y="1554479"/>
                <a:ext cx="11795760" cy="5183699"/>
              </a:xfrm>
              <a:blipFill>
                <a:blip r:embed="rId2"/>
                <a:stretch>
                  <a:fillRect l="-827" t="-941"/>
                </a:stretch>
              </a:blipFill>
            </p:spPr>
            <p:txBody>
              <a:bodyPr/>
              <a:lstStyle/>
              <a:p>
                <a:r>
                  <a:rPr lang="en-US">
                    <a:noFill/>
                  </a:rPr>
                  <a:t> </a:t>
                </a:r>
              </a:p>
            </p:txBody>
          </p:sp>
        </mc:Fallback>
      </mc:AlternateContent>
      <p:sp>
        <p:nvSpPr>
          <p:cNvPr id="4" name="Chỗ dành sẵn cho Ngày tháng 3">
            <a:extLst>
              <a:ext uri="{FF2B5EF4-FFF2-40B4-BE49-F238E27FC236}">
                <a16:creationId xmlns:a16="http://schemas.microsoft.com/office/drawing/2014/main" id="{93190162-C268-415E-BE87-0B6D1C317184}"/>
              </a:ext>
            </a:extLst>
          </p:cNvPr>
          <p:cNvSpPr>
            <a:spLocks noGrp="1"/>
          </p:cNvSpPr>
          <p:nvPr>
            <p:ph type="dt" sz="half" idx="10"/>
          </p:nvPr>
        </p:nvSpPr>
        <p:spPr/>
        <p:txBody>
          <a:bodyPr/>
          <a:lstStyle/>
          <a:p>
            <a:fld id="{33314843-6263-497B-9E13-60FEC87C8D71}" type="datetime1">
              <a:rPr lang="vi-VN" noProof="1" smtClean="0"/>
              <a:t>04/01/2021</a:t>
            </a:fld>
            <a:endParaRPr lang="vi-VN" noProof="1"/>
          </a:p>
        </p:txBody>
      </p:sp>
      <p:sp>
        <p:nvSpPr>
          <p:cNvPr id="8" name="Chỗ dành sẵn cho Số hiệu Bản chiếu 7">
            <a:extLst>
              <a:ext uri="{FF2B5EF4-FFF2-40B4-BE49-F238E27FC236}">
                <a16:creationId xmlns:a16="http://schemas.microsoft.com/office/drawing/2014/main" id="{FCF6D05F-2195-47FC-A3FC-0334368C7CFB}"/>
              </a:ext>
            </a:extLst>
          </p:cNvPr>
          <p:cNvSpPr>
            <a:spLocks noGrp="1"/>
          </p:cNvSpPr>
          <p:nvPr>
            <p:ph type="sldNum" sz="quarter" idx="12"/>
          </p:nvPr>
        </p:nvSpPr>
        <p:spPr/>
        <p:txBody>
          <a:bodyPr/>
          <a:lstStyle/>
          <a:p>
            <a:fld id="{48F63A3B-78C7-47BE-AE5E-E10140E04643}" type="slidenum">
              <a:rPr lang="vi-VN" noProof="1" dirty="0" smtClean="0"/>
              <a:t>78</a:t>
            </a:fld>
            <a:endParaRPr lang="vi-VN" noProof="1"/>
          </a:p>
        </p:txBody>
      </p:sp>
      <p:sp>
        <p:nvSpPr>
          <p:cNvPr id="6" name="Rectangle 2"/>
          <p:cNvSpPr>
            <a:spLocks noGrp="1" noChangeArrowheads="1"/>
          </p:cNvSpPr>
          <p:nvPr>
            <p:ph type="title"/>
          </p:nvPr>
        </p:nvSpPr>
        <p:spPr/>
        <p:txBody>
          <a:bodyPr/>
          <a:lstStyle/>
          <a:p>
            <a:pPr eaLnBrk="1" hangingPunct="1"/>
            <a:r>
              <a:rPr lang="vi-VN" noProof="1"/>
              <a:t>Một số ví dụ</a:t>
            </a:r>
          </a:p>
        </p:txBody>
      </p:sp>
      <p:sp>
        <p:nvSpPr>
          <p:cNvPr id="5" name="Rectangle 4"/>
          <p:cNvSpPr/>
          <p:nvPr/>
        </p:nvSpPr>
        <p:spPr>
          <a:xfrm>
            <a:off x="2647950" y="1554480"/>
            <a:ext cx="7391400" cy="3048000"/>
          </a:xfrm>
          <a:prstGeom prst="rect">
            <a:avLst/>
          </a:prstGeom>
          <a:solidFill>
            <a:schemeClr val="accent4">
              <a:lumMod val="20000"/>
              <a:lumOff val="8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vi-VN" sz="2400" b="1" noProof="1">
                <a:ln>
                  <a:solidFill>
                    <a:srgbClr val="FF0000"/>
                  </a:solidFill>
                </a:ln>
                <a:solidFill>
                  <a:srgbClr val="FF0000"/>
                </a:solidFill>
                <a:latin typeface="Consolas" panose="020B0609020204030204" pitchFamily="49" charset="0"/>
                <a:cs typeface="Courier New" pitchFamily="49" charset="0"/>
              </a:rPr>
              <a:t>int s = 0;                    	   // O(1)</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for (int i = 0; i &lt;= n; i++)</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    p = 1;                  	   // O(1)</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    for (int j = 1; j &lt;= i; j++)</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   	  p = p * x / j;        	   // O(1)</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    s += p;                     	   // O(1)</a:t>
            </a:r>
          </a:p>
          <a:p>
            <a:pPr latinLnBrk="1"/>
            <a:r>
              <a:rPr lang="vi-VN" sz="2400" b="1" noProof="1">
                <a:ln>
                  <a:solidFill>
                    <a:srgbClr val="FF0000"/>
                  </a:solidFill>
                </a:ln>
                <a:solidFill>
                  <a:srgbClr val="FF0000"/>
                </a:solidFill>
                <a:latin typeface="Consolas" panose="020B0609020204030204" pitchFamily="49" charset="0"/>
                <a:cs typeface="Courier New" pitchFamily="49" charset="0"/>
              </a:rPr>
              <a:t>}</a:t>
            </a:r>
          </a:p>
        </p:txBody>
      </p:sp>
    </p:spTree>
    <p:extLst>
      <p:ext uri="{BB962C8B-B14F-4D97-AF65-F5344CB8AC3E}">
        <p14:creationId xmlns:p14="http://schemas.microsoft.com/office/powerpoint/2010/main" val="19800314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en-US"/>
              <a:t>Một số ví dụ</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133599" y="1496254"/>
                <a:ext cx="8534400" cy="4876800"/>
              </a:xfrm>
            </p:spPr>
            <p:txBody>
              <a:bodyPr/>
              <a:lstStyle/>
              <a:p>
                <a:pPr marL="455613" lvl="1" indent="-455613">
                  <a:buClr>
                    <a:srgbClr val="0070C0"/>
                  </a:buClr>
                  <a:buFont typeface="Wingdings" pitchFamily="2" charset="2"/>
                  <a:buChar char="v"/>
                </a:pPr>
                <a:r>
                  <a:rPr lang="vi-VN" sz="2600" b="1" dirty="0"/>
                  <a:t>Ví </a:t>
                </a:r>
                <a:r>
                  <a:rPr lang="vi-VN" sz="2600" b="1" dirty="0" err="1"/>
                  <a:t>dụ</a:t>
                </a:r>
                <a:r>
                  <a:rPr lang="vi-VN" sz="2600" b="1" dirty="0"/>
                  <a:t> </a:t>
                </a:r>
                <a:r>
                  <a:rPr lang="en-US" sz="2600" b="1" dirty="0"/>
                  <a:t>5</a:t>
                </a:r>
                <a:endParaRPr lang="vi-VN" sz="2600" b="1" dirty="0"/>
              </a:p>
              <a:p>
                <a:endParaRPr lang="vi-VN" dirty="0"/>
              </a:p>
              <a:p>
                <a:endParaRPr lang="vi-VN" dirty="0"/>
              </a:p>
              <a:p>
                <a:endParaRPr lang="vi-VN" dirty="0"/>
              </a:p>
              <a:p>
                <a:endParaRPr lang="vi-VN" dirty="0"/>
              </a:p>
              <a:p>
                <a:endParaRPr lang="vi-VN" dirty="0"/>
              </a:p>
              <a:p>
                <a:endParaRPr lang="vi-VN" dirty="0"/>
              </a:p>
              <a:p>
                <a:endParaRPr lang="vi-VN" dirty="0"/>
              </a:p>
              <a:p>
                <a:endParaRPr lang="vi-VN" sz="2400" dirty="0"/>
              </a:p>
              <a:p>
                <a:pPr lvl="1"/>
                <a:r>
                  <a:rPr lang="pt-BR" dirty="0"/>
                  <a:t>Độ phức tạp của </a:t>
                </a:r>
                <a:r>
                  <a:rPr lang="vi-VN" dirty="0"/>
                  <a:t>thuật toán trên</a:t>
                </a:r>
                <a:r>
                  <a:rPr lang="pt-BR" dirty="0"/>
                  <a:t> là </a:t>
                </a:r>
                <a14:m>
                  <m:oMath xmlns:m="http://schemas.openxmlformats.org/officeDocument/2006/math">
                    <m:r>
                      <a:rPr lang="vi-VN" i="1" dirty="0" smtClean="0">
                        <a:latin typeface="Cambria Math" panose="02040503050406030204" pitchFamily="18" charset="0"/>
                      </a:rPr>
                      <m:t>𝑂</m:t>
                    </m:r>
                    <m:r>
                      <a:rPr lang="vi-VN" i="1" dirty="0" smtClean="0">
                        <a:latin typeface="Cambria Math" panose="02040503050406030204" pitchFamily="18" charset="0"/>
                      </a:rPr>
                      <m:t>(</m:t>
                    </m:r>
                    <m:r>
                      <a:rPr lang="vi-VN" i="1" dirty="0" smtClean="0">
                        <a:latin typeface="Cambria Math" panose="02040503050406030204" pitchFamily="18" charset="0"/>
                      </a:rPr>
                      <m:t>𝑛</m:t>
                    </m:r>
                    <m:r>
                      <a:rPr lang="vi-VN" i="1" dirty="0" smtClean="0">
                        <a:latin typeface="Cambria Math" panose="02040503050406030204" pitchFamily="18" charset="0"/>
                      </a:rPr>
                      <m:t> ∗ </m:t>
                    </m:r>
                    <m:r>
                      <a:rPr lang="vi-VN" i="1" dirty="0" smtClean="0">
                        <a:latin typeface="Cambria Math" panose="02040503050406030204" pitchFamily="18" charset="0"/>
                      </a:rPr>
                      <m:t>𝑚</m:t>
                    </m:r>
                    <m:r>
                      <a:rPr lang="vi-VN" i="1" dirty="0" smtClean="0">
                        <a:latin typeface="Cambria Math" panose="02040503050406030204" pitchFamily="18" charset="0"/>
                      </a:rPr>
                      <m:t> ∗ </m:t>
                    </m:r>
                    <m:r>
                      <m:rPr>
                        <m:sty m:val="p"/>
                      </m:rPr>
                      <a:rPr lang="vi-VN" i="1" dirty="0" smtClean="0">
                        <a:latin typeface="Cambria Math" panose="02040503050406030204" pitchFamily="18" charset="0"/>
                      </a:rPr>
                      <m:t>max</m:t>
                    </m:r>
                    <m:r>
                      <a:rPr lang="vi-VN" i="1" dirty="0" smtClean="0">
                        <a:latin typeface="Cambria Math" panose="02040503050406030204" pitchFamily="18" charset="0"/>
                      </a:rPr>
                      <m:t>⁡(</m:t>
                    </m:r>
                    <m:r>
                      <a:rPr lang="vi-VN" i="1" dirty="0" smtClean="0">
                        <a:latin typeface="Cambria Math" panose="02040503050406030204" pitchFamily="18" charset="0"/>
                      </a:rPr>
                      <m:t>𝑥</m:t>
                    </m:r>
                    <m:r>
                      <a:rPr lang="vi-VN" i="1" dirty="0" smtClean="0">
                        <a:latin typeface="Cambria Math" panose="02040503050406030204" pitchFamily="18" charset="0"/>
                      </a:rPr>
                      <m:t>, </m:t>
                    </m:r>
                    <m:r>
                      <a:rPr lang="vi-VN" i="1" dirty="0" smtClean="0">
                        <a:latin typeface="Cambria Math" panose="02040503050406030204" pitchFamily="18" charset="0"/>
                      </a:rPr>
                      <m:t>𝑦</m:t>
                    </m:r>
                    <m:r>
                      <a:rPr lang="vi-VN" i="1" dirty="0" smtClean="0">
                        <a:latin typeface="Cambria Math" panose="02040503050406030204" pitchFamily="18" charset="0"/>
                      </a:rPr>
                      <m:t>))</m:t>
                    </m:r>
                  </m:oMath>
                </a14:m>
                <a:endParaRPr lang="vi-VN" dirty="0"/>
              </a:p>
              <a:p>
                <a:endParaRPr lang="vi-VN"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133599" y="1496254"/>
                <a:ext cx="8534400" cy="4876800"/>
              </a:xfrm>
              <a:blipFill>
                <a:blip r:embed="rId2"/>
                <a:stretch>
                  <a:fillRect l="-1071" t="-1000" b="-1000"/>
                </a:stretch>
              </a:blipFill>
            </p:spPr>
            <p:txBody>
              <a:bodyPr/>
              <a:lstStyle/>
              <a:p>
                <a:r>
                  <a:rPr lang="en-US">
                    <a:noFill/>
                  </a:rPr>
                  <a:t> </a:t>
                </a:r>
              </a:p>
            </p:txBody>
          </p:sp>
        </mc:Fallback>
      </mc:AlternateContent>
      <p:sp>
        <p:nvSpPr>
          <p:cNvPr id="5" name="Rectangle 4"/>
          <p:cNvSpPr/>
          <p:nvPr/>
        </p:nvSpPr>
        <p:spPr>
          <a:xfrm>
            <a:off x="3009899" y="2057400"/>
            <a:ext cx="6781800" cy="3151094"/>
          </a:xfrm>
          <a:prstGeom prst="rect">
            <a:avLst/>
          </a:prstGeom>
          <a:solidFill>
            <a:srgbClr val="B7ECFF"/>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for (int i = 1; i &lt;= n; i++) </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for (int j = 1; j &lt;= m; j++) </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for (int k = 1; k &lt;= x; k++)</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 Câu lệnh cơ bản </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for (int h = 1; h &lt;= y; h++)</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 Câu lệnh cơ bản</a:t>
            </a:r>
          </a:p>
          <a:p>
            <a:r>
              <a:rPr lang="vi-VN" sz="2400" b="1" dirty="0">
                <a:ln>
                  <a:solidFill>
                    <a:sysClr val="windowText" lastClr="000000"/>
                  </a:solidFill>
                </a:ln>
                <a:solidFill>
                  <a:sysClr val="windowText" lastClr="000000"/>
                </a:solidFill>
                <a:effectLst>
                  <a:outerShdw blurRad="38100" dist="38100" dir="2700000" algn="tl">
                    <a:srgbClr val="000000">
                      <a:alpha val="43137"/>
                    </a:srgbClr>
                  </a:outerShdw>
                </a:effectLst>
                <a:latin typeface="Consolas" panose="020B0609020204030204" pitchFamily="49" charset="0"/>
                <a:cs typeface="Courier New" pitchFamily="49" charset="0"/>
              </a:rPr>
              <a:t>     } </a:t>
            </a:r>
          </a:p>
        </p:txBody>
      </p:sp>
      <p:sp>
        <p:nvSpPr>
          <p:cNvPr id="4" name="Chỗ dành sẵn cho Ngày tháng 3">
            <a:extLst>
              <a:ext uri="{FF2B5EF4-FFF2-40B4-BE49-F238E27FC236}">
                <a16:creationId xmlns:a16="http://schemas.microsoft.com/office/drawing/2014/main" id="{EADBEC74-D93A-450C-B90D-15D14EC8C2DC}"/>
              </a:ext>
            </a:extLst>
          </p:cNvPr>
          <p:cNvSpPr>
            <a:spLocks noGrp="1"/>
          </p:cNvSpPr>
          <p:nvPr>
            <p:ph type="dt" sz="half" idx="10"/>
          </p:nvPr>
        </p:nvSpPr>
        <p:spPr/>
        <p:txBody>
          <a:bodyPr/>
          <a:lstStyle/>
          <a:p>
            <a:fld id="{C5E4D00E-85ED-4051-B286-82EF88BAB865}" type="datetime1">
              <a:rPr lang="vi-VN" smtClean="0"/>
              <a:t>04/01/2021</a:t>
            </a:fld>
            <a:endParaRPr lang="en-US" dirty="0"/>
          </a:p>
        </p:txBody>
      </p:sp>
      <p:sp>
        <p:nvSpPr>
          <p:cNvPr id="8" name="Chỗ dành sẵn cho Số hiệu Bản chiếu 7">
            <a:extLst>
              <a:ext uri="{FF2B5EF4-FFF2-40B4-BE49-F238E27FC236}">
                <a16:creationId xmlns:a16="http://schemas.microsoft.com/office/drawing/2014/main" id="{920021DF-C231-40F1-9B56-38F95121802D}"/>
              </a:ext>
            </a:extLst>
          </p:cNvPr>
          <p:cNvSpPr>
            <a:spLocks noGrp="1"/>
          </p:cNvSpPr>
          <p:nvPr>
            <p:ph type="sldNum" sz="quarter" idx="12"/>
          </p:nvPr>
        </p:nvSpPr>
        <p:spPr/>
        <p:txBody>
          <a:bodyPr/>
          <a:lstStyle/>
          <a:p>
            <a:fld id="{48F63A3B-78C7-47BE-AE5E-E10140E04643}" type="slidenum">
              <a:rPr lang="en-US" smtClean="0"/>
              <a:t>79</a:t>
            </a:fld>
            <a:endParaRPr lang="en-US" dirty="0"/>
          </a:p>
        </p:txBody>
      </p:sp>
    </p:spTree>
    <p:extLst>
      <p:ext uri="{BB962C8B-B14F-4D97-AF65-F5344CB8AC3E}">
        <p14:creationId xmlns:p14="http://schemas.microsoft.com/office/powerpoint/2010/main" val="16191800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wipe(left)">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hỗ dành sẵn cho Nội dung 1">
                <a:extLst>
                  <a:ext uri="{FF2B5EF4-FFF2-40B4-BE49-F238E27FC236}">
                    <a16:creationId xmlns:a16="http://schemas.microsoft.com/office/drawing/2014/main" id="{0E60487A-B973-4C46-9C99-EA6A38AC236D}"/>
                  </a:ext>
                </a:extLst>
              </p:cNvPr>
              <p:cNvSpPr>
                <a:spLocks noGrp="1"/>
              </p:cNvSpPr>
              <p:nvPr>
                <p:ph idx="1"/>
              </p:nvPr>
            </p:nvSpPr>
            <p:spPr>
              <a:xfrm>
                <a:off x="6251510" y="1554481"/>
                <a:ext cx="5742370" cy="4645152"/>
              </a:xfrm>
            </p:spPr>
            <p:txBody>
              <a:bodyPr anchor="ctr">
                <a:normAutofit/>
              </a:bodyPr>
              <a:lstStyle/>
              <a:p>
                <a:r>
                  <a:rPr lang="vi-VN" b="1" noProof="1"/>
                  <a:t>Ví dụ: </a:t>
                </a:r>
                <a:r>
                  <a:rPr lang="vi-VN" noProof="1"/>
                  <a:t>Thuật toán tính tổng tất cả các số nguyên dương nhỏ hơn </a:t>
                </a:r>
                <a14:m>
                  <m:oMath xmlns:m="http://schemas.openxmlformats.org/officeDocument/2006/math">
                    <m:r>
                      <a:rPr lang="vi-VN" i="1" noProof="1" smtClean="0">
                        <a:latin typeface="Cambria Math" panose="02040503050406030204" pitchFamily="18" charset="0"/>
                      </a:rPr>
                      <m:t>𝑛</m:t>
                    </m:r>
                  </m:oMath>
                </a14:m>
                <a:r>
                  <a:rPr lang="vi-VN" noProof="1"/>
                  <a:t> gồm các bước sau:</a:t>
                </a:r>
              </a:p>
              <a:p>
                <a:pPr lvl="1"/>
                <a:r>
                  <a:rPr lang="vi-VN" noProof="1"/>
                  <a:t>Bước 1: </a:t>
                </a:r>
                <a:r>
                  <a:rPr lang="en-US" noProof="1"/>
                  <a:t>Khởi tạo</a:t>
                </a:r>
                <a:r>
                  <a:rPr lang="vi-VN" noProof="1"/>
                  <a:t> </a:t>
                </a:r>
                <a14:m>
                  <m:oMath xmlns:m="http://schemas.openxmlformats.org/officeDocument/2006/math">
                    <m:r>
                      <a:rPr lang="vi-VN" i="1" noProof="1" smtClean="0">
                        <a:latin typeface="Cambria Math" panose="02040503050406030204" pitchFamily="18" charset="0"/>
                      </a:rPr>
                      <m:t>𝑠</m:t>
                    </m:r>
                    <m:r>
                      <a:rPr lang="vi-VN" i="1" noProof="1" smtClean="0">
                        <a:latin typeface="Cambria Math" panose="02040503050406030204" pitchFamily="18" charset="0"/>
                      </a:rPr>
                      <m:t>=0, </m:t>
                    </m:r>
                    <m:r>
                      <a:rPr lang="vi-VN" i="1" noProof="1" smtClean="0">
                        <a:latin typeface="Cambria Math" panose="02040503050406030204" pitchFamily="18" charset="0"/>
                      </a:rPr>
                      <m:t>𝑖</m:t>
                    </m:r>
                    <m:r>
                      <a:rPr lang="vi-VN" i="1" noProof="1" smtClean="0">
                        <a:latin typeface="Cambria Math" panose="02040503050406030204" pitchFamily="18" charset="0"/>
                      </a:rPr>
                      <m:t>=1.</m:t>
                    </m:r>
                  </m:oMath>
                </a14:m>
                <a:endParaRPr lang="vi-VN" noProof="1"/>
              </a:p>
              <a:p>
                <a:pPr lvl="1"/>
                <a:r>
                  <a:rPr lang="vi-VN" noProof="1"/>
                  <a:t>Bước 2: </a:t>
                </a:r>
                <a:r>
                  <a:rPr lang="en-US" noProof="1"/>
                  <a:t>N</a:t>
                </a:r>
                <a:r>
                  <a:rPr lang="vi-VN" noProof="1"/>
                  <a:t>ếu </a:t>
                </a:r>
                <a14:m>
                  <m:oMath xmlns:m="http://schemas.openxmlformats.org/officeDocument/2006/math">
                    <m:r>
                      <a:rPr lang="vi-VN" i="1" noProof="1" smtClean="0">
                        <a:latin typeface="Cambria Math" panose="02040503050406030204" pitchFamily="18" charset="0"/>
                      </a:rPr>
                      <m:t>𝑖</m:t>
                    </m:r>
                    <m:r>
                      <a:rPr lang="vi-VN" i="1" noProof="1" smtClean="0">
                        <a:latin typeface="Cambria Math" panose="02040503050406030204" pitchFamily="18" charset="0"/>
                      </a:rPr>
                      <m:t>&lt;</m:t>
                    </m:r>
                    <m:r>
                      <a:rPr lang="vi-VN" i="1" noProof="1" smtClean="0">
                        <a:latin typeface="Cambria Math" panose="02040503050406030204" pitchFamily="18" charset="0"/>
                      </a:rPr>
                      <m:t>𝑛</m:t>
                    </m:r>
                    <m:r>
                      <a:rPr lang="vi-VN" i="1" noProof="1" smtClean="0">
                        <a:latin typeface="Cambria Math" panose="02040503050406030204" pitchFamily="18" charset="0"/>
                      </a:rPr>
                      <m:t> </m:t>
                    </m:r>
                  </m:oMath>
                </a14:m>
                <a:r>
                  <a:rPr lang="vi-VN" noProof="1"/>
                  <a:t>thì </a:t>
                </a:r>
                <a14:m>
                  <m:oMath xmlns:m="http://schemas.openxmlformats.org/officeDocument/2006/math">
                    <m:r>
                      <a:rPr lang="vi-VN" i="1" noProof="1" smtClean="0">
                        <a:latin typeface="Cambria Math" panose="02040503050406030204" pitchFamily="18" charset="0"/>
                      </a:rPr>
                      <m:t>𝑠</m:t>
                    </m:r>
                    <m:r>
                      <a:rPr lang="vi-VN" i="1" noProof="1" smtClean="0">
                        <a:latin typeface="Cambria Math" panose="02040503050406030204" pitchFamily="18" charset="0"/>
                      </a:rPr>
                      <m:t>=</m:t>
                    </m:r>
                    <m:r>
                      <a:rPr lang="vi-VN" i="1" noProof="1" smtClean="0">
                        <a:latin typeface="Cambria Math" panose="02040503050406030204" pitchFamily="18" charset="0"/>
                      </a:rPr>
                      <m:t>𝑠</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m:t>
                    </m:r>
                  </m:oMath>
                </a14:m>
                <a:endParaRPr lang="vi-VN" noProof="1"/>
              </a:p>
              <a:p>
                <a:pPr marL="349250" lvl="1" indent="0">
                  <a:buNone/>
                </a:pPr>
                <a:r>
                  <a:rPr lang="vi-VN" noProof="1"/>
                  <a:t>   	  </a:t>
                </a:r>
                <a:r>
                  <a:rPr lang="en-US" noProof="1"/>
                  <a:t>     </a:t>
                </a:r>
                <a:r>
                  <a:rPr lang="vi-VN" noProof="1"/>
                  <a:t>Ngược lại: </a:t>
                </a:r>
                <a:r>
                  <a:rPr lang="en-US" noProof="1"/>
                  <a:t>Q</a:t>
                </a:r>
                <a:r>
                  <a:rPr lang="vi-VN" noProof="1"/>
                  <a:t>ua bước 4</a:t>
                </a:r>
                <a:r>
                  <a:rPr lang="en-US" noProof="1"/>
                  <a:t>.</a:t>
                </a:r>
                <a:endParaRPr lang="vi-VN" noProof="1"/>
              </a:p>
              <a:p>
                <a:pPr lvl="1"/>
                <a:r>
                  <a:rPr lang="vi-VN" noProof="1"/>
                  <a:t>Bước 3: </a:t>
                </a:r>
                <a14:m>
                  <m:oMath xmlns:m="http://schemas.openxmlformats.org/officeDocument/2006/math">
                    <m:r>
                      <a:rPr lang="vi-VN" i="1" noProof="1" smtClean="0">
                        <a:latin typeface="Cambria Math" panose="02040503050406030204" pitchFamily="18" charset="0"/>
                      </a:rPr>
                      <m:t>𝑖</m:t>
                    </m:r>
                    <m:r>
                      <a:rPr lang="vi-VN" i="1" noProof="1" smtClean="0">
                        <a:latin typeface="Cambria Math" panose="02040503050406030204" pitchFamily="18" charset="0"/>
                      </a:rPr>
                      <m:t>=</m:t>
                    </m:r>
                    <m:r>
                      <a:rPr lang="vi-VN" i="1" noProof="1" smtClean="0">
                        <a:latin typeface="Cambria Math" panose="02040503050406030204" pitchFamily="18" charset="0"/>
                      </a:rPr>
                      <m:t>𝑖</m:t>
                    </m:r>
                    <m:r>
                      <a:rPr lang="vi-VN" i="1" noProof="1" smtClean="0">
                        <a:latin typeface="Cambria Math" panose="02040503050406030204" pitchFamily="18" charset="0"/>
                      </a:rPr>
                      <m:t>+1;</m:t>
                    </m:r>
                  </m:oMath>
                </a14:m>
                <a:endParaRPr lang="vi-VN" noProof="1"/>
              </a:p>
              <a:p>
                <a:pPr marL="349250" lvl="1" indent="0">
                  <a:buNone/>
                </a:pPr>
                <a:r>
                  <a:rPr lang="vi-VN" noProof="1"/>
                  <a:t>           	</a:t>
                </a:r>
                <a:r>
                  <a:rPr lang="en-US" noProof="1"/>
                  <a:t>       </a:t>
                </a:r>
                <a:r>
                  <a:rPr lang="vi-VN" noProof="1"/>
                  <a:t>Quay lại bước 2</a:t>
                </a:r>
                <a:r>
                  <a:rPr lang="en-US" noProof="1"/>
                  <a:t>.</a:t>
                </a:r>
                <a:endParaRPr lang="vi-VN" noProof="1"/>
              </a:p>
              <a:p>
                <a:pPr lvl="1"/>
                <a:r>
                  <a:rPr lang="vi-VN" noProof="1"/>
                  <a:t>Bước 4: </a:t>
                </a:r>
                <a:r>
                  <a:rPr lang="en-US" noProof="1"/>
                  <a:t>Kết luận t</a:t>
                </a:r>
                <a:r>
                  <a:rPr lang="vi-VN" noProof="1"/>
                  <a:t>ổng cần tìm là </a:t>
                </a:r>
                <a14:m>
                  <m:oMath xmlns:m="http://schemas.openxmlformats.org/officeDocument/2006/math">
                    <m:r>
                      <a:rPr lang="vi-VN" i="1" noProof="1" smtClean="0">
                        <a:latin typeface="Cambria Math" panose="02040503050406030204" pitchFamily="18" charset="0"/>
                      </a:rPr>
                      <m:t>𝑆</m:t>
                    </m:r>
                  </m:oMath>
                </a14:m>
                <a:r>
                  <a:rPr lang="vi-VN" noProof="1"/>
                  <a:t>.</a:t>
                </a:r>
              </a:p>
            </p:txBody>
          </p:sp>
        </mc:Choice>
        <mc:Fallback xmlns="">
          <p:sp>
            <p:nvSpPr>
              <p:cNvPr id="2" name="Chỗ dành sẵn cho Nội dung 1">
                <a:extLst>
                  <a:ext uri="{FF2B5EF4-FFF2-40B4-BE49-F238E27FC236}">
                    <a16:creationId xmlns:a16="http://schemas.microsoft.com/office/drawing/2014/main" id="{0E60487A-B973-4C46-9C99-EA6A38AC236D}"/>
                  </a:ext>
                </a:extLst>
              </p:cNvPr>
              <p:cNvSpPr>
                <a:spLocks noGrp="1" noRot="1" noChangeAspect="1" noMove="1" noResize="1" noEditPoints="1" noAdjustHandles="1" noChangeArrowheads="1" noChangeShapeType="1" noTextEdit="1"/>
              </p:cNvSpPr>
              <p:nvPr>
                <p:ph idx="1"/>
              </p:nvPr>
            </p:nvSpPr>
            <p:spPr>
              <a:xfrm>
                <a:off x="6251510" y="1554481"/>
                <a:ext cx="5742370" cy="4645152"/>
              </a:xfrm>
              <a:blipFill>
                <a:blip r:embed="rId2"/>
                <a:stretch>
                  <a:fillRect l="-1062" r="-2548"/>
                </a:stretch>
              </a:blipFill>
            </p:spPr>
            <p:txBody>
              <a:bodyPr/>
              <a:lstStyle/>
              <a:p>
                <a:r>
                  <a:rPr lang="en-US">
                    <a:noFill/>
                  </a:rPr>
                  <a:t> </a:t>
                </a:r>
              </a:p>
            </p:txBody>
          </p:sp>
        </mc:Fallback>
      </mc:AlternateContent>
      <p:sp>
        <p:nvSpPr>
          <p:cNvPr id="3" name="Chỗ dành sẵn cho Ngày tháng 2">
            <a:extLst>
              <a:ext uri="{FF2B5EF4-FFF2-40B4-BE49-F238E27FC236}">
                <a16:creationId xmlns:a16="http://schemas.microsoft.com/office/drawing/2014/main" id="{711D4946-ED5D-4508-B7BA-1D65F9A99076}"/>
              </a:ext>
            </a:extLst>
          </p:cNvPr>
          <p:cNvSpPr>
            <a:spLocks noGrp="1"/>
          </p:cNvSpPr>
          <p:nvPr>
            <p:ph type="dt" sz="half" idx="10"/>
          </p:nvPr>
        </p:nvSpPr>
        <p:spPr/>
        <p:txBody>
          <a:bodyPr/>
          <a:lstStyle/>
          <a:p>
            <a:fld id="{7038989C-EB38-4B66-909A-2FFF69857C2A}"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4D6725CF-3BC2-43F7-A42A-CE2F7A67EF92}"/>
              </a:ext>
            </a:extLst>
          </p:cNvPr>
          <p:cNvSpPr>
            <a:spLocks noGrp="1"/>
          </p:cNvSpPr>
          <p:nvPr>
            <p:ph type="sldNum" sz="quarter" idx="12"/>
          </p:nvPr>
        </p:nvSpPr>
        <p:spPr/>
        <p:txBody>
          <a:bodyPr/>
          <a:lstStyle/>
          <a:p>
            <a:fld id="{796B6B1B-CD97-412B-A8B6-A4AEE95B13DD}" type="slidenum">
              <a:rPr lang="en-US" smtClean="0"/>
              <a:t>8</a:t>
            </a:fld>
            <a:endParaRPr lang="en-US"/>
          </a:p>
        </p:txBody>
      </p:sp>
      <p:sp>
        <p:nvSpPr>
          <p:cNvPr id="6" name="Tiêu đề 5">
            <a:extLst>
              <a:ext uri="{FF2B5EF4-FFF2-40B4-BE49-F238E27FC236}">
                <a16:creationId xmlns:a16="http://schemas.microsoft.com/office/drawing/2014/main" id="{21471767-3BE9-4AB6-99F9-25739BCA5A66}"/>
              </a:ext>
            </a:extLst>
          </p:cNvPr>
          <p:cNvSpPr>
            <a:spLocks noGrp="1"/>
          </p:cNvSpPr>
          <p:nvPr>
            <p:ph type="title"/>
          </p:nvPr>
        </p:nvSpPr>
        <p:spPr/>
        <p:txBody>
          <a:bodyPr/>
          <a:lstStyle/>
          <a:p>
            <a:r>
              <a:rPr lang="en-US" noProof="1"/>
              <a:t>Ví dụ thuật toán</a:t>
            </a:r>
            <a:endParaRPr lang="vi-VN" noProof="1"/>
          </a:p>
        </p:txBody>
      </p:sp>
      <p:pic>
        <p:nvPicPr>
          <p:cNvPr id="6146" name="Picture 2" descr="Thuật toán (Algorithm) là gì? Cách hoạt động, phân loại và ví dụ trong giao  dịch">
            <a:extLst>
              <a:ext uri="{FF2B5EF4-FFF2-40B4-BE49-F238E27FC236}">
                <a16:creationId xmlns:a16="http://schemas.microsoft.com/office/drawing/2014/main" id="{87788F18-F44D-43D1-A80C-EF2B87749C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34" t="22725" r="10337" b="16596"/>
          <a:stretch/>
        </p:blipFill>
        <p:spPr bwMode="auto">
          <a:xfrm>
            <a:off x="434496" y="2959528"/>
            <a:ext cx="5415798" cy="235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56056"/>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en-US"/>
              <a:t>Một số ví dụ</a:t>
            </a:r>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AF80179F-FF06-46B5-A752-E40904480BEC}"/>
                  </a:ext>
                </a:extLst>
              </p:cNvPr>
              <p:cNvSpPr>
                <a:spLocks noGrp="1"/>
              </p:cNvSpPr>
              <p:nvPr>
                <p:ph type="body" sz="quarter" idx="13"/>
              </p:nvPr>
            </p:nvSpPr>
            <p:spPr>
              <a:xfrm>
                <a:off x="334963" y="1399031"/>
                <a:ext cx="11521440" cy="4957319"/>
              </a:xfrm>
            </p:spPr>
            <p:txBody>
              <a:bodyPr>
                <a:normAutofit lnSpcReduction="10000"/>
              </a:bodyPr>
              <a:lstStyle/>
              <a:p>
                <a:pPr marL="455613" lvl="1" indent="-455613">
                  <a:buClr>
                    <a:srgbClr val="0070C0"/>
                  </a:buClr>
                  <a:buFont typeface="Wingdings" pitchFamily="2" charset="2"/>
                  <a:buChar char="v"/>
                </a:pPr>
                <a:r>
                  <a:rPr lang="vi-VN" sz="2600" b="1" noProof="1"/>
                  <a:t>Ví dụ </a:t>
                </a:r>
                <a:r>
                  <a:rPr lang="en-US" sz="2600" b="1" noProof="1"/>
                  <a:t>6</a:t>
                </a:r>
                <a:endParaRPr lang="vi-VN" sz="2600" b="1" noProof="1"/>
              </a:p>
              <a:p>
                <a:endParaRPr lang="vi-VN" noProof="1"/>
              </a:p>
              <a:p>
                <a:endParaRPr lang="vi-VN" noProof="1"/>
              </a:p>
              <a:p>
                <a:endParaRPr lang="vi-VN" noProof="1"/>
              </a:p>
              <a:p>
                <a:endParaRPr lang="vi-VN" noProof="1"/>
              </a:p>
              <a:p>
                <a:endParaRPr lang="vi-VN" noProof="1"/>
              </a:p>
              <a:p>
                <a:endParaRPr lang="vi-VN" noProof="1"/>
              </a:p>
              <a:p>
                <a:endParaRPr lang="vi-VN" noProof="1"/>
              </a:p>
              <a:p>
                <a:pPr lvl="1"/>
                <a:endParaRPr lang="vi-VN" noProof="1"/>
              </a:p>
              <a:p>
                <a:pPr lvl="1"/>
                <a:endParaRPr lang="vi-VN" noProof="1"/>
              </a:p>
              <a:p>
                <a:pPr lvl="1"/>
                <a:r>
                  <a:rPr lang="vi-VN" noProof="1"/>
                  <a:t>Độ phức tạp của thuật toán trên là </a:t>
                </a:r>
                <a14:m>
                  <m:oMath xmlns:m="http://schemas.openxmlformats.org/officeDocument/2006/math">
                    <m:r>
                      <a:rPr lang="vi-VN" i="1" noProof="1" dirty="0" smtClean="0">
                        <a:latin typeface="Cambria Math" panose="02040503050406030204" pitchFamily="18" charset="0"/>
                      </a:rPr>
                      <m:t>𝑂</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 ∗ </m:t>
                    </m:r>
                    <m:r>
                      <m:rPr>
                        <m:sty m:val="p"/>
                      </m:rPr>
                      <a:rPr lang="vi-VN" i="1" noProof="1" dirty="0" smtClean="0">
                        <a:latin typeface="Cambria Math" panose="02040503050406030204" pitchFamily="18" charset="0"/>
                      </a:rPr>
                      <m:t>max</m:t>
                    </m:r>
                    <m:r>
                      <a:rPr lang="vi-VN" i="1" noProof="1" dirty="0" smtClean="0">
                        <a:latin typeface="Cambria Math" panose="02040503050406030204" pitchFamily="18" charset="0"/>
                      </a:rPr>
                      <m:t>⁡(</m:t>
                    </m:r>
                    <m:r>
                      <a:rPr lang="vi-VN" i="1" noProof="1" dirty="0" smtClean="0">
                        <a:latin typeface="Cambria Math" panose="02040503050406030204" pitchFamily="18" charset="0"/>
                      </a:rPr>
                      <m:t>𝑛</m:t>
                    </m:r>
                    <m:r>
                      <a:rPr lang="vi-VN" i="1" noProof="1" dirty="0" smtClean="0">
                        <a:latin typeface="Cambria Math" panose="02040503050406030204" pitchFamily="18" charset="0"/>
                      </a:rPr>
                      <m:t> ∗ </m:t>
                    </m:r>
                    <m:r>
                      <a:rPr lang="vi-VN" i="1" noProof="1" dirty="0" smtClean="0">
                        <a:latin typeface="Cambria Math" panose="02040503050406030204" pitchFamily="18" charset="0"/>
                      </a:rPr>
                      <m:t>𝑚</m:t>
                    </m:r>
                    <m:r>
                      <a:rPr lang="vi-VN" i="1" noProof="1" dirty="0" smtClean="0">
                        <a:latin typeface="Cambria Math" panose="02040503050406030204" pitchFamily="18" charset="0"/>
                      </a:rPr>
                      <m:t>, </m:t>
                    </m:r>
                    <m:r>
                      <a:rPr lang="vi-VN" i="1" noProof="1" dirty="0" smtClean="0">
                        <a:latin typeface="Cambria Math" panose="02040503050406030204" pitchFamily="18" charset="0"/>
                      </a:rPr>
                      <m:t>𝑥</m:t>
                    </m:r>
                    <m:r>
                      <a:rPr lang="vi-VN" i="1" noProof="1" dirty="0" smtClean="0">
                        <a:latin typeface="Cambria Math" panose="02040503050406030204" pitchFamily="18" charset="0"/>
                      </a:rPr>
                      <m:t> ∗ </m:t>
                    </m:r>
                    <m:r>
                      <a:rPr lang="vi-VN" i="1" noProof="1" dirty="0" smtClean="0">
                        <a:latin typeface="Cambria Math" panose="02040503050406030204" pitchFamily="18" charset="0"/>
                      </a:rPr>
                      <m:t>𝑧</m:t>
                    </m:r>
                    <m:r>
                      <a:rPr lang="vi-VN" i="1" noProof="1" dirty="0" smtClean="0">
                        <a:latin typeface="Cambria Math" panose="02040503050406030204" pitchFamily="18" charset="0"/>
                      </a:rPr>
                      <m:t>))</m:t>
                    </m:r>
                  </m:oMath>
                </a14:m>
                <a:endParaRPr lang="vi-VN" noProof="1"/>
              </a:p>
            </p:txBody>
          </p:sp>
        </mc:Choice>
        <mc:Fallback xmlns="">
          <p:sp>
            <p:nvSpPr>
              <p:cNvPr id="2" name="Chỗ dành sẵn cho Văn bản 1">
                <a:extLst>
                  <a:ext uri="{FF2B5EF4-FFF2-40B4-BE49-F238E27FC236}">
                    <a16:creationId xmlns:a16="http://schemas.microsoft.com/office/drawing/2014/main" id="{AF80179F-FF06-46B5-A752-E40904480BEC}"/>
                  </a:ext>
                </a:extLst>
              </p:cNvPr>
              <p:cNvSpPr>
                <a:spLocks noGrp="1" noRot="1" noChangeAspect="1" noMove="1" noResize="1" noEditPoints="1" noAdjustHandles="1" noChangeArrowheads="1" noChangeShapeType="1" noTextEdit="1"/>
              </p:cNvSpPr>
              <p:nvPr>
                <p:ph type="body" sz="quarter" idx="13"/>
              </p:nvPr>
            </p:nvSpPr>
            <p:spPr>
              <a:xfrm>
                <a:off x="334963" y="1399031"/>
                <a:ext cx="11521440" cy="4957319"/>
              </a:xfrm>
              <a:blipFill>
                <a:blip r:embed="rId2"/>
                <a:stretch>
                  <a:fillRect l="-847" t="-1843"/>
                </a:stretch>
              </a:blipFill>
            </p:spPr>
            <p:txBody>
              <a:bodyPr/>
              <a:lstStyle/>
              <a:p>
                <a:r>
                  <a:rPr lang="en-US">
                    <a:noFill/>
                  </a:rPr>
                  <a:t> </a:t>
                </a:r>
              </a:p>
            </p:txBody>
          </p:sp>
        </mc:Fallback>
      </mc:AlternateContent>
      <p:sp>
        <p:nvSpPr>
          <p:cNvPr id="5" name="Rectangle 4"/>
          <p:cNvSpPr/>
          <p:nvPr/>
        </p:nvSpPr>
        <p:spPr>
          <a:xfrm>
            <a:off x="3234018" y="1905000"/>
            <a:ext cx="6257365" cy="3581400"/>
          </a:xfrm>
          <a:prstGeom prst="rect">
            <a:avLst/>
          </a:prstGeom>
          <a:solidFill>
            <a:srgbClr val="FCD0FC"/>
          </a:soli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for (int i = 1; i &lt;= n; i++) </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for (int u = 1; u &lt;= m; u++)</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for (int v = 1; v &lt;= n; v++) </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 Câu lệnh cơ bản</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for (int j = 1; j &lt;= x; j++)</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for (int k = 1; k &lt;= z; k++)</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             // Câu lệnh cơ bản</a:t>
            </a:r>
          </a:p>
          <a:p>
            <a:pPr latinLnBrk="1"/>
            <a:r>
              <a:rPr lang="vi-VN" sz="2400" b="1" dirty="0">
                <a:ln>
                  <a:solidFill>
                    <a:schemeClr val="tx1"/>
                  </a:solidFill>
                </a:ln>
                <a:solidFill>
                  <a:schemeClr val="tx2">
                    <a:lumMod val="50000"/>
                  </a:schemeClr>
                </a:solidFill>
                <a:latin typeface="Consolas" panose="020B0609020204030204" pitchFamily="49" charset="0"/>
                <a:cs typeface="Courier New" pitchFamily="49" charset="0"/>
              </a:rPr>
              <a:t>}</a:t>
            </a:r>
          </a:p>
        </p:txBody>
      </p:sp>
      <p:sp>
        <p:nvSpPr>
          <p:cNvPr id="4" name="Chỗ dành sẵn cho Ngày tháng 3">
            <a:extLst>
              <a:ext uri="{FF2B5EF4-FFF2-40B4-BE49-F238E27FC236}">
                <a16:creationId xmlns:a16="http://schemas.microsoft.com/office/drawing/2014/main" id="{C7DD27BC-1CE2-403C-8C6B-F1E9F3878643}"/>
              </a:ext>
            </a:extLst>
          </p:cNvPr>
          <p:cNvSpPr>
            <a:spLocks noGrp="1"/>
          </p:cNvSpPr>
          <p:nvPr>
            <p:ph type="dt" sz="half" idx="10"/>
          </p:nvPr>
        </p:nvSpPr>
        <p:spPr/>
        <p:txBody>
          <a:bodyPr/>
          <a:lstStyle/>
          <a:p>
            <a:fld id="{EB7E3029-6F3A-442B-9B70-96F488A39D5B}" type="datetime1">
              <a:rPr lang="vi-VN" smtClean="0"/>
              <a:t>04/01/2021</a:t>
            </a:fld>
            <a:endParaRPr lang="en-US" dirty="0"/>
          </a:p>
        </p:txBody>
      </p:sp>
      <p:sp>
        <p:nvSpPr>
          <p:cNvPr id="8" name="Chỗ dành sẵn cho Số hiệu Bản chiếu 7">
            <a:extLst>
              <a:ext uri="{FF2B5EF4-FFF2-40B4-BE49-F238E27FC236}">
                <a16:creationId xmlns:a16="http://schemas.microsoft.com/office/drawing/2014/main" id="{0D4B20D3-E6D7-42D3-9ACB-6F6A56C67E75}"/>
              </a:ext>
            </a:extLst>
          </p:cNvPr>
          <p:cNvSpPr>
            <a:spLocks noGrp="1"/>
          </p:cNvSpPr>
          <p:nvPr>
            <p:ph type="sldNum" sz="quarter" idx="12"/>
          </p:nvPr>
        </p:nvSpPr>
        <p:spPr/>
        <p:txBody>
          <a:bodyPr/>
          <a:lstStyle/>
          <a:p>
            <a:fld id="{48F63A3B-78C7-47BE-AE5E-E10140E04643}" type="slidenum">
              <a:rPr lang="en-US" smtClean="0"/>
              <a:t>80</a:t>
            </a:fld>
            <a:endParaRPr lang="en-US" dirty="0"/>
          </a:p>
        </p:txBody>
      </p:sp>
    </p:spTree>
    <p:extLst>
      <p:ext uri="{BB962C8B-B14F-4D97-AF65-F5344CB8AC3E}">
        <p14:creationId xmlns:p14="http://schemas.microsoft.com/office/powerpoint/2010/main" val="2395563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en-US"/>
              <a:t>Một số ví dụ</a:t>
            </a:r>
          </a:p>
        </p:txBody>
      </p:sp>
      <p:sp>
        <p:nvSpPr>
          <p:cNvPr id="7" name="Content Placeholder 2"/>
          <p:cNvSpPr>
            <a:spLocks noGrp="1"/>
          </p:cNvSpPr>
          <p:nvPr>
            <p:ph type="body" sz="quarter" idx="13"/>
          </p:nvPr>
        </p:nvSpPr>
        <p:spPr/>
        <p:txBody>
          <a:bodyPr/>
          <a:lstStyle/>
          <a:p>
            <a:pPr marL="455613" lvl="1" indent="-455613">
              <a:buClr>
                <a:srgbClr val="0070C0"/>
              </a:buClr>
              <a:buFont typeface="Wingdings" pitchFamily="2" charset="2"/>
              <a:buChar char="v"/>
            </a:pPr>
            <a:r>
              <a:rPr lang="vi-VN" sz="2600" b="1" dirty="0"/>
              <a:t>Ví </a:t>
            </a:r>
            <a:r>
              <a:rPr lang="vi-VN" sz="2600" b="1" dirty="0" err="1"/>
              <a:t>dụ</a:t>
            </a:r>
            <a:r>
              <a:rPr lang="vi-VN" sz="2600" b="1" dirty="0"/>
              <a:t> </a:t>
            </a:r>
            <a:r>
              <a:rPr lang="en-US" sz="2600" b="1" dirty="0"/>
              <a:t>7</a:t>
            </a:r>
            <a:endParaRPr lang="vi-VN" sz="2600" b="1" dirty="0"/>
          </a:p>
          <a:p>
            <a:endParaRPr lang="vi-VN" sz="2800" dirty="0"/>
          </a:p>
          <a:p>
            <a:endParaRPr lang="vi-VN" dirty="0"/>
          </a:p>
          <a:p>
            <a:endParaRPr lang="vi-VN" dirty="0"/>
          </a:p>
          <a:p>
            <a:endParaRPr lang="vi-VN" dirty="0"/>
          </a:p>
          <a:p>
            <a:endParaRPr lang="vi-VN" dirty="0"/>
          </a:p>
          <a:p>
            <a:endParaRPr lang="vi-VN" dirty="0"/>
          </a:p>
          <a:p>
            <a:endParaRPr lang="vi-VN" dirty="0"/>
          </a:p>
          <a:p>
            <a:pPr lvl="1"/>
            <a:endParaRPr lang="vi-VN"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0" y="1260475"/>
                <a:ext cx="8305800" cy="5140325"/>
              </a:xfrm>
            </p:spPr>
            <p:txBody>
              <a:bodyPr>
                <a:noAutofit/>
              </a:bodyPr>
              <a:lstStyle/>
              <a:p>
                <a:pPr marL="274320" lvl="1" indent="0">
                  <a:buNone/>
                </a:pPr>
                <a:endParaRPr lang="vi-VN" sz="1050" dirty="0">
                  <a:solidFill>
                    <a:schemeClr val="tx1"/>
                  </a:solidFill>
                  <a:latin typeface="Arial" pitchFamily="34" charset="0"/>
                  <a:ea typeface="Cambria Math"/>
                  <a:cs typeface="Arial" pitchFamily="34" charset="0"/>
                </a:endParaRPr>
              </a:p>
              <a:p>
                <a:pPr marL="274320" lvl="1" indent="0">
                  <a:buNone/>
                </a:pPr>
                <a:endParaRPr lang="vi-VN" sz="2800" i="1" dirty="0">
                  <a:solidFill>
                    <a:schemeClr val="tx1"/>
                  </a:solidFill>
                  <a:latin typeface="Cambria Math"/>
                  <a:ea typeface="Cambria Math"/>
                </a:endParaRPr>
              </a:p>
              <a:p>
                <a:pPr marL="274320" lvl="1" indent="0">
                  <a:buNone/>
                </a:pPr>
                <a:endParaRPr lang="vi-VN" sz="2800" i="1" dirty="0">
                  <a:solidFill>
                    <a:schemeClr val="tx1"/>
                  </a:solidFill>
                  <a:latin typeface="Cambria Math"/>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𝟒</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𝟏</m:t>
                          </m:r>
                        </m:e>
                      </m:d>
                    </m:oMath>
                  </m:oMathPara>
                </a14:m>
                <a:endParaRPr lang="vi-VN" sz="2600" b="1" dirty="0">
                  <a:latin typeface="Arial" pitchFamily="34" charset="0"/>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𝟔</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𝟏</m:t>
                          </m:r>
                        </m:e>
                      </m:d>
                    </m:oMath>
                  </m:oMathPara>
                </a14:m>
                <a:endParaRPr lang="vi-VN" sz="2600" b="1" dirty="0">
                  <a:latin typeface="Arial" pitchFamily="34" charset="0"/>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𝟑</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𝟏</m:t>
                          </m:r>
                        </m:e>
                      </m:d>
                    </m:oMath>
                  </m:oMathPara>
                </a14:m>
                <a:endParaRPr lang="vi-VN" sz="2600" b="1" dirty="0">
                  <a:latin typeface="Arial" pitchFamily="34" charset="0"/>
                  <a:ea typeface="Cambria Math"/>
                  <a:cs typeface="Arial" pitchFamily="34" charset="0"/>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𝟑𝟒𝟓𝟔</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𝟏</m:t>
                          </m:r>
                        </m:e>
                      </m:d>
                    </m:oMath>
                  </m:oMathPara>
                </a14:m>
                <a:endParaRPr lang="vi-VN" sz="2600" b="1" dirty="0">
                  <a:latin typeface="Arial" pitchFamily="34" charset="0"/>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𝟐</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oMath>
                  </m:oMathPara>
                </a14:m>
                <a:endParaRPr lang="vi-VN" sz="2600" b="1" dirty="0">
                  <a:latin typeface="Arial" pitchFamily="34" charset="0"/>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𝟐𝟑𝟒𝟓𝟔</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𝟏</m:t>
                          </m:r>
                        </m:e>
                      </m:d>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oMath>
                  </m:oMathPara>
                </a14:m>
                <a:endParaRPr lang="vi-VN" sz="2600" b="1" dirty="0">
                  <a:latin typeface="Arial" pitchFamily="34" charset="0"/>
                  <a:ea typeface="Cambria Math"/>
                  <a:cs typeface="Arial" pitchFamily="34" charset="0"/>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𝟏</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oMath>
                  </m:oMathPara>
                </a14:m>
                <a:endParaRPr lang="vi-VN" sz="2600" b="1" dirty="0">
                  <a:latin typeface="Arial" pitchFamily="34" charset="0"/>
                  <a:ea typeface="Cambria Math"/>
                </a:endParaRPr>
              </a:p>
              <a:p>
                <a:pPr marL="274320" lvl="1" indent="0">
                  <a:spcBef>
                    <a:spcPts val="600"/>
                  </a:spcBef>
                  <a:spcAft>
                    <a:spcPts val="600"/>
                  </a:spcAft>
                  <a:buNone/>
                </a:pPr>
                <a14:m>
                  <m:oMathPara xmlns:m="http://schemas.openxmlformats.org/officeDocument/2006/math">
                    <m:oMathParaPr>
                      <m:jc m:val="left"/>
                    </m:oMathParaPr>
                    <m:oMath xmlns:m="http://schemas.openxmlformats.org/officeDocument/2006/math">
                      <m:sSub>
                        <m:sSubPr>
                          <m:ctrlPr>
                            <a:rPr lang="vi-VN" sz="2600" b="1" i="1">
                              <a:latin typeface="Cambria Math" panose="02040503050406030204" pitchFamily="18" charset="0"/>
                              <a:ea typeface="Cambria Math"/>
                            </a:rPr>
                          </m:ctrlPr>
                        </m:sSubPr>
                        <m:e>
                          <m:r>
                            <a:rPr lang="vi-VN" sz="2600" b="1" i="1">
                              <a:latin typeface="Cambria Math"/>
                              <a:ea typeface="Cambria Math"/>
                            </a:rPr>
                            <m:t>𝑻</m:t>
                          </m:r>
                        </m:e>
                        <m:sub>
                          <m:r>
                            <a:rPr lang="vi-VN" sz="2600" b="1" i="1">
                              <a:latin typeface="Cambria Math"/>
                              <a:ea typeface="Cambria Math"/>
                            </a:rPr>
                            <m:t>𝟏𝟐𝟑𝟒𝟓</m:t>
                          </m:r>
                        </m:sub>
                      </m:sSub>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r>
                            <a:rPr lang="vi-VN" sz="2600" b="1" i="1">
                              <a:latin typeface="Cambria Math"/>
                              <a:ea typeface="Cambria Math"/>
                            </a:rPr>
                            <m:t>𝒏</m:t>
                          </m:r>
                        </m:e>
                      </m:d>
                      <m:r>
                        <a:rPr lang="vi-VN" sz="2600" b="1" i="1">
                          <a:latin typeface="Cambria Math"/>
                          <a:ea typeface="Cambria Math"/>
                        </a:rPr>
                        <m:t>=</m:t>
                      </m:r>
                      <m:r>
                        <a:rPr lang="vi-VN" sz="2600" b="1" i="1">
                          <a:latin typeface="Cambria Math"/>
                          <a:ea typeface="Cambria Math"/>
                        </a:rPr>
                        <m:t>𝜪</m:t>
                      </m:r>
                      <m:d>
                        <m:dPr>
                          <m:ctrlPr>
                            <a:rPr lang="vi-VN" sz="2600" b="1" i="1">
                              <a:latin typeface="Cambria Math" panose="02040503050406030204" pitchFamily="18" charset="0"/>
                              <a:ea typeface="Cambria Math"/>
                            </a:rPr>
                          </m:ctrlPr>
                        </m:dPr>
                        <m:e>
                          <m:sSup>
                            <m:sSupPr>
                              <m:ctrlPr>
                                <a:rPr lang="vi-VN" sz="2600" b="1" i="1">
                                  <a:latin typeface="Cambria Math" panose="02040503050406030204" pitchFamily="18" charset="0"/>
                                  <a:ea typeface="Cambria Math"/>
                                </a:rPr>
                              </m:ctrlPr>
                            </m:sSupPr>
                            <m:e>
                              <m:r>
                                <a:rPr lang="vi-VN" sz="2600" b="1" i="1">
                                  <a:latin typeface="Cambria Math"/>
                                  <a:ea typeface="Cambria Math"/>
                                </a:rPr>
                                <m:t>𝒏</m:t>
                              </m:r>
                            </m:e>
                            <m:sup>
                              <m:r>
                                <a:rPr lang="vi-VN" sz="2600" b="1" i="1">
                                  <a:latin typeface="Cambria Math"/>
                                  <a:ea typeface="Cambria Math"/>
                                </a:rPr>
                                <m:t>𝟐</m:t>
                              </m:r>
                            </m:sup>
                          </m:sSup>
                        </m:e>
                      </m:d>
                    </m:oMath>
                  </m:oMathPara>
                </a14:m>
                <a:endParaRPr lang="vi-VN" sz="2600" b="1" dirty="0">
                  <a:latin typeface="Arial" pitchFamily="34" charset="0"/>
                  <a:ea typeface="Cambria Math"/>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0" y="1260475"/>
                <a:ext cx="8305800" cy="5140325"/>
              </a:xfrm>
              <a:blipFill>
                <a:blip r:embed="rId3"/>
                <a:stretch>
                  <a:fillRect/>
                </a:stretch>
              </a:blipFill>
            </p:spPr>
            <p:txBody>
              <a:bodyPr/>
              <a:lstStyle/>
              <a:p>
                <a:r>
                  <a:rPr lang="en-US">
                    <a:noFill/>
                  </a:rPr>
                  <a:t> </a:t>
                </a:r>
              </a:p>
            </p:txBody>
          </p:sp>
        </mc:Fallback>
      </mc:AlternateContent>
      <p:sp>
        <p:nvSpPr>
          <p:cNvPr id="5" name="Rectangle 4"/>
          <p:cNvSpPr/>
          <p:nvPr/>
        </p:nvSpPr>
        <p:spPr>
          <a:xfrm>
            <a:off x="4631094" y="1828800"/>
            <a:ext cx="5638800" cy="2308324"/>
          </a:xfrm>
          <a:prstGeom prst="rect">
            <a:avLst/>
          </a:prstGeom>
          <a:solidFill>
            <a:schemeClr val="accent6">
              <a:lumMod val="20000"/>
              <a:lumOff val="80000"/>
            </a:schemeClr>
          </a:solidFill>
          <a:ln w="28575">
            <a:solidFill>
              <a:schemeClr val="accent1">
                <a:lumMod val="50000"/>
              </a:schemeClr>
            </a:solidFill>
          </a:ln>
          <a:effectLst>
            <a:outerShdw blurRad="50800" dist="38100" dir="2700000" algn="tl" rotWithShape="0">
              <a:prstClr val="black">
                <a:alpha val="40000"/>
              </a:prstClr>
            </a:outerShdw>
          </a:effec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vi-VN" b="1" dirty="0">
                <a:ln>
                  <a:solidFill>
                    <a:srgbClr val="FF0000"/>
                  </a:solidFill>
                </a:ln>
                <a:solidFill>
                  <a:srgbClr val="FF0000"/>
                </a:solidFill>
                <a:latin typeface="Consolas" panose="020B0609020204030204" pitchFamily="49" charset="0"/>
                <a:cs typeface="Courier New" panose="02070309020205020404" pitchFamily="49" charset="0"/>
              </a:rPr>
              <a:t>1</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for (int i = 0; i &lt; n; i++)</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2</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for (int j = 0; j &lt; n; j++)</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3</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if (i == j)</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4</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a[i][j] = 1;</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5</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else</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6</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chemeClr val="tx1"/>
                  </a:solidFill>
                </a:ln>
                <a:latin typeface="Consolas" panose="020B0609020204030204" pitchFamily="49" charset="0"/>
                <a:cs typeface="Courier New" panose="02070309020205020404" pitchFamily="49" charset="0"/>
              </a:rPr>
              <a:t>a[i][j] = 0;</a:t>
            </a:r>
          </a:p>
        </p:txBody>
      </p:sp>
      <p:sp>
        <p:nvSpPr>
          <p:cNvPr id="2" name="Chỗ dành sẵn cho Ngày tháng 1">
            <a:extLst>
              <a:ext uri="{FF2B5EF4-FFF2-40B4-BE49-F238E27FC236}">
                <a16:creationId xmlns:a16="http://schemas.microsoft.com/office/drawing/2014/main" id="{CBBAFD9B-8A37-4AF6-96E8-E8568E3C965F}"/>
              </a:ext>
            </a:extLst>
          </p:cNvPr>
          <p:cNvSpPr>
            <a:spLocks noGrp="1"/>
          </p:cNvSpPr>
          <p:nvPr>
            <p:ph type="dt" sz="half" idx="10"/>
          </p:nvPr>
        </p:nvSpPr>
        <p:spPr/>
        <p:txBody>
          <a:bodyPr/>
          <a:lstStyle/>
          <a:p>
            <a:fld id="{4D3C19BA-AC72-4EA1-9172-F02E2C20E9C7}" type="datetime1">
              <a:rPr lang="vi-VN" smtClean="0"/>
              <a:t>04/01/2021</a:t>
            </a:fld>
            <a:endParaRPr lang="en-US" dirty="0"/>
          </a:p>
        </p:txBody>
      </p:sp>
      <p:sp>
        <p:nvSpPr>
          <p:cNvPr id="8" name="Chỗ dành sẵn cho Số hiệu Bản chiếu 7">
            <a:extLst>
              <a:ext uri="{FF2B5EF4-FFF2-40B4-BE49-F238E27FC236}">
                <a16:creationId xmlns:a16="http://schemas.microsoft.com/office/drawing/2014/main" id="{B8D9F6F8-C8E4-497D-A0EB-306AFD27B809}"/>
              </a:ext>
            </a:extLst>
          </p:cNvPr>
          <p:cNvSpPr>
            <a:spLocks noGrp="1"/>
          </p:cNvSpPr>
          <p:nvPr>
            <p:ph type="sldNum" sz="quarter" idx="12"/>
          </p:nvPr>
        </p:nvSpPr>
        <p:spPr/>
        <p:txBody>
          <a:bodyPr/>
          <a:lstStyle/>
          <a:p>
            <a:fld id="{48F63A3B-78C7-47BE-AE5E-E10140E04643}" type="slidenum">
              <a:rPr lang="en-US" smtClean="0"/>
              <a:t>81</a:t>
            </a:fld>
            <a:endParaRPr lang="en-US" dirty="0"/>
          </a:p>
        </p:txBody>
      </p:sp>
    </p:spTree>
    <p:extLst>
      <p:ext uri="{BB962C8B-B14F-4D97-AF65-F5344CB8AC3E}">
        <p14:creationId xmlns:p14="http://schemas.microsoft.com/office/powerpoint/2010/main" val="41430205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left)">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en-US"/>
              <a:t>Một số ví dụ</a:t>
            </a:r>
          </a:p>
        </p:txBody>
      </p:sp>
      <p:sp>
        <p:nvSpPr>
          <p:cNvPr id="7" name="Content Placeholder 2"/>
          <p:cNvSpPr>
            <a:spLocks noGrp="1"/>
          </p:cNvSpPr>
          <p:nvPr>
            <p:ph type="body" sz="quarter" idx="13"/>
          </p:nvPr>
        </p:nvSpPr>
        <p:spPr/>
        <p:txBody>
          <a:bodyPr/>
          <a:lstStyle/>
          <a:p>
            <a:pPr marL="455613" lvl="1" indent="-455613">
              <a:buClr>
                <a:srgbClr val="0070C0"/>
              </a:buClr>
              <a:buFont typeface="Wingdings" pitchFamily="2" charset="2"/>
              <a:buChar char="v"/>
            </a:pPr>
            <a:r>
              <a:rPr lang="vi-VN" sz="2600" b="1" dirty="0"/>
              <a:t>Ví </a:t>
            </a:r>
            <a:r>
              <a:rPr lang="vi-VN" sz="2600" b="1" dirty="0" err="1"/>
              <a:t>dụ</a:t>
            </a:r>
            <a:r>
              <a:rPr lang="vi-VN" sz="2600" b="1" dirty="0"/>
              <a:t> </a:t>
            </a:r>
            <a:r>
              <a:rPr lang="en-US" sz="2600" b="1" dirty="0"/>
              <a:t>8</a:t>
            </a:r>
            <a:endParaRPr lang="vi-VN" sz="2600" b="1" dirty="0"/>
          </a:p>
          <a:p>
            <a:endParaRPr lang="vi-VN" dirty="0"/>
          </a:p>
          <a:p>
            <a:endParaRPr lang="vi-VN" dirty="0"/>
          </a:p>
          <a:p>
            <a:endParaRPr lang="vi-VN" dirty="0"/>
          </a:p>
          <a:p>
            <a:endParaRPr lang="vi-VN" dirty="0"/>
          </a:p>
          <a:p>
            <a:endParaRPr lang="vi-VN" dirty="0"/>
          </a:p>
          <a:p>
            <a:endParaRPr lang="vi-VN" dirty="0"/>
          </a:p>
          <a:p>
            <a:endParaRPr lang="vi-VN" dirty="0"/>
          </a:p>
          <a:p>
            <a:pPr lvl="1"/>
            <a:endParaRPr lang="vi-VN"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105569" y="2076450"/>
                <a:ext cx="8780462" cy="4296604"/>
              </a:xfrm>
            </p:spPr>
            <p:txBody>
              <a:bodyPr>
                <a:noAutofit/>
              </a:bodyPr>
              <a:lstStyle/>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𝟑</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𝟏</m:t>
                          </m:r>
                        </m:e>
                      </m:d>
                    </m:oMath>
                  </m:oMathPara>
                </a14:m>
                <a:endParaRPr lang="vi-VN" sz="2500" b="1" dirty="0">
                  <a:latin typeface="Arial" pitchFamily="34" charset="0"/>
                  <a:ea typeface="Cambria Math"/>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𝟐</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oMath>
                  </m:oMathPara>
                </a14:m>
                <a:endParaRPr lang="vi-VN" sz="2500" b="1" dirty="0">
                  <a:latin typeface="Arial" pitchFamily="34" charset="0"/>
                  <a:ea typeface="Cambria Math"/>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𝟐𝟑</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oMath>
                  </m:oMathPara>
                </a14:m>
                <a:endParaRPr lang="vi-VN" sz="2500" b="1" dirty="0">
                  <a:latin typeface="Arial" pitchFamily="34" charset="0"/>
                  <a:ea typeface="Cambria Math"/>
                  <a:cs typeface="Arial" pitchFamily="34" charset="0"/>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𝟏</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oMath>
                  </m:oMathPara>
                </a14:m>
                <a:endParaRPr lang="vi-VN" sz="2500" b="1" dirty="0">
                  <a:latin typeface="Arial" pitchFamily="34" charset="0"/>
                  <a:ea typeface="Cambria Math"/>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𝟏𝟐𝟑</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sSup>
                            <m:sSupPr>
                              <m:ctrlPr>
                                <a:rPr lang="vi-VN" sz="2500" b="1" i="1">
                                  <a:latin typeface="Cambria Math" panose="02040503050406030204" pitchFamily="18" charset="0"/>
                                  <a:ea typeface="Cambria Math"/>
                                </a:rPr>
                              </m:ctrlPr>
                            </m:sSupPr>
                            <m:e>
                              <m:r>
                                <a:rPr lang="vi-VN" sz="2500" b="1" i="1">
                                  <a:latin typeface="Cambria Math"/>
                                  <a:ea typeface="Cambria Math"/>
                                </a:rPr>
                                <m:t>𝒏</m:t>
                              </m:r>
                            </m:e>
                            <m:sup>
                              <m:r>
                                <a:rPr lang="vi-VN" sz="2500" b="1" i="1">
                                  <a:latin typeface="Cambria Math"/>
                                  <a:ea typeface="Cambria Math"/>
                                </a:rPr>
                                <m:t>𝟐</m:t>
                              </m:r>
                            </m:sup>
                          </m:sSup>
                        </m:e>
                      </m:d>
                    </m:oMath>
                  </m:oMathPara>
                </a14:m>
                <a:endParaRPr lang="vi-VN" sz="2500" b="1" dirty="0">
                  <a:latin typeface="Arial" pitchFamily="34" charset="0"/>
                  <a:ea typeface="Cambria Math"/>
                  <a:cs typeface="Arial" pitchFamily="34" charset="0"/>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𝟓</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𝟏</m:t>
                          </m:r>
                        </m:e>
                      </m:d>
                    </m:oMath>
                  </m:oMathPara>
                </a14:m>
                <a:endParaRPr lang="vi-VN" sz="2500" b="1" dirty="0">
                  <a:latin typeface="Arial" pitchFamily="34" charset="0"/>
                  <a:ea typeface="Cambria Math"/>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𝟒</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oMath>
                  </m:oMathPara>
                </a14:m>
                <a:endParaRPr lang="vi-VN" sz="2500" b="1" dirty="0">
                  <a:latin typeface="Arial" pitchFamily="34" charset="0"/>
                  <a:ea typeface="Cambria Math"/>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𝟒𝟓</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oMath>
                  </m:oMathPara>
                </a14:m>
                <a:endParaRPr lang="vi-VN" sz="2500" b="1" dirty="0">
                  <a:latin typeface="Arial" pitchFamily="34" charset="0"/>
                  <a:ea typeface="Cambria Math"/>
                  <a:cs typeface="Arial" pitchFamily="34" charset="0"/>
                </a:endParaRPr>
              </a:p>
              <a:p>
                <a:pPr marL="230188" lvl="1" indent="0">
                  <a:spcAft>
                    <a:spcPts val="600"/>
                  </a:spcAft>
                  <a:buNone/>
                </a:pPr>
                <a14:m>
                  <m:oMathPara xmlns:m="http://schemas.openxmlformats.org/officeDocument/2006/math">
                    <m:oMathParaPr>
                      <m:jc m:val="left"/>
                    </m:oMathParaPr>
                    <m:oMath xmlns:m="http://schemas.openxmlformats.org/officeDocument/2006/math">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𝟏𝟐𝟑𝟒𝟓</m:t>
                          </m:r>
                        </m:sub>
                      </m:sSub>
                      <m:r>
                        <a:rPr lang="vi-VN" sz="2500" b="1" i="1">
                          <a:latin typeface="Cambria Math"/>
                          <a:ea typeface="Cambria Math"/>
                        </a:rPr>
                        <m:t>=</m:t>
                      </m:r>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𝟏𝟐𝟑</m:t>
                          </m:r>
                        </m:sub>
                      </m:sSub>
                      <m:r>
                        <a:rPr lang="vi-VN" sz="2500" b="1" i="1">
                          <a:latin typeface="Cambria Math"/>
                          <a:ea typeface="Cambria Math"/>
                        </a:rPr>
                        <m:t>+</m:t>
                      </m:r>
                      <m:sSub>
                        <m:sSubPr>
                          <m:ctrlPr>
                            <a:rPr lang="vi-VN" sz="2500" b="1" i="1">
                              <a:latin typeface="Cambria Math" panose="02040503050406030204" pitchFamily="18" charset="0"/>
                              <a:ea typeface="Cambria Math"/>
                            </a:rPr>
                          </m:ctrlPr>
                        </m:sSubPr>
                        <m:e>
                          <m:r>
                            <a:rPr lang="vi-VN" sz="2500" b="1" i="1">
                              <a:latin typeface="Cambria Math"/>
                              <a:ea typeface="Cambria Math"/>
                            </a:rPr>
                            <m:t>𝑻</m:t>
                          </m:r>
                        </m:e>
                        <m:sub>
                          <m:r>
                            <a:rPr lang="vi-VN" sz="2500" b="1" i="1">
                              <a:latin typeface="Cambria Math"/>
                              <a:ea typeface="Cambria Math"/>
                            </a:rPr>
                            <m:t>𝟒𝟓</m:t>
                          </m:r>
                        </m:sub>
                      </m:sSub>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sSup>
                            <m:sSupPr>
                              <m:ctrlPr>
                                <a:rPr lang="vi-VN" sz="2500" b="1" i="1">
                                  <a:latin typeface="Cambria Math" panose="02040503050406030204" pitchFamily="18" charset="0"/>
                                  <a:ea typeface="Cambria Math"/>
                                </a:rPr>
                              </m:ctrlPr>
                            </m:sSupPr>
                            <m:e>
                              <m:r>
                                <a:rPr lang="vi-VN" sz="2500" b="1" i="1">
                                  <a:latin typeface="Cambria Math"/>
                                  <a:ea typeface="Cambria Math"/>
                                </a:rPr>
                                <m:t>𝒏</m:t>
                              </m:r>
                            </m:e>
                            <m:sup>
                              <m:r>
                                <a:rPr lang="vi-VN" sz="2500" b="1" i="1">
                                  <a:latin typeface="Cambria Math"/>
                                  <a:ea typeface="Cambria Math"/>
                                </a:rPr>
                                <m:t>𝟐</m:t>
                              </m:r>
                            </m:sup>
                          </m:sSup>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sSup>
                            <m:sSupPr>
                              <m:ctrlPr>
                                <a:rPr lang="vi-VN" sz="2500" b="1" i="1">
                                  <a:latin typeface="Cambria Math" panose="02040503050406030204" pitchFamily="18" charset="0"/>
                                  <a:ea typeface="Cambria Math"/>
                                </a:rPr>
                              </m:ctrlPr>
                            </m:sSupPr>
                            <m:e>
                              <m:r>
                                <a:rPr lang="vi-VN" sz="2500" b="1" i="1">
                                  <a:latin typeface="Cambria Math"/>
                                  <a:ea typeface="Cambria Math"/>
                                </a:rPr>
                                <m:t>𝒏</m:t>
                              </m:r>
                            </m:e>
                            <m:sup>
                              <m:r>
                                <a:rPr lang="vi-VN" sz="2500" b="1" i="1">
                                  <a:latin typeface="Cambria Math"/>
                                  <a:ea typeface="Cambria Math"/>
                                </a:rPr>
                                <m:t>𝟐</m:t>
                              </m:r>
                            </m:sup>
                          </m:sSup>
                          <m:r>
                            <a:rPr lang="vi-VN" sz="2500" b="1" i="1">
                              <a:latin typeface="Cambria Math"/>
                              <a:ea typeface="Cambria Math"/>
                            </a:rPr>
                            <m:t>+</m:t>
                          </m:r>
                          <m:r>
                            <a:rPr lang="vi-VN" sz="2500" b="1" i="1">
                              <a:latin typeface="Cambria Math"/>
                              <a:ea typeface="Cambria Math"/>
                            </a:rPr>
                            <m:t>𝒏</m:t>
                          </m:r>
                        </m:e>
                      </m:d>
                      <m:r>
                        <a:rPr lang="vi-VN" sz="2500" b="1" i="1">
                          <a:latin typeface="Cambria Math"/>
                          <a:ea typeface="Cambria Math"/>
                        </a:rPr>
                        <m:t>=</m:t>
                      </m:r>
                      <m:r>
                        <a:rPr lang="vi-VN" sz="2500" b="1" i="1">
                          <a:latin typeface="Cambria Math"/>
                          <a:ea typeface="Cambria Math"/>
                        </a:rPr>
                        <m:t>𝜪</m:t>
                      </m:r>
                      <m:d>
                        <m:dPr>
                          <m:ctrlPr>
                            <a:rPr lang="vi-VN" sz="2500" b="1" i="1">
                              <a:latin typeface="Cambria Math" panose="02040503050406030204" pitchFamily="18" charset="0"/>
                              <a:ea typeface="Cambria Math"/>
                            </a:rPr>
                          </m:ctrlPr>
                        </m:dPr>
                        <m:e>
                          <m:sSup>
                            <m:sSupPr>
                              <m:ctrlPr>
                                <a:rPr lang="vi-VN" sz="2500" b="1" i="1">
                                  <a:latin typeface="Cambria Math" panose="02040503050406030204" pitchFamily="18" charset="0"/>
                                  <a:ea typeface="Cambria Math"/>
                                </a:rPr>
                              </m:ctrlPr>
                            </m:sSupPr>
                            <m:e>
                              <m:r>
                                <a:rPr lang="vi-VN" sz="2500" b="1" i="1">
                                  <a:latin typeface="Cambria Math"/>
                                  <a:ea typeface="Cambria Math"/>
                                </a:rPr>
                                <m:t>𝒏</m:t>
                              </m:r>
                            </m:e>
                            <m:sup>
                              <m:r>
                                <a:rPr lang="vi-VN" sz="2500" b="1" i="1">
                                  <a:latin typeface="Cambria Math"/>
                                  <a:ea typeface="Cambria Math"/>
                                </a:rPr>
                                <m:t>𝟐</m:t>
                              </m:r>
                            </m:sup>
                          </m:sSup>
                        </m:e>
                      </m:d>
                    </m:oMath>
                  </m:oMathPara>
                </a14:m>
                <a:endParaRPr lang="vi-VN" sz="2500" b="1" dirty="0">
                  <a:latin typeface="Arial" pitchFamily="34" charset="0"/>
                  <a:ea typeface="Cambria Math"/>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105569" y="2076450"/>
                <a:ext cx="8780462" cy="4296604"/>
              </a:xfrm>
              <a:blipFill>
                <a:blip r:embed="rId3"/>
                <a:stretch>
                  <a:fillRect/>
                </a:stretch>
              </a:blipFill>
            </p:spPr>
            <p:txBody>
              <a:bodyPr/>
              <a:lstStyle/>
              <a:p>
                <a:r>
                  <a:rPr lang="en-US">
                    <a:noFill/>
                  </a:rPr>
                  <a:t> </a:t>
                </a:r>
              </a:p>
            </p:txBody>
          </p:sp>
        </mc:Fallback>
      </mc:AlternateContent>
      <p:sp>
        <p:nvSpPr>
          <p:cNvPr id="5" name="Rectangle 4"/>
          <p:cNvSpPr/>
          <p:nvPr/>
        </p:nvSpPr>
        <p:spPr>
          <a:xfrm>
            <a:off x="5606143" y="2459504"/>
            <a:ext cx="5638800" cy="1938992"/>
          </a:xfrm>
          <a:prstGeom prst="rect">
            <a:avLst/>
          </a:prstGeom>
          <a:solidFill>
            <a:srgbClr val="CDF2FF"/>
          </a:solidFill>
          <a:ln w="28575">
            <a:solidFill>
              <a:schemeClr val="accent1">
                <a:lumMod val="50000"/>
              </a:schemeClr>
            </a:solidFill>
          </a:ln>
          <a:effectLst>
            <a:outerShdw blurRad="50800" dist="38100" dir="2700000" algn="tl" rotWithShape="0">
              <a:prstClr val="black">
                <a:alpha val="40000"/>
              </a:prstClr>
            </a:outerShdw>
          </a:effec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r>
              <a:rPr lang="vi-VN" b="1" dirty="0">
                <a:ln>
                  <a:solidFill>
                    <a:srgbClr val="FF0000"/>
                  </a:solidFill>
                </a:ln>
                <a:solidFill>
                  <a:srgbClr val="FF0000"/>
                </a:solidFill>
                <a:latin typeface="Consolas" panose="020B0609020204030204" pitchFamily="49" charset="0"/>
                <a:cs typeface="Courier New" panose="02070309020205020404" pitchFamily="49" charset="0"/>
              </a:rPr>
              <a:t>1</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rgbClr val="002060"/>
                  </a:solidFill>
                </a:ln>
                <a:solidFill>
                  <a:srgbClr val="002060"/>
                </a:solidFill>
                <a:latin typeface="Consolas" panose="020B0609020204030204" pitchFamily="49" charset="0"/>
                <a:cs typeface="Courier New" panose="02070309020205020404" pitchFamily="49" charset="0"/>
              </a:rPr>
              <a:t>for (int i = 0; i &lt; n; i++)</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2</a:t>
            </a:r>
            <a:r>
              <a:rPr lang="vi-VN" b="1" dirty="0">
                <a:ln>
                  <a:solidFill>
                    <a:srgbClr val="FF0000"/>
                  </a:solidFill>
                </a:ln>
                <a:solidFill>
                  <a:srgbClr val="002060"/>
                </a:solidFill>
                <a:latin typeface="Consolas" panose="020B0609020204030204" pitchFamily="49" charset="0"/>
                <a:cs typeface="Courier New" panose="02070309020205020404" pitchFamily="49" charset="0"/>
              </a:rPr>
              <a:t> </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rgbClr val="002060"/>
                  </a:solidFill>
                </a:ln>
                <a:solidFill>
                  <a:srgbClr val="002060"/>
                </a:solidFill>
                <a:latin typeface="Consolas" panose="020B0609020204030204" pitchFamily="49" charset="0"/>
                <a:cs typeface="Courier New" panose="02070309020205020404" pitchFamily="49" charset="0"/>
              </a:rPr>
              <a:t>for (int j = 0; j &lt; n; j++)</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3</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rgbClr val="002060"/>
                  </a:solidFill>
                </a:ln>
                <a:solidFill>
                  <a:srgbClr val="002060"/>
                </a:solidFill>
                <a:latin typeface="Consolas" panose="020B0609020204030204" pitchFamily="49" charset="0"/>
                <a:cs typeface="Courier New" panose="02070309020205020404" pitchFamily="49" charset="0"/>
              </a:rPr>
              <a:t>a[i][j] = 0;</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4</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rgbClr val="002060"/>
                  </a:solidFill>
                </a:ln>
                <a:solidFill>
                  <a:srgbClr val="002060"/>
                </a:solidFill>
                <a:latin typeface="Consolas" panose="020B0609020204030204" pitchFamily="49" charset="0"/>
                <a:cs typeface="Courier New" panose="02070309020205020404" pitchFamily="49" charset="0"/>
              </a:rPr>
              <a:t>for (int i = 0; i &lt; n; i++)</a:t>
            </a:r>
          </a:p>
          <a:p>
            <a:r>
              <a:rPr lang="vi-VN" b="1" dirty="0">
                <a:ln>
                  <a:solidFill>
                    <a:srgbClr val="FF0000"/>
                  </a:solidFill>
                </a:ln>
                <a:solidFill>
                  <a:srgbClr val="FF0000"/>
                </a:solidFill>
                <a:latin typeface="Consolas" panose="020B0609020204030204" pitchFamily="49" charset="0"/>
                <a:cs typeface="Courier New" panose="02070309020205020404" pitchFamily="49" charset="0"/>
              </a:rPr>
              <a:t>5</a:t>
            </a:r>
            <a:r>
              <a:rPr lang="vi-VN" b="1" dirty="0">
                <a:solidFill>
                  <a:srgbClr val="002060"/>
                </a:solidFill>
                <a:latin typeface="Consolas" panose="020B0609020204030204" pitchFamily="49" charset="0"/>
                <a:cs typeface="Courier New" panose="02070309020205020404" pitchFamily="49" charset="0"/>
              </a:rPr>
              <a:t>    	</a:t>
            </a:r>
            <a:r>
              <a:rPr lang="vi-VN" b="1" dirty="0">
                <a:ln>
                  <a:solidFill>
                    <a:srgbClr val="002060"/>
                  </a:solidFill>
                </a:ln>
                <a:solidFill>
                  <a:srgbClr val="002060"/>
                </a:solidFill>
                <a:latin typeface="Consolas" panose="020B0609020204030204" pitchFamily="49" charset="0"/>
                <a:cs typeface="Courier New" panose="02070309020205020404" pitchFamily="49" charset="0"/>
              </a:rPr>
              <a:t>a[i][j] = 1;</a:t>
            </a:r>
          </a:p>
        </p:txBody>
      </p:sp>
      <p:sp>
        <p:nvSpPr>
          <p:cNvPr id="2" name="Chỗ dành sẵn cho Ngày tháng 1">
            <a:extLst>
              <a:ext uri="{FF2B5EF4-FFF2-40B4-BE49-F238E27FC236}">
                <a16:creationId xmlns:a16="http://schemas.microsoft.com/office/drawing/2014/main" id="{45F3C8E4-1902-4788-9CEB-15498F5FDC54}"/>
              </a:ext>
            </a:extLst>
          </p:cNvPr>
          <p:cNvSpPr>
            <a:spLocks noGrp="1"/>
          </p:cNvSpPr>
          <p:nvPr>
            <p:ph type="dt" sz="half" idx="10"/>
          </p:nvPr>
        </p:nvSpPr>
        <p:spPr/>
        <p:txBody>
          <a:bodyPr/>
          <a:lstStyle/>
          <a:p>
            <a:fld id="{CCABE67E-79FF-47D0-B8DB-78579A93EF02}" type="datetime1">
              <a:rPr lang="vi-VN" smtClean="0"/>
              <a:t>04/01/2021</a:t>
            </a:fld>
            <a:endParaRPr lang="en-US" dirty="0"/>
          </a:p>
        </p:txBody>
      </p:sp>
      <p:sp>
        <p:nvSpPr>
          <p:cNvPr id="8" name="Chỗ dành sẵn cho Số hiệu Bản chiếu 7">
            <a:extLst>
              <a:ext uri="{FF2B5EF4-FFF2-40B4-BE49-F238E27FC236}">
                <a16:creationId xmlns:a16="http://schemas.microsoft.com/office/drawing/2014/main" id="{B016496F-15A9-4D77-821D-212FE084F1ED}"/>
              </a:ext>
            </a:extLst>
          </p:cNvPr>
          <p:cNvSpPr>
            <a:spLocks noGrp="1"/>
          </p:cNvSpPr>
          <p:nvPr>
            <p:ph type="sldNum" sz="quarter" idx="12"/>
          </p:nvPr>
        </p:nvSpPr>
        <p:spPr/>
        <p:txBody>
          <a:bodyPr/>
          <a:lstStyle/>
          <a:p>
            <a:fld id="{48F63A3B-78C7-47BE-AE5E-E10140E04643}" type="slidenum">
              <a:rPr lang="en-US" smtClean="0"/>
              <a:t>82</a:t>
            </a:fld>
            <a:endParaRPr lang="en-US" dirty="0"/>
          </a:p>
        </p:txBody>
      </p:sp>
    </p:spTree>
    <p:extLst>
      <p:ext uri="{BB962C8B-B14F-4D97-AF65-F5344CB8AC3E}">
        <p14:creationId xmlns:p14="http://schemas.microsoft.com/office/powerpoint/2010/main" val="10501879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left)">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gày tháng 2">
            <a:extLst>
              <a:ext uri="{FF2B5EF4-FFF2-40B4-BE49-F238E27FC236}">
                <a16:creationId xmlns:a16="http://schemas.microsoft.com/office/drawing/2014/main" id="{D387765B-A6AD-41B5-A609-D788FAB05759}"/>
              </a:ext>
            </a:extLst>
          </p:cNvPr>
          <p:cNvSpPr>
            <a:spLocks noGrp="1"/>
          </p:cNvSpPr>
          <p:nvPr>
            <p:ph type="dt" sz="half" idx="10"/>
          </p:nvPr>
        </p:nvSpPr>
        <p:spPr/>
        <p:txBody>
          <a:bodyPr/>
          <a:lstStyle/>
          <a:p>
            <a:fld id="{26EB4D7C-8CEC-45A0-8DC2-D55ED057A88C}" type="datetime1">
              <a:rPr lang="vi-VN" noProof="1" smtClean="0"/>
              <a:t>04/01/2021</a:t>
            </a:fld>
            <a:endParaRPr lang="vi-VN" noProof="1"/>
          </a:p>
        </p:txBody>
      </p:sp>
      <p:sp>
        <p:nvSpPr>
          <p:cNvPr id="5" name="Chỗ dành sẵn cho Số hiệu Bản chiếu 4">
            <a:extLst>
              <a:ext uri="{FF2B5EF4-FFF2-40B4-BE49-F238E27FC236}">
                <a16:creationId xmlns:a16="http://schemas.microsoft.com/office/drawing/2014/main" id="{06E86290-C6E2-446E-9B93-4CA65067E732}"/>
              </a:ext>
            </a:extLst>
          </p:cNvPr>
          <p:cNvSpPr>
            <a:spLocks noGrp="1"/>
          </p:cNvSpPr>
          <p:nvPr>
            <p:ph type="sldNum" sz="quarter" idx="12"/>
          </p:nvPr>
        </p:nvSpPr>
        <p:spPr/>
        <p:txBody>
          <a:bodyPr/>
          <a:lstStyle/>
          <a:p>
            <a:fld id="{48F63A3B-78C7-47BE-AE5E-E10140E04643}" type="slidenum">
              <a:rPr lang="vi-VN" noProof="1" smtClean="0"/>
              <a:pPr/>
              <a:t>83</a:t>
            </a:fld>
            <a:endParaRPr lang="vi-VN" noProof="1"/>
          </a:p>
        </p:txBody>
      </p:sp>
      <p:sp>
        <p:nvSpPr>
          <p:cNvPr id="253954" name="Rectangle 2"/>
          <p:cNvSpPr>
            <a:spLocks noGrp="1" noChangeArrowheads="1"/>
          </p:cNvSpPr>
          <p:nvPr>
            <p:ph type="title"/>
          </p:nvPr>
        </p:nvSpPr>
        <p:spPr>
          <a:xfrm>
            <a:off x="198119" y="566927"/>
            <a:ext cx="7298055" cy="786384"/>
          </a:xfrm>
        </p:spPr>
        <p:txBody>
          <a:bodyPr>
            <a:normAutofit/>
          </a:bodyPr>
          <a:lstStyle/>
          <a:p>
            <a:r>
              <a:rPr lang="vi-VN" sz="3400" noProof="1"/>
              <a:t>Sự phân lớp</a:t>
            </a:r>
            <a:r>
              <a:rPr lang="en-US" sz="3400" noProof="1"/>
              <a:t> </a:t>
            </a:r>
            <a:r>
              <a:rPr lang="vi-VN" sz="3400" noProof="1"/>
              <a:t>theo độ phức tạp của </a:t>
            </a:r>
            <a:r>
              <a:rPr lang="en-US" sz="3400" noProof="1"/>
              <a:t>TT</a:t>
            </a:r>
            <a:endParaRPr lang="vi-VN" sz="3400" noProof="1"/>
          </a:p>
        </p:txBody>
      </p:sp>
      <mc:AlternateContent xmlns:mc="http://schemas.openxmlformats.org/markup-compatibility/2006" xmlns:a14="http://schemas.microsoft.com/office/drawing/2010/main">
        <mc:Choice Requires="a14">
          <p:sp>
            <p:nvSpPr>
              <p:cNvPr id="2" name="Chỗ dành sẵn cho Văn bản 1">
                <a:extLst>
                  <a:ext uri="{FF2B5EF4-FFF2-40B4-BE49-F238E27FC236}">
                    <a16:creationId xmlns:a16="http://schemas.microsoft.com/office/drawing/2014/main" id="{8F4E10B2-98EA-4FAC-9CE0-71D1239DCF8D}"/>
                  </a:ext>
                </a:extLst>
              </p:cNvPr>
              <p:cNvSpPr>
                <a:spLocks noGrp="1"/>
              </p:cNvSpPr>
              <p:nvPr>
                <p:ph type="body" sz="quarter" idx="13"/>
              </p:nvPr>
            </p:nvSpPr>
            <p:spPr/>
            <p:txBody>
              <a:bodyPr/>
              <a:lstStyle/>
              <a:p>
                <a:r>
                  <a:rPr lang="vi-VN" b="1" noProof="1"/>
                  <a:t>Sử dụng ký hiệu BigO </a:t>
                </a:r>
              </a:p>
              <a:p>
                <a:pPr lvl="1"/>
                <a:r>
                  <a:rPr lang="vi-VN" noProof="1"/>
                  <a:t>Hằng số	</a:t>
                </a:r>
                <a14:m>
                  <m:oMath xmlns:m="http://schemas.openxmlformats.org/officeDocument/2006/math">
                    <m:r>
                      <a:rPr lang="vi-VN" i="1" noProof="1" smtClean="0">
                        <a:latin typeface="Cambria Math" panose="02040503050406030204" pitchFamily="18" charset="0"/>
                      </a:rPr>
                      <m:t>𝑂</m:t>
                    </m:r>
                    <m:r>
                      <a:rPr lang="vi-VN" i="1" noProof="1" smtClean="0">
                        <a:latin typeface="Cambria Math" panose="02040503050406030204" pitchFamily="18" charset="0"/>
                      </a:rPr>
                      <m:t>(</m:t>
                    </m:r>
                    <m:r>
                      <m:rPr>
                        <m:sty m:val="p"/>
                      </m:rPr>
                      <a:rPr lang="vi-VN" i="0" noProof="1">
                        <a:latin typeface="Cambria Math" panose="02040503050406030204" pitchFamily="18" charset="0"/>
                      </a:rPr>
                      <m:t>c</m:t>
                    </m:r>
                    <m:r>
                      <a:rPr lang="vi-VN" i="1" noProof="1" smtClean="0">
                        <a:latin typeface="Cambria Math" panose="02040503050406030204" pitchFamily="18" charset="0"/>
                      </a:rPr>
                      <m:t>)</m:t>
                    </m:r>
                  </m:oMath>
                </a14:m>
                <a:endParaRPr lang="vi-VN" noProof="1"/>
              </a:p>
              <a:p>
                <a:pPr lvl="1"/>
                <a14:m>
                  <m:oMath xmlns:m="http://schemas.openxmlformats.org/officeDocument/2006/math">
                    <m:func>
                      <m:funcPr>
                        <m:ctrlPr>
                          <a:rPr lang="en-US" i="1" noProof="1" smtClean="0">
                            <a:latin typeface="Cambria Math" panose="02040503050406030204" pitchFamily="18" charset="0"/>
                          </a:rPr>
                        </m:ctrlPr>
                      </m:funcPr>
                      <m:fName>
                        <m:r>
                          <m:rPr>
                            <m:sty m:val="p"/>
                          </m:rPr>
                          <a:rPr lang="vi-VN" i="0" noProof="1" smtClean="0">
                            <a:latin typeface="Cambria Math" panose="02040503050406030204" pitchFamily="18" charset="0"/>
                          </a:rPr>
                          <m:t>log</m:t>
                        </m:r>
                      </m:fName>
                      <m:e>
                        <m:r>
                          <a:rPr lang="vi-VN" i="1" noProof="1">
                            <a:latin typeface="Cambria Math" panose="02040503050406030204" pitchFamily="18" charset="0"/>
                          </a:rPr>
                          <m:t>𝑁</m:t>
                        </m:r>
                      </m:e>
                    </m:func>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func>
                          <m:funcPr>
                            <m:ctrlPr>
                              <a:rPr lang="en-US" i="1" noProof="1">
                                <a:latin typeface="Cambria Math" panose="02040503050406030204" pitchFamily="18" charset="0"/>
                              </a:rPr>
                            </m:ctrlPr>
                          </m:funcPr>
                          <m:fName>
                            <m:r>
                              <m:rPr>
                                <m:sty m:val="p"/>
                              </m:rPr>
                              <a:rPr lang="vi-VN" i="0" noProof="1" smtClean="0">
                                <a:latin typeface="Cambria Math" panose="02040503050406030204" pitchFamily="18" charset="0"/>
                              </a:rPr>
                              <m:t>log</m:t>
                            </m:r>
                          </m:fName>
                          <m:e>
                            <m:r>
                              <a:rPr lang="vi-VN" i="1" noProof="1">
                                <a:latin typeface="Cambria Math" panose="02040503050406030204" pitchFamily="18" charset="0"/>
                              </a:rPr>
                              <m:t>𝑁</m:t>
                            </m:r>
                          </m:e>
                        </m:func>
                      </m:e>
                    </m:d>
                  </m:oMath>
                </a14:m>
                <a:endParaRPr lang="vi-VN" noProof="1"/>
              </a:p>
              <a:p>
                <a:pPr lvl="1"/>
                <a14:m>
                  <m:oMath xmlns:m="http://schemas.openxmlformats.org/officeDocument/2006/math">
                    <m:r>
                      <a:rPr lang="vi-VN" i="1" noProof="1" smtClean="0">
                        <a:latin typeface="Cambria Math" panose="02040503050406030204" pitchFamily="18" charset="0"/>
                      </a:rPr>
                      <m:t>𝑁</m:t>
                    </m:r>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𝑁</m:t>
                        </m:r>
                      </m:e>
                    </m:d>
                  </m:oMath>
                </a14:m>
                <a:endParaRPr lang="vi-VN" noProof="1"/>
              </a:p>
              <a:p>
                <a:pPr lvl="1"/>
                <a14:m>
                  <m:oMath xmlns:m="http://schemas.openxmlformats.org/officeDocument/2006/math">
                    <m:r>
                      <a:rPr lang="vi-VN" i="1" noProof="1" smtClean="0">
                        <a:latin typeface="Cambria Math" panose="02040503050406030204" pitchFamily="18" charset="0"/>
                      </a:rPr>
                      <m:t>𝑁</m:t>
                    </m:r>
                  </m:oMath>
                </a14:m>
                <a:r>
                  <a:rPr lang="vi-VN" noProof="1"/>
                  <a:t>log</a:t>
                </a:r>
                <a14:m>
                  <m:oMath xmlns:m="http://schemas.openxmlformats.org/officeDocument/2006/math">
                    <m:r>
                      <a:rPr lang="vi-VN" i="1" noProof="1" smtClean="0">
                        <a:latin typeface="Cambria Math" panose="02040503050406030204" pitchFamily="18" charset="0"/>
                      </a:rPr>
                      <m:t>𝑁</m:t>
                    </m:r>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func>
                          <m:funcPr>
                            <m:ctrlPr>
                              <a:rPr lang="en-US" i="1" noProof="1">
                                <a:latin typeface="Cambria Math" panose="02040503050406030204" pitchFamily="18" charset="0"/>
                              </a:rPr>
                            </m:ctrlPr>
                          </m:funcPr>
                          <m:fName>
                            <m:r>
                              <m:rPr>
                                <m:sty m:val="p"/>
                              </m:rPr>
                              <a:rPr lang="vi-VN" i="0" noProof="1">
                                <a:latin typeface="Cambria Math" panose="02040503050406030204" pitchFamily="18" charset="0"/>
                              </a:rPr>
                              <m:t>N</m:t>
                            </m:r>
                            <m:r>
                              <m:rPr>
                                <m:sty m:val="p"/>
                              </m:rPr>
                              <a:rPr lang="vi-VN" i="0" noProof="1" smtClean="0">
                                <a:latin typeface="Cambria Math" panose="02040503050406030204" pitchFamily="18" charset="0"/>
                              </a:rPr>
                              <m:t>log</m:t>
                            </m:r>
                          </m:fName>
                          <m:e>
                            <m:r>
                              <a:rPr lang="vi-VN" i="1" noProof="1">
                                <a:latin typeface="Cambria Math" panose="02040503050406030204" pitchFamily="18" charset="0"/>
                              </a:rPr>
                              <m:t>𝑁</m:t>
                            </m:r>
                          </m:e>
                        </m:func>
                      </m:e>
                    </m:d>
                  </m:oMath>
                </a14:m>
                <a:endParaRPr lang="vi-VN" noProof="1"/>
              </a:p>
              <a:p>
                <a:pPr lvl="1"/>
                <a14:m>
                  <m:oMath xmlns:m="http://schemas.openxmlformats.org/officeDocument/2006/math">
                    <m:sSup>
                      <m:sSupPr>
                        <m:ctrlPr>
                          <a:rPr lang="vi-VN" b="0" i="1" noProof="1" smtClean="0">
                            <a:latin typeface="Cambria Math" panose="02040503050406030204" pitchFamily="18" charset="0"/>
                          </a:rPr>
                        </m:ctrlPr>
                      </m:sSupPr>
                      <m:e>
                        <m:r>
                          <a:rPr lang="vi-VN" i="1" noProof="1">
                            <a:latin typeface="Cambria Math" panose="02040503050406030204" pitchFamily="18" charset="0"/>
                          </a:rPr>
                          <m:t>𝑁</m:t>
                        </m:r>
                      </m:e>
                      <m:sup>
                        <m:r>
                          <a:rPr lang="vi-VN" b="0" i="1" noProof="1" smtClean="0">
                            <a:latin typeface="Cambria Math" panose="02040503050406030204" pitchFamily="18" charset="0"/>
                          </a:rPr>
                          <m:t>2</m:t>
                        </m:r>
                      </m:sup>
                    </m:sSup>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sSup>
                          <m:sSupPr>
                            <m:ctrlPr>
                              <a:rPr lang="vi-VN" i="1" noProof="1">
                                <a:latin typeface="Cambria Math" panose="02040503050406030204" pitchFamily="18" charset="0"/>
                              </a:rPr>
                            </m:ctrlPr>
                          </m:sSupPr>
                          <m:e>
                            <m:r>
                              <a:rPr lang="vi-VN" i="1" noProof="1">
                                <a:latin typeface="Cambria Math" panose="02040503050406030204" pitchFamily="18" charset="0"/>
                              </a:rPr>
                              <m:t>𝑁</m:t>
                            </m:r>
                          </m:e>
                          <m:sup>
                            <m:r>
                              <a:rPr lang="vi-VN" i="1" noProof="1">
                                <a:latin typeface="Cambria Math" panose="02040503050406030204" pitchFamily="18" charset="0"/>
                              </a:rPr>
                              <m:t>2</m:t>
                            </m:r>
                          </m:sup>
                        </m:sSup>
                      </m:e>
                    </m:d>
                  </m:oMath>
                </a14:m>
                <a:endParaRPr lang="vi-VN" noProof="1"/>
              </a:p>
              <a:p>
                <a:pPr lvl="1"/>
                <a14:m>
                  <m:oMath xmlns:m="http://schemas.openxmlformats.org/officeDocument/2006/math">
                    <m:sSup>
                      <m:sSupPr>
                        <m:ctrlPr>
                          <a:rPr lang="vi-VN" i="1" noProof="1">
                            <a:latin typeface="Cambria Math" panose="02040503050406030204" pitchFamily="18" charset="0"/>
                          </a:rPr>
                        </m:ctrlPr>
                      </m:sSupPr>
                      <m:e>
                        <m:r>
                          <a:rPr lang="vi-VN" i="1" noProof="1">
                            <a:latin typeface="Cambria Math" panose="02040503050406030204" pitchFamily="18" charset="0"/>
                          </a:rPr>
                          <m:t>𝑁</m:t>
                        </m:r>
                      </m:e>
                      <m:sup>
                        <m:r>
                          <a:rPr lang="vi-VN" b="0" i="1" noProof="1" smtClean="0">
                            <a:latin typeface="Cambria Math" panose="02040503050406030204" pitchFamily="18" charset="0"/>
                          </a:rPr>
                          <m:t>3</m:t>
                        </m:r>
                      </m:sup>
                    </m:sSup>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sSup>
                          <m:sSupPr>
                            <m:ctrlPr>
                              <a:rPr lang="vi-VN" i="1" noProof="1">
                                <a:latin typeface="Cambria Math" panose="02040503050406030204" pitchFamily="18" charset="0"/>
                              </a:rPr>
                            </m:ctrlPr>
                          </m:sSupPr>
                          <m:e>
                            <m:r>
                              <a:rPr lang="vi-VN" i="1" noProof="1">
                                <a:latin typeface="Cambria Math" panose="02040503050406030204" pitchFamily="18" charset="0"/>
                              </a:rPr>
                              <m:t>𝑁</m:t>
                            </m:r>
                          </m:e>
                          <m:sup>
                            <m:r>
                              <a:rPr lang="vi-VN" b="0" i="1" noProof="1" smtClean="0">
                                <a:latin typeface="Cambria Math" panose="02040503050406030204" pitchFamily="18" charset="0"/>
                              </a:rPr>
                              <m:t>3</m:t>
                            </m:r>
                          </m:sup>
                        </m:sSup>
                      </m:e>
                    </m:d>
                  </m:oMath>
                </a14:m>
                <a:endParaRPr lang="vi-VN" noProof="1"/>
              </a:p>
              <a:p>
                <a:pPr lvl="1"/>
                <a14:m>
                  <m:oMath xmlns:m="http://schemas.openxmlformats.org/officeDocument/2006/math">
                    <m:sSup>
                      <m:sSupPr>
                        <m:ctrlPr>
                          <a:rPr lang="vi-VN" b="0"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𝑁</m:t>
                        </m:r>
                      </m:sup>
                    </m:sSup>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sSup>
                          <m:sSupPr>
                            <m:ctrlPr>
                              <a:rPr lang="vi-VN" i="1" noProof="1" smtClean="0">
                                <a:latin typeface="Cambria Math" panose="02040503050406030204" pitchFamily="18" charset="0"/>
                              </a:rPr>
                            </m:ctrlPr>
                          </m:sSupPr>
                          <m:e>
                            <m:r>
                              <a:rPr lang="en-US" b="0" i="1" noProof="1" smtClean="0">
                                <a:latin typeface="Cambria Math" panose="02040503050406030204" pitchFamily="18" charset="0"/>
                              </a:rPr>
                              <m:t>2</m:t>
                            </m:r>
                          </m:e>
                          <m:sup>
                            <m:r>
                              <a:rPr lang="en-US" b="0" i="1" noProof="1" smtClean="0">
                                <a:latin typeface="Cambria Math" panose="02040503050406030204" pitchFamily="18" charset="0"/>
                              </a:rPr>
                              <m:t>𝑁</m:t>
                            </m:r>
                          </m:sup>
                        </m:sSup>
                      </m:e>
                    </m:d>
                  </m:oMath>
                </a14:m>
                <a:endParaRPr lang="vi-VN" noProof="1"/>
              </a:p>
              <a:p>
                <a:pPr lvl="1"/>
                <a14:m>
                  <m:oMath xmlns:m="http://schemas.openxmlformats.org/officeDocument/2006/math">
                    <m:r>
                      <a:rPr lang="vi-VN" i="1" noProof="1" smtClean="0">
                        <a:latin typeface="Cambria Math" panose="02040503050406030204" pitchFamily="18" charset="0"/>
                      </a:rPr>
                      <m:t>𝑁</m:t>
                    </m:r>
                  </m:oMath>
                </a14:m>
                <a:r>
                  <a:rPr lang="vi-VN" noProof="1"/>
                  <a:t>!		</a:t>
                </a:r>
                <a14:m>
                  <m:oMath xmlns:m="http://schemas.openxmlformats.org/officeDocument/2006/math">
                    <m:r>
                      <a:rPr lang="vi-VN" i="1" noProof="1" smtClean="0">
                        <a:latin typeface="Cambria Math" panose="02040503050406030204" pitchFamily="18" charset="0"/>
                      </a:rPr>
                      <m:t>𝑂</m:t>
                    </m:r>
                    <m:d>
                      <m:dPr>
                        <m:ctrlPr>
                          <a:rPr lang="vi-VN" i="1" noProof="1" smtClean="0">
                            <a:latin typeface="Cambria Math" panose="02040503050406030204" pitchFamily="18" charset="0"/>
                          </a:rPr>
                        </m:ctrlPr>
                      </m:dPr>
                      <m:e>
                        <m:r>
                          <a:rPr lang="vi-VN" i="1" noProof="1">
                            <a:latin typeface="Cambria Math" panose="02040503050406030204" pitchFamily="18" charset="0"/>
                          </a:rPr>
                          <m:t>𝑁</m:t>
                        </m:r>
                        <m:r>
                          <a:rPr lang="vi-VN" i="1" noProof="1" smtClean="0">
                            <a:latin typeface="Cambria Math" panose="02040503050406030204" pitchFamily="18" charset="0"/>
                          </a:rPr>
                          <m:t>!</m:t>
                        </m:r>
                      </m:e>
                    </m:d>
                  </m:oMath>
                </a14:m>
                <a:r>
                  <a:rPr lang="vi-VN" noProof="1"/>
                  <a:t>	</a:t>
                </a:r>
              </a:p>
              <a:p>
                <a:endParaRPr lang="vi-VN" noProof="1"/>
              </a:p>
              <a:p>
                <a:endParaRPr lang="vi-VN" noProof="1"/>
              </a:p>
            </p:txBody>
          </p:sp>
        </mc:Choice>
        <mc:Fallback xmlns="">
          <p:sp>
            <p:nvSpPr>
              <p:cNvPr id="2" name="Chỗ dành sẵn cho Văn bản 1">
                <a:extLst>
                  <a:ext uri="{FF2B5EF4-FFF2-40B4-BE49-F238E27FC236}">
                    <a16:creationId xmlns:a16="http://schemas.microsoft.com/office/drawing/2014/main" id="{8F4E10B2-98EA-4FAC-9CE0-71D1239DCF8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a:stretch>
              </a:blipFill>
            </p:spPr>
            <p:txBody>
              <a:bodyPr/>
              <a:lstStyle/>
              <a:p>
                <a:r>
                  <a:rPr lang="en-US">
                    <a:noFill/>
                  </a:rPr>
                  <a:t> </a:t>
                </a:r>
              </a:p>
            </p:txBody>
          </p:sp>
        </mc:Fallback>
      </mc:AlternateContent>
      <p:sp>
        <p:nvSpPr>
          <p:cNvPr id="254016" name="Line 64"/>
          <p:cNvSpPr>
            <a:spLocks noChangeShapeType="1"/>
          </p:cNvSpPr>
          <p:nvPr/>
        </p:nvSpPr>
        <p:spPr bwMode="auto">
          <a:xfrm flipH="1">
            <a:off x="4486711" y="1918189"/>
            <a:ext cx="9088" cy="3540779"/>
          </a:xfrm>
          <a:prstGeom prst="line">
            <a:avLst/>
          </a:prstGeom>
          <a:noFill/>
          <a:ln w="76200">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vi-VN" noProof="1"/>
          </a:p>
        </p:txBody>
      </p:sp>
      <p:sp>
        <p:nvSpPr>
          <p:cNvPr id="254017" name="Text Box 65"/>
          <p:cNvSpPr txBox="1">
            <a:spLocks noChangeArrowheads="1"/>
          </p:cNvSpPr>
          <p:nvPr/>
        </p:nvSpPr>
        <p:spPr bwMode="auto">
          <a:xfrm>
            <a:off x="4696699" y="3554560"/>
            <a:ext cx="3308919" cy="5078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vi-VN" sz="2700" b="1" noProof="1">
                <a:solidFill>
                  <a:srgbClr val="0070C0"/>
                </a:solidFill>
                <a:latin typeface="Calibri" panose="020F0502020204030204" pitchFamily="34" charset="0"/>
                <a:cs typeface="Calibri" panose="020F0502020204030204" pitchFamily="34" charset="0"/>
              </a:rPr>
              <a:t>Độ phức tạp tăng dần</a:t>
            </a:r>
          </a:p>
        </p:txBody>
      </p:sp>
    </p:spTree>
    <p:extLst>
      <p:ext uri="{BB962C8B-B14F-4D97-AF65-F5344CB8AC3E}">
        <p14:creationId xmlns:p14="http://schemas.microsoft.com/office/powerpoint/2010/main" val="32129445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4016"/>
                                        </p:tgtEl>
                                        <p:attrNameLst>
                                          <p:attrName>style.visibility</p:attrName>
                                        </p:attrNameLst>
                                      </p:cBhvr>
                                      <p:to>
                                        <p:strVal val="visible"/>
                                      </p:to>
                                    </p:set>
                                    <p:animEffect transition="in" filter="wipe(up)">
                                      <p:cBhvr>
                                        <p:cTn id="7" dur="500"/>
                                        <p:tgtEl>
                                          <p:spTgt spid="2540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4017"/>
                                        </p:tgtEl>
                                        <p:attrNameLst>
                                          <p:attrName>style.visibility</p:attrName>
                                        </p:attrNameLst>
                                      </p:cBhvr>
                                      <p:to>
                                        <p:strVal val="visible"/>
                                      </p:to>
                                    </p:set>
                                    <p:animEffect transition="in" filter="wipe(left)">
                                      <p:cBhvr>
                                        <p:cTn id="11" dur="500"/>
                                        <p:tgtEl>
                                          <p:spTgt spid="254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16" grpId="0" animBg="1"/>
      <p:bldP spid="2540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noProof="1"/>
              <a:t>Một số kết quả quan trọng</a:t>
            </a:r>
          </a:p>
        </p:txBody>
      </p:sp>
      <mc:AlternateContent xmlns:mc="http://schemas.openxmlformats.org/markup-compatibility/2006" xmlns:a14="http://schemas.microsoft.com/office/drawing/2010/main">
        <mc:Choice Requires="a14">
          <p:sp>
            <p:nvSpPr>
              <p:cNvPr id="4" name="Chỗ dành sẵn cho Văn bản 3">
                <a:extLst>
                  <a:ext uri="{FF2B5EF4-FFF2-40B4-BE49-F238E27FC236}">
                    <a16:creationId xmlns:a16="http://schemas.microsoft.com/office/drawing/2014/main" id="{4B7C1947-E75B-4E48-9012-501FEBD62D90}"/>
                  </a:ext>
                </a:extLst>
              </p:cNvPr>
              <p:cNvSpPr>
                <a:spLocks noGrp="1"/>
              </p:cNvSpPr>
              <p:nvPr>
                <p:ph type="body" sz="quarter" idx="13"/>
              </p:nvPr>
            </p:nvSpPr>
            <p:spPr>
              <a:xfrm>
                <a:off x="334963" y="1399032"/>
                <a:ext cx="11521440" cy="4849368"/>
              </a:xfrm>
            </p:spPr>
            <p:txBody>
              <a:bodyPr>
                <a:normAutofit/>
              </a:bodyPr>
              <a:lstStyle/>
              <a:p>
                <a:r>
                  <a:rPr lang="vi-VN" b="1" noProof="1">
                    <a:solidFill>
                      <a:srgbClr val="0070C0"/>
                    </a:solidFill>
                  </a:rPr>
                  <a:t>Hàm đa thức</a:t>
                </a:r>
              </a:p>
              <a:p>
                <a:pPr indent="0" algn="ctr">
                  <a:buNone/>
                </a:pPr>
                <a14:m>
                  <m:oMathPara xmlns:m="http://schemas.openxmlformats.org/officeDocument/2006/math">
                    <m:oMathParaPr>
                      <m:jc m:val="centerGroup"/>
                    </m:oMathParaPr>
                    <m:oMath xmlns:m="http://schemas.openxmlformats.org/officeDocument/2006/math">
                      <m:r>
                        <a:rPr lang="vi-VN" b="1" i="1" noProof="1" smtClean="0">
                          <a:latin typeface="Cambria Math" panose="02040503050406030204" pitchFamily="18" charset="0"/>
                        </a:rPr>
                        <m:t>𝒇</m:t>
                      </m:r>
                      <m:d>
                        <m:dPr>
                          <m:ctrlPr>
                            <a:rPr lang="vi-VN" b="1" i="1" noProof="1" smtClean="0">
                              <a:latin typeface="Cambria Math" panose="02040503050406030204" pitchFamily="18" charset="0"/>
                            </a:rPr>
                          </m:ctrlPr>
                        </m:dPr>
                        <m:e>
                          <m:r>
                            <a:rPr lang="vi-VN" b="1" i="1" noProof="1" smtClean="0">
                              <a:latin typeface="Cambria Math" panose="02040503050406030204" pitchFamily="18" charset="0"/>
                            </a:rPr>
                            <m:t>𝒙</m:t>
                          </m:r>
                        </m:e>
                      </m:d>
                      <m:r>
                        <a:rPr lang="en-US" b="1" i="1" noProof="1" smtClean="0">
                          <a:latin typeface="Cambria Math" panose="02040503050406030204" pitchFamily="18" charset="0"/>
                        </a:rPr>
                        <m:t>=</m:t>
                      </m:r>
                      <m:r>
                        <a:rPr lang="vi-VN" b="1" i="1" noProof="1" smtClean="0">
                          <a:latin typeface="Cambria Math" panose="02040503050406030204" pitchFamily="18" charset="0"/>
                        </a:rPr>
                        <m:t>𝒂</m:t>
                      </m:r>
                      <m:r>
                        <a:rPr lang="vi-VN" b="1" i="1" baseline="-25000" noProof="1">
                          <a:latin typeface="Cambria Math" panose="02040503050406030204" pitchFamily="18" charset="0"/>
                        </a:rPr>
                        <m:t>𝒏</m:t>
                      </m:r>
                      <m:r>
                        <a:rPr lang="vi-VN" b="1" i="1" noProof="1">
                          <a:latin typeface="Cambria Math" panose="02040503050406030204" pitchFamily="18" charset="0"/>
                        </a:rPr>
                        <m:t>𝒙</m:t>
                      </m:r>
                      <m:r>
                        <a:rPr lang="vi-VN" b="1" i="1" baseline="30000" noProof="1">
                          <a:latin typeface="Cambria Math" panose="02040503050406030204" pitchFamily="18" charset="0"/>
                        </a:rPr>
                        <m:t>𝒏</m:t>
                      </m:r>
                      <m:r>
                        <a:rPr lang="vi-VN" b="1" i="1" noProof="1">
                          <a:latin typeface="Cambria Math" panose="02040503050406030204" pitchFamily="18" charset="0"/>
                        </a:rPr>
                        <m:t>+</m:t>
                      </m:r>
                      <m:sSub>
                        <m:sSubPr>
                          <m:ctrlPr>
                            <a:rPr lang="vi-VN" b="1" i="1" noProof="1" smtClean="0">
                              <a:latin typeface="Cambria Math" panose="02040503050406030204" pitchFamily="18" charset="0"/>
                            </a:rPr>
                          </m:ctrlPr>
                        </m:sSubPr>
                        <m:e>
                          <m:r>
                            <a:rPr lang="en-US" b="1" i="1" noProof="1" smtClean="0">
                              <a:latin typeface="Cambria Math" panose="02040503050406030204" pitchFamily="18" charset="0"/>
                            </a:rPr>
                            <m:t>𝒂</m:t>
                          </m:r>
                        </m:e>
                        <m:sub>
                          <m:r>
                            <a:rPr lang="en-US" b="1" i="1" noProof="1" smtClean="0">
                              <a:latin typeface="Cambria Math" panose="02040503050406030204" pitchFamily="18" charset="0"/>
                            </a:rPr>
                            <m:t>𝒏</m:t>
                          </m:r>
                          <m:r>
                            <a:rPr lang="en-US" b="1" i="1" noProof="1" smtClean="0">
                              <a:latin typeface="Cambria Math" panose="02040503050406030204" pitchFamily="18" charset="0"/>
                            </a:rPr>
                            <m:t>−</m:t>
                          </m:r>
                          <m:r>
                            <a:rPr lang="en-US" b="1" i="1" noProof="1" smtClean="0">
                              <a:latin typeface="Cambria Math" panose="02040503050406030204" pitchFamily="18" charset="0"/>
                            </a:rPr>
                            <m:t>𝟏</m:t>
                          </m:r>
                        </m:sub>
                      </m:sSub>
                      <m:sSup>
                        <m:sSupPr>
                          <m:ctrlPr>
                            <a:rPr lang="vi-VN" b="1" i="1" noProof="1" smtClean="0">
                              <a:latin typeface="Cambria Math" panose="02040503050406030204" pitchFamily="18" charset="0"/>
                            </a:rPr>
                          </m:ctrlPr>
                        </m:sSupPr>
                        <m:e>
                          <m:r>
                            <a:rPr lang="en-US" b="1" i="1" noProof="1" smtClean="0">
                              <a:latin typeface="Cambria Math" panose="02040503050406030204" pitchFamily="18" charset="0"/>
                            </a:rPr>
                            <m:t>𝒙</m:t>
                          </m:r>
                        </m:e>
                        <m:sup>
                          <m:r>
                            <a:rPr lang="en-US" b="1" i="1" noProof="1" smtClean="0">
                              <a:latin typeface="Cambria Math" panose="02040503050406030204" pitchFamily="18" charset="0"/>
                            </a:rPr>
                            <m:t>𝒏</m:t>
                          </m:r>
                          <m:r>
                            <a:rPr lang="en-US" b="1" i="1" noProof="1" smtClean="0">
                              <a:latin typeface="Cambria Math" panose="02040503050406030204" pitchFamily="18" charset="0"/>
                            </a:rPr>
                            <m:t>−</m:t>
                          </m:r>
                          <m:r>
                            <a:rPr lang="en-US" b="1" i="1" noProof="1" smtClean="0">
                              <a:latin typeface="Cambria Math" panose="02040503050406030204" pitchFamily="18" charset="0"/>
                            </a:rPr>
                            <m:t>𝟏</m:t>
                          </m:r>
                        </m:sup>
                      </m:sSup>
                      <m:r>
                        <a:rPr lang="vi-VN" b="1" i="1" noProof="1">
                          <a:latin typeface="Cambria Math" panose="02040503050406030204" pitchFamily="18" charset="0"/>
                        </a:rPr>
                        <m:t>+…+</m:t>
                      </m:r>
                      <m:r>
                        <a:rPr lang="vi-VN" b="1" i="1" noProof="1">
                          <a:latin typeface="Cambria Math" panose="02040503050406030204" pitchFamily="18" charset="0"/>
                        </a:rPr>
                        <m:t>𝒂</m:t>
                      </m:r>
                      <m:r>
                        <a:rPr lang="vi-VN" b="1" i="1" baseline="-25000" noProof="1">
                          <a:latin typeface="Cambria Math" panose="02040503050406030204" pitchFamily="18" charset="0"/>
                        </a:rPr>
                        <m:t>𝟏</m:t>
                      </m:r>
                      <m:r>
                        <a:rPr lang="vi-VN" b="1" i="1" noProof="1">
                          <a:latin typeface="Cambria Math" panose="02040503050406030204" pitchFamily="18" charset="0"/>
                        </a:rPr>
                        <m:t>𝒙</m:t>
                      </m:r>
                      <m:r>
                        <a:rPr lang="vi-VN" b="1" i="1" noProof="1">
                          <a:latin typeface="Cambria Math" panose="02040503050406030204" pitchFamily="18" charset="0"/>
                        </a:rPr>
                        <m:t>+</m:t>
                      </m:r>
                      <m:r>
                        <a:rPr lang="vi-VN" b="1" i="1" noProof="1">
                          <a:latin typeface="Cambria Math" panose="02040503050406030204" pitchFamily="18" charset="0"/>
                        </a:rPr>
                        <m:t>𝒂</m:t>
                      </m:r>
                      <m:r>
                        <a:rPr lang="vi-VN" b="1" i="1" baseline="-25000" noProof="1">
                          <a:latin typeface="Cambria Math" panose="02040503050406030204" pitchFamily="18" charset="0"/>
                        </a:rPr>
                        <m:t>𝟎</m:t>
                      </m:r>
                    </m:oMath>
                  </m:oMathPara>
                </a14:m>
                <a:endParaRPr lang="vi-VN" b="1" noProof="1"/>
              </a:p>
              <a:p>
                <a:pPr indent="0">
                  <a:buNone/>
                </a:pPr>
                <a:r>
                  <a:rPr lang="vi-VN" noProof="1"/>
                  <a:t>Khi đó độ phức tạp của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𝑥</m:t>
                    </m:r>
                    <m:r>
                      <a:rPr lang="vi-VN" i="1" noProof="1" smtClean="0">
                        <a:latin typeface="Cambria Math" panose="02040503050406030204" pitchFamily="18" charset="0"/>
                      </a:rPr>
                      <m:t>)</m:t>
                    </m:r>
                  </m:oMath>
                </a14:m>
                <a:r>
                  <a:rPr lang="vi-VN" noProof="1"/>
                  <a:t> là </a:t>
                </a:r>
                <a14:m>
                  <m:oMath xmlns:m="http://schemas.openxmlformats.org/officeDocument/2006/math">
                    <m:r>
                      <a:rPr lang="vi-VN" b="1" i="1" noProof="1" smtClean="0">
                        <a:latin typeface="Cambria Math" panose="02040503050406030204" pitchFamily="18" charset="0"/>
                      </a:rPr>
                      <m:t>𝑶</m:t>
                    </m:r>
                    <m:r>
                      <a:rPr lang="vi-VN" b="1" i="1" noProof="1" smtClean="0">
                        <a:latin typeface="Cambria Math" panose="02040503050406030204" pitchFamily="18" charset="0"/>
                      </a:rPr>
                      <m:t>(</m:t>
                    </m:r>
                    <m:sSup>
                      <m:sSupPr>
                        <m:ctrlPr>
                          <a:rPr lang="vi-VN" b="1" i="1" noProof="1" smtClean="0">
                            <a:latin typeface="Cambria Math" panose="02040503050406030204" pitchFamily="18" charset="0"/>
                          </a:rPr>
                        </m:ctrlPr>
                      </m:sSupPr>
                      <m:e>
                        <m:r>
                          <a:rPr lang="en-US" b="1" i="1" noProof="1" smtClean="0">
                            <a:latin typeface="Cambria Math" panose="02040503050406030204" pitchFamily="18" charset="0"/>
                          </a:rPr>
                          <m:t>𝒙</m:t>
                        </m:r>
                      </m:e>
                      <m:sup>
                        <m:r>
                          <a:rPr lang="en-US" b="1" i="1" noProof="1" smtClean="0">
                            <a:latin typeface="Cambria Math" panose="02040503050406030204" pitchFamily="18" charset="0"/>
                          </a:rPr>
                          <m:t>𝒏</m:t>
                        </m:r>
                      </m:sup>
                    </m:sSup>
                    <m:r>
                      <a:rPr lang="vi-VN" b="1" i="1" noProof="1">
                        <a:latin typeface="Cambria Math" panose="02040503050406030204" pitchFamily="18" charset="0"/>
                      </a:rPr>
                      <m:t>)</m:t>
                    </m:r>
                  </m:oMath>
                </a14:m>
                <a:r>
                  <a:rPr lang="vi-VN" noProof="1"/>
                  <a:t>. </a:t>
                </a:r>
              </a:p>
              <a:p>
                <a:r>
                  <a:rPr lang="vi-VN" b="1" noProof="1">
                    <a:solidFill>
                      <a:srgbClr val="0070C0"/>
                    </a:solidFill>
                  </a:rPr>
                  <a:t>Hàm giai thừa</a:t>
                </a:r>
              </a:p>
              <a:p>
                <a:pPr indent="0" algn="ctr">
                  <a:buNone/>
                </a:pPr>
                <a14:m>
                  <m:oMathPara xmlns:m="http://schemas.openxmlformats.org/officeDocument/2006/math">
                    <m:oMathParaPr>
                      <m:jc m:val="centerGroup"/>
                    </m:oMathParaPr>
                    <m:oMath xmlns:m="http://schemas.openxmlformats.org/officeDocument/2006/math">
                      <m:r>
                        <a:rPr lang="vi-VN" b="1" i="1" noProof="1" smtClean="0">
                          <a:latin typeface="Cambria Math" panose="02040503050406030204" pitchFamily="18" charset="0"/>
                        </a:rPr>
                        <m:t>𝒇</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 ! </m:t>
                      </m:r>
                    </m:oMath>
                  </m:oMathPara>
                </a14:m>
                <a:endParaRPr lang="vi-VN" b="1" noProof="1"/>
              </a:p>
              <a:p>
                <a:pPr indent="0">
                  <a:buNone/>
                </a:pPr>
                <a:r>
                  <a:rPr lang="vi-VN" noProof="1"/>
                  <a:t>Khi đó độ phức tạp của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a:t>
                </a:r>
                <a14:m>
                  <m:oMath xmlns:m="http://schemas.openxmlformats.org/officeDocument/2006/math">
                    <m:r>
                      <a:rPr lang="vi-VN" b="1" i="1" noProof="1" smtClean="0">
                        <a:latin typeface="Cambria Math" panose="02040503050406030204" pitchFamily="18" charset="0"/>
                      </a:rPr>
                      <m:t>𝑶</m:t>
                    </m:r>
                    <m:r>
                      <a:rPr lang="vi-VN" b="1" i="1" noProof="1" smtClean="0">
                        <a:latin typeface="Cambria Math" panose="02040503050406030204" pitchFamily="18" charset="0"/>
                      </a:rPr>
                      <m:t>(</m:t>
                    </m:r>
                    <m:sSup>
                      <m:sSupPr>
                        <m:ctrlPr>
                          <a:rPr lang="vi-VN" b="1" i="1" noProof="1" smtClean="0">
                            <a:latin typeface="Cambria Math" panose="02040503050406030204" pitchFamily="18" charset="0"/>
                          </a:rPr>
                        </m:ctrlPr>
                      </m:sSupPr>
                      <m:e>
                        <m:r>
                          <a:rPr lang="en-US" b="1" i="1" noProof="1" smtClean="0">
                            <a:latin typeface="Cambria Math" panose="02040503050406030204" pitchFamily="18" charset="0"/>
                          </a:rPr>
                          <m:t>𝒏</m:t>
                        </m:r>
                      </m:e>
                      <m:sup>
                        <m:r>
                          <a:rPr lang="en-US" b="1" i="1" noProof="1" smtClean="0">
                            <a:latin typeface="Cambria Math" panose="02040503050406030204" pitchFamily="18" charset="0"/>
                          </a:rPr>
                          <m:t>𝒏</m:t>
                        </m:r>
                      </m:sup>
                    </m:sSup>
                    <m:r>
                      <a:rPr lang="vi-VN" b="1" i="1" noProof="1">
                        <a:latin typeface="Cambria Math" panose="02040503050406030204" pitchFamily="18" charset="0"/>
                      </a:rPr>
                      <m:t>)</m:t>
                    </m:r>
                  </m:oMath>
                </a14:m>
                <a:r>
                  <a:rPr lang="vi-VN" noProof="1"/>
                  <a:t>. </a:t>
                </a:r>
              </a:p>
              <a:p>
                <a:r>
                  <a:rPr lang="vi-VN" b="1" noProof="1">
                    <a:solidFill>
                      <a:srgbClr val="0070C0"/>
                    </a:solidFill>
                  </a:rPr>
                  <a:t>Hàm logarit của giai thừa</a:t>
                </a:r>
              </a:p>
              <a:p>
                <a:pPr marL="0" indent="0" algn="ctr">
                  <a:buNone/>
                </a:pPr>
                <a14:m>
                  <m:oMathPara xmlns:m="http://schemas.openxmlformats.org/officeDocument/2006/math">
                    <m:oMathParaPr>
                      <m:jc m:val="centerGroup"/>
                    </m:oMathParaPr>
                    <m:oMath xmlns:m="http://schemas.openxmlformats.org/officeDocument/2006/math">
                      <m:r>
                        <a:rPr lang="vi-VN" b="1" i="1" noProof="1" smtClean="0">
                          <a:latin typeface="Cambria Math" panose="02040503050406030204" pitchFamily="18" charset="0"/>
                        </a:rPr>
                        <m:t>𝒇</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r>
                        <a:rPr lang="vi-VN" b="1" i="0" noProof="1" smtClean="0">
                          <a:latin typeface="Cambria Math" panose="02040503050406030204" pitchFamily="18" charset="0"/>
                        </a:rPr>
                        <m:t>𝐥𝐨𝐠</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 </m:t>
                      </m:r>
                    </m:oMath>
                  </m:oMathPara>
                </a14:m>
                <a:endParaRPr lang="vi-VN" b="1" noProof="1"/>
              </a:p>
              <a:p>
                <a:pPr indent="0">
                  <a:buNone/>
                </a:pPr>
                <a:r>
                  <a:rPr lang="vi-VN" noProof="1"/>
                  <a:t>Khi đó độ phức tạp của </a:t>
                </a:r>
                <a14:m>
                  <m:oMath xmlns:m="http://schemas.openxmlformats.org/officeDocument/2006/math">
                    <m:r>
                      <a:rPr lang="vi-VN" i="1" noProof="1" smtClean="0">
                        <a:latin typeface="Cambria Math" panose="02040503050406030204" pitchFamily="18" charset="0"/>
                      </a:rPr>
                      <m:t>𝑓</m:t>
                    </m:r>
                    <m:r>
                      <a:rPr lang="vi-VN" i="1" noProof="1" smtClean="0">
                        <a:latin typeface="Cambria Math" panose="02040503050406030204" pitchFamily="18" charset="0"/>
                      </a:rPr>
                      <m:t>(</m:t>
                    </m:r>
                    <m:r>
                      <a:rPr lang="vi-VN" i="1" noProof="1" smtClean="0">
                        <a:latin typeface="Cambria Math" panose="02040503050406030204" pitchFamily="18" charset="0"/>
                      </a:rPr>
                      <m:t>𝑛</m:t>
                    </m:r>
                    <m:r>
                      <a:rPr lang="vi-VN" i="1" noProof="1" smtClean="0">
                        <a:latin typeface="Cambria Math" panose="02040503050406030204" pitchFamily="18" charset="0"/>
                      </a:rPr>
                      <m:t>)</m:t>
                    </m:r>
                  </m:oMath>
                </a14:m>
                <a:r>
                  <a:rPr lang="vi-VN" noProof="1"/>
                  <a:t> là </a:t>
                </a:r>
                <a14:m>
                  <m:oMath xmlns:m="http://schemas.openxmlformats.org/officeDocument/2006/math">
                    <m:r>
                      <a:rPr lang="vi-VN" b="1" i="1" noProof="1" smtClean="0">
                        <a:latin typeface="Cambria Math" panose="02040503050406030204" pitchFamily="18" charset="0"/>
                      </a:rPr>
                      <m:t>𝑶</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0" noProof="1" smtClean="0">
                        <a:latin typeface="Cambria Math" panose="02040503050406030204" pitchFamily="18" charset="0"/>
                      </a:rPr>
                      <m:t>𝐥𝐨𝐠</m:t>
                    </m:r>
                    <m:r>
                      <a:rPr lang="vi-VN" b="1" i="1" noProof="1" smtClean="0">
                        <a:latin typeface="Cambria Math" panose="02040503050406030204" pitchFamily="18" charset="0"/>
                      </a:rPr>
                      <m:t>⁡(</m:t>
                    </m:r>
                    <m:r>
                      <a:rPr lang="vi-VN" b="1" i="1" noProof="1" smtClean="0">
                        <a:latin typeface="Cambria Math" panose="02040503050406030204" pitchFamily="18" charset="0"/>
                      </a:rPr>
                      <m:t>𝒏</m:t>
                    </m:r>
                    <m:r>
                      <a:rPr lang="vi-VN" b="1" i="1" noProof="1" smtClean="0">
                        <a:latin typeface="Cambria Math" panose="02040503050406030204" pitchFamily="18" charset="0"/>
                      </a:rPr>
                      <m:t>))</m:t>
                    </m:r>
                  </m:oMath>
                </a14:m>
                <a:r>
                  <a:rPr lang="vi-VN" noProof="1"/>
                  <a:t>.</a:t>
                </a:r>
              </a:p>
            </p:txBody>
          </p:sp>
        </mc:Choice>
        <mc:Fallback xmlns="">
          <p:sp>
            <p:nvSpPr>
              <p:cNvPr id="4" name="Chỗ dành sẵn cho Văn bản 3">
                <a:extLst>
                  <a:ext uri="{FF2B5EF4-FFF2-40B4-BE49-F238E27FC236}">
                    <a16:creationId xmlns:a16="http://schemas.microsoft.com/office/drawing/2014/main" id="{4B7C1947-E75B-4E48-9012-501FEBD62D90}"/>
                  </a:ext>
                </a:extLst>
              </p:cNvPr>
              <p:cNvSpPr>
                <a:spLocks noGrp="1" noRot="1" noChangeAspect="1" noMove="1" noResize="1" noEditPoints="1" noAdjustHandles="1" noChangeArrowheads="1" noChangeShapeType="1" noTextEdit="1"/>
              </p:cNvSpPr>
              <p:nvPr>
                <p:ph type="body" sz="quarter" idx="13"/>
              </p:nvPr>
            </p:nvSpPr>
            <p:spPr>
              <a:xfrm>
                <a:off x="334963" y="1399032"/>
                <a:ext cx="11521440" cy="4849368"/>
              </a:xfrm>
              <a:blipFill>
                <a:blip r:embed="rId2"/>
                <a:stretch>
                  <a:fillRect l="-529" t="-1132"/>
                </a:stretch>
              </a:blipFill>
            </p:spPr>
            <p:txBody>
              <a:bodyPr/>
              <a:lstStyle/>
              <a:p>
                <a:r>
                  <a:rPr lang="en-US">
                    <a:noFill/>
                  </a:rPr>
                  <a:t> </a:t>
                </a:r>
              </a:p>
            </p:txBody>
          </p:sp>
        </mc:Fallback>
      </mc:AlternateContent>
      <p:sp>
        <p:nvSpPr>
          <p:cNvPr id="5" name="Chỗ dành sẵn cho Ngày tháng 4">
            <a:extLst>
              <a:ext uri="{FF2B5EF4-FFF2-40B4-BE49-F238E27FC236}">
                <a16:creationId xmlns:a16="http://schemas.microsoft.com/office/drawing/2014/main" id="{E145600E-9B1D-4EDF-B148-78DEF9CE05CD}"/>
              </a:ext>
            </a:extLst>
          </p:cNvPr>
          <p:cNvSpPr>
            <a:spLocks noGrp="1"/>
          </p:cNvSpPr>
          <p:nvPr>
            <p:ph type="dt" sz="half" idx="10"/>
          </p:nvPr>
        </p:nvSpPr>
        <p:spPr/>
        <p:txBody>
          <a:bodyPr/>
          <a:lstStyle/>
          <a:p>
            <a:fld id="{18781EC1-C6A9-40EF-930C-14C2C0A8EEAF}" type="datetime1">
              <a:rPr lang="vi-VN" noProof="1" smtClean="0"/>
              <a:t>04/01/2021</a:t>
            </a:fld>
            <a:endParaRPr lang="vi-VN" noProof="1"/>
          </a:p>
        </p:txBody>
      </p:sp>
      <p:sp>
        <p:nvSpPr>
          <p:cNvPr id="7" name="Chỗ dành sẵn cho Số hiệu Bản chiếu 6">
            <a:extLst>
              <a:ext uri="{FF2B5EF4-FFF2-40B4-BE49-F238E27FC236}">
                <a16:creationId xmlns:a16="http://schemas.microsoft.com/office/drawing/2014/main" id="{3B7FD3D1-9A48-4404-A5F8-B921F58A0AB6}"/>
              </a:ext>
            </a:extLst>
          </p:cNvPr>
          <p:cNvSpPr>
            <a:spLocks noGrp="1"/>
          </p:cNvSpPr>
          <p:nvPr>
            <p:ph type="sldNum" sz="quarter" idx="12"/>
          </p:nvPr>
        </p:nvSpPr>
        <p:spPr/>
        <p:txBody>
          <a:bodyPr/>
          <a:lstStyle/>
          <a:p>
            <a:fld id="{48F63A3B-78C7-47BE-AE5E-E10140E04643}" type="slidenum">
              <a:rPr lang="vi-VN" noProof="1" smtClean="0"/>
              <a:t>84</a:t>
            </a:fld>
            <a:endParaRPr lang="vi-VN" noProof="1"/>
          </a:p>
        </p:txBody>
      </p:sp>
    </p:spTree>
    <p:extLst>
      <p:ext uri="{BB962C8B-B14F-4D97-AF65-F5344CB8AC3E}">
        <p14:creationId xmlns:p14="http://schemas.microsoft.com/office/powerpoint/2010/main" val="118880234"/>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Một số kết quả quan trọng</a:t>
            </a:r>
          </a:p>
        </p:txBody>
      </p:sp>
      <mc:AlternateContent xmlns:mc="http://schemas.openxmlformats.org/markup-compatibility/2006" xmlns:a14="http://schemas.microsoft.com/office/drawing/2010/main">
        <mc:Choice Requires="a14">
          <p:sp>
            <p:nvSpPr>
              <p:cNvPr id="4" name="Chỗ dành sẵn cho Văn bản 3">
                <a:extLst>
                  <a:ext uri="{FF2B5EF4-FFF2-40B4-BE49-F238E27FC236}">
                    <a16:creationId xmlns:a16="http://schemas.microsoft.com/office/drawing/2014/main" id="{AA5BA7BC-67E8-4D92-97AC-6F7916AE8DCD}"/>
                  </a:ext>
                </a:extLst>
              </p:cNvPr>
              <p:cNvSpPr>
                <a:spLocks noGrp="1"/>
              </p:cNvSpPr>
              <p:nvPr>
                <p:ph type="body" sz="quarter" idx="13"/>
              </p:nvPr>
            </p:nvSpPr>
            <p:spPr/>
            <p:txBody>
              <a:bodyPr/>
              <a:lstStyle/>
              <a:p>
                <a:pPr>
                  <a:spcBef>
                    <a:spcPts val="800"/>
                  </a:spcBef>
                </a:pPr>
                <a:r>
                  <a:rPr lang="vi-VN" b="1" dirty="0">
                    <a:solidFill>
                      <a:srgbClr val="0070C0"/>
                    </a:solidFill>
                  </a:rPr>
                  <a:t>Hàm điều hòa</a:t>
                </a:r>
              </a:p>
              <a:p>
                <a:pPr marL="0" indent="0">
                  <a:spcBef>
                    <a:spcPts val="80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oMath>
                  </m:oMathPara>
                </a14:m>
                <a:endParaRPr lang="vi-VN" dirty="0"/>
              </a:p>
              <a:p>
                <a:pPr indent="0">
                  <a:spcBef>
                    <a:spcPts val="800"/>
                  </a:spcBef>
                  <a:buNone/>
                </a:pPr>
                <a:r>
                  <a:rPr lang="vi-VN" dirty="0"/>
                  <a:t>Khi đó độ phức tạp của </a:t>
                </a:r>
                <a14:m>
                  <m:oMath xmlns:m="http://schemas.openxmlformats.org/officeDocument/2006/math">
                    <m:r>
                      <a:rPr lang="vi-VN" i="1" dirty="0" smtClean="0">
                        <a:latin typeface="Cambria Math" panose="02040503050406030204" pitchFamily="18" charset="0"/>
                      </a:rPr>
                      <m:t>𝐻</m:t>
                    </m:r>
                    <m:r>
                      <a:rPr lang="vi-VN" i="1" dirty="0" smtClean="0">
                        <a:latin typeface="Cambria Math" panose="02040503050406030204" pitchFamily="18" charset="0"/>
                      </a:rPr>
                      <m:t>(</m:t>
                    </m:r>
                    <m:r>
                      <a:rPr lang="vi-VN" i="1" dirty="0" smtClean="0">
                        <a:latin typeface="Cambria Math" panose="02040503050406030204" pitchFamily="18" charset="0"/>
                      </a:rPr>
                      <m:t>𝑛</m:t>
                    </m:r>
                    <m:r>
                      <a:rPr lang="vi-VN" i="1" dirty="0" smtClean="0">
                        <a:latin typeface="Cambria Math" panose="02040503050406030204" pitchFamily="18" charset="0"/>
                      </a:rPr>
                      <m:t>)</m:t>
                    </m:r>
                  </m:oMath>
                </a14:m>
                <a:r>
                  <a:rPr lang="vi-VN" dirty="0"/>
                  <a:t> </a:t>
                </a:r>
                <a:r>
                  <a:rPr lang="pt-BR" dirty="0"/>
                  <a:t>là </a:t>
                </a:r>
                <a14:m>
                  <m:oMath xmlns:m="http://schemas.openxmlformats.org/officeDocument/2006/math">
                    <m:r>
                      <a:rPr lang="pt-BR" b="1" i="1" dirty="0" smtClean="0">
                        <a:latin typeface="Cambria Math" panose="02040503050406030204" pitchFamily="18" charset="0"/>
                      </a:rPr>
                      <m:t>𝑶</m:t>
                    </m:r>
                    <m:r>
                      <a:rPr lang="pt-BR" b="1" i="1" dirty="0" smtClean="0">
                        <a:latin typeface="Cambria Math" panose="02040503050406030204" pitchFamily="18" charset="0"/>
                      </a:rPr>
                      <m:t>(</m:t>
                    </m:r>
                    <m:r>
                      <a:rPr lang="pt-BR" b="1" i="0" dirty="0" smtClean="0">
                        <a:latin typeface="Cambria Math" panose="02040503050406030204" pitchFamily="18" charset="0"/>
                      </a:rPr>
                      <m:t>𝐥𝐨𝐠</m:t>
                    </m:r>
                    <m:r>
                      <a:rPr lang="vi-VN" b="1" i="1" dirty="0">
                        <a:latin typeface="Cambria Math" panose="02040503050406030204" pitchFamily="18" charset="0"/>
                      </a:rPr>
                      <m:t>⁡</m:t>
                    </m:r>
                    <m:r>
                      <a:rPr lang="pt-BR" b="1" i="1" dirty="0">
                        <a:latin typeface="Cambria Math" panose="02040503050406030204" pitchFamily="18" charset="0"/>
                      </a:rPr>
                      <m:t>𝒏</m:t>
                    </m:r>
                    <m:r>
                      <a:rPr lang="pt-BR" b="1" i="1" dirty="0">
                        <a:latin typeface="Cambria Math" panose="02040503050406030204" pitchFamily="18" charset="0"/>
                      </a:rPr>
                      <m:t>)</m:t>
                    </m:r>
                  </m:oMath>
                </a14:m>
                <a:r>
                  <a:rPr lang="vi-VN" dirty="0"/>
                  <a:t>.</a:t>
                </a:r>
                <a:endParaRPr lang="pt-BR" dirty="0"/>
              </a:p>
              <a:p>
                <a:pPr>
                  <a:spcBef>
                    <a:spcPts val="800"/>
                  </a:spcBef>
                </a:pPr>
                <a:endParaRPr lang="vi-VN" dirty="0"/>
              </a:p>
              <a:p>
                <a:endParaRPr lang="en-US" dirty="0"/>
              </a:p>
            </p:txBody>
          </p:sp>
        </mc:Choice>
        <mc:Fallback xmlns="">
          <p:sp>
            <p:nvSpPr>
              <p:cNvPr id="4" name="Chỗ dành sẵn cho Văn bản 3">
                <a:extLst>
                  <a:ext uri="{FF2B5EF4-FFF2-40B4-BE49-F238E27FC236}">
                    <a16:creationId xmlns:a16="http://schemas.microsoft.com/office/drawing/2014/main" id="{AA5BA7BC-67E8-4D92-97AC-6F7916AE8DC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9" t="-1139"/>
                </a:stretch>
              </a:blipFill>
            </p:spPr>
            <p:txBody>
              <a:bodyPr/>
              <a:lstStyle/>
              <a:p>
                <a:r>
                  <a:rPr lang="en-US">
                    <a:noFill/>
                  </a:rPr>
                  <a:t> </a:t>
                </a:r>
              </a:p>
            </p:txBody>
          </p:sp>
        </mc:Fallback>
      </mc:AlternateContent>
      <p:sp>
        <p:nvSpPr>
          <p:cNvPr id="5" name="Chỗ dành sẵn cho Ngày tháng 4">
            <a:extLst>
              <a:ext uri="{FF2B5EF4-FFF2-40B4-BE49-F238E27FC236}">
                <a16:creationId xmlns:a16="http://schemas.microsoft.com/office/drawing/2014/main" id="{EAECB7C1-9E53-4B21-8EE7-D147ABF4F138}"/>
              </a:ext>
            </a:extLst>
          </p:cNvPr>
          <p:cNvSpPr>
            <a:spLocks noGrp="1"/>
          </p:cNvSpPr>
          <p:nvPr>
            <p:ph type="dt" sz="half" idx="10"/>
          </p:nvPr>
        </p:nvSpPr>
        <p:spPr/>
        <p:txBody>
          <a:bodyPr/>
          <a:lstStyle/>
          <a:p>
            <a:fld id="{7F3C3CF8-6EC0-4074-8DD8-7E4FAD7B0BA4}" type="datetime1">
              <a:rPr lang="vi-VN" smtClean="0"/>
              <a:t>04/01/2021</a:t>
            </a:fld>
            <a:endParaRPr lang="en-US" dirty="0"/>
          </a:p>
        </p:txBody>
      </p:sp>
      <p:sp>
        <p:nvSpPr>
          <p:cNvPr id="7" name="Chỗ dành sẵn cho Số hiệu Bản chiếu 6">
            <a:extLst>
              <a:ext uri="{FF2B5EF4-FFF2-40B4-BE49-F238E27FC236}">
                <a16:creationId xmlns:a16="http://schemas.microsoft.com/office/drawing/2014/main" id="{20E4E737-B37A-4AF6-87E0-C852FD14E09C}"/>
              </a:ext>
            </a:extLst>
          </p:cNvPr>
          <p:cNvSpPr>
            <a:spLocks noGrp="1"/>
          </p:cNvSpPr>
          <p:nvPr>
            <p:ph type="sldNum" sz="quarter" idx="12"/>
          </p:nvPr>
        </p:nvSpPr>
        <p:spPr/>
        <p:txBody>
          <a:bodyPr/>
          <a:lstStyle/>
          <a:p>
            <a:fld id="{48F63A3B-78C7-47BE-AE5E-E10140E04643}" type="slidenum">
              <a:rPr lang="en-US" smtClean="0"/>
              <a:t>85</a:t>
            </a:fld>
            <a:endParaRPr lang="en-US" dirty="0"/>
          </a:p>
        </p:txBody>
      </p:sp>
    </p:spTree>
    <p:extLst>
      <p:ext uri="{BB962C8B-B14F-4D97-AF65-F5344CB8AC3E}">
        <p14:creationId xmlns:p14="http://schemas.microsoft.com/office/powerpoint/2010/main" val="2656124299"/>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vi-VN"/>
              <a:t>Một số ví dụ</a:t>
            </a:r>
          </a:p>
        </p:txBody>
      </p:sp>
      <p:sp>
        <p:nvSpPr>
          <p:cNvPr id="2" name="Chỗ dành sẵn cho Văn bản 1">
            <a:extLst>
              <a:ext uri="{FF2B5EF4-FFF2-40B4-BE49-F238E27FC236}">
                <a16:creationId xmlns:a16="http://schemas.microsoft.com/office/drawing/2014/main" id="{E1CBF6D6-AE15-4034-B496-2D2E0554D203}"/>
              </a:ext>
            </a:extLst>
          </p:cNvPr>
          <p:cNvSpPr>
            <a:spLocks noGrp="1"/>
          </p:cNvSpPr>
          <p:nvPr>
            <p:ph type="body" sz="quarter" idx="13"/>
          </p:nvPr>
        </p:nvSpPr>
        <p:spPr/>
        <p:txBody>
          <a:bodyPr/>
          <a:lstStyle/>
          <a:p>
            <a:r>
              <a:rPr lang="vi-VN" sz="2800" b="1" noProof="1">
                <a:solidFill>
                  <a:schemeClr val="tx2">
                    <a:lumMod val="50000"/>
                  </a:schemeClr>
                </a:solidFill>
              </a:rPr>
              <a:t>Ví dụ [if]: </a:t>
            </a:r>
            <a:r>
              <a:rPr lang="vi-VN" sz="2800" noProof="1">
                <a:solidFill>
                  <a:schemeClr val="tx2">
                    <a:lumMod val="50000"/>
                  </a:schemeClr>
                </a:solidFill>
              </a:rPr>
              <a:t>Tìm độ phức tạp của thuật toán trong trường hợp xấu nhất.</a:t>
            </a:r>
            <a:endParaRPr lang="vi-VN" noProof="1"/>
          </a:p>
        </p:txBody>
      </p:sp>
      <p:sp>
        <p:nvSpPr>
          <p:cNvPr id="33796" name="Text Box 5"/>
          <p:cNvSpPr txBox="1">
            <a:spLocks noChangeArrowheads="1"/>
          </p:cNvSpPr>
          <p:nvPr/>
        </p:nvSpPr>
        <p:spPr bwMode="auto">
          <a:xfrm>
            <a:off x="3581400" y="2743200"/>
            <a:ext cx="5410200" cy="1938992"/>
          </a:xfrm>
          <a:prstGeom prst="rect">
            <a:avLst/>
          </a:prstGeom>
          <a:solidFill>
            <a:schemeClr val="accent6">
              <a:lumMod val="40000"/>
              <a:lumOff val="60000"/>
            </a:schemeClr>
          </a:solidFill>
          <a:ln w="2857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eaLnBrk="1" hangingPunct="1">
              <a:spcBef>
                <a:spcPct val="20000"/>
              </a:spcBef>
              <a:buClr>
                <a:srgbClr val="F2C33E"/>
              </a:buClr>
              <a:buSzPct val="130000"/>
              <a:buFont typeface="Wingdings" pitchFamily="2" charset="2"/>
              <a:buNone/>
            </a:pPr>
            <a:r>
              <a:rPr lang="vi-VN" sz="2400" dirty="0">
                <a:ln>
                  <a:solidFill>
                    <a:schemeClr val="tx1"/>
                  </a:solidFill>
                </a:ln>
                <a:solidFill>
                  <a:schemeClr val="tx1"/>
                </a:solidFill>
                <a:latin typeface="Consolas" panose="020B0609020204030204" pitchFamily="49" charset="0"/>
              </a:rPr>
              <a:t>// Thuật toán tìm max</a:t>
            </a:r>
            <a:br>
              <a:rPr lang="vi-VN" sz="2400" dirty="0">
                <a:ln>
                  <a:solidFill>
                    <a:schemeClr val="tx1"/>
                  </a:solidFill>
                </a:ln>
                <a:solidFill>
                  <a:schemeClr val="tx1"/>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1</a:t>
            </a:r>
            <a:r>
              <a:rPr lang="vi-VN" sz="2400" dirty="0">
                <a:ln>
                  <a:solidFill>
                    <a:schemeClr val="tx1"/>
                  </a:solidFill>
                </a:ln>
                <a:solidFill>
                  <a:schemeClr val="tx1"/>
                </a:solidFill>
                <a:latin typeface="Consolas" panose="020B0609020204030204" pitchFamily="49" charset="0"/>
              </a:rPr>
              <a:t>   int max = a[0];</a:t>
            </a:r>
            <a:br>
              <a:rPr lang="vi-VN" sz="2400" dirty="0">
                <a:ln>
                  <a:solidFill>
                    <a:schemeClr val="tx1"/>
                  </a:solidFill>
                </a:ln>
                <a:solidFill>
                  <a:schemeClr val="tx1"/>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2</a:t>
            </a:r>
            <a:r>
              <a:rPr lang="vi-VN" sz="2400" dirty="0">
                <a:ln>
                  <a:solidFill>
                    <a:schemeClr val="tx1"/>
                  </a:solidFill>
                </a:ln>
                <a:solidFill>
                  <a:schemeClr val="tx1"/>
                </a:solidFill>
                <a:latin typeface="Consolas" panose="020B0609020204030204" pitchFamily="49" charset="0"/>
              </a:rPr>
              <a:t>   for (int i = 1; i &lt; n; i++)</a:t>
            </a:r>
            <a:br>
              <a:rPr lang="vi-VN" sz="2400" dirty="0">
                <a:ln>
                  <a:solidFill>
                    <a:schemeClr val="tx1"/>
                  </a:solidFill>
                </a:ln>
                <a:solidFill>
                  <a:schemeClr val="tx1"/>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3</a:t>
            </a:r>
            <a:r>
              <a:rPr lang="vi-VN" sz="2400" dirty="0">
                <a:ln>
                  <a:solidFill>
                    <a:schemeClr val="tx1"/>
                  </a:solidFill>
                </a:ln>
                <a:solidFill>
                  <a:schemeClr val="tx1"/>
                </a:solidFill>
                <a:latin typeface="Consolas" panose="020B0609020204030204" pitchFamily="49" charset="0"/>
              </a:rPr>
              <a:t>		if (max &lt; a[i])</a:t>
            </a:r>
            <a:br>
              <a:rPr lang="vi-VN" sz="2400" dirty="0">
                <a:ln>
                  <a:solidFill>
                    <a:schemeClr val="tx1"/>
                  </a:solidFill>
                </a:ln>
                <a:solidFill>
                  <a:schemeClr val="tx1"/>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4</a:t>
            </a:r>
            <a:r>
              <a:rPr lang="vi-VN" sz="2400" dirty="0">
                <a:ln>
                  <a:solidFill>
                    <a:schemeClr val="tx1"/>
                  </a:solidFill>
                </a:ln>
                <a:solidFill>
                  <a:schemeClr val="tx1"/>
                </a:solidFill>
                <a:latin typeface="Consolas" panose="020B0609020204030204" pitchFamily="49" charset="0"/>
              </a:rPr>
              <a:t>			max = a[i];</a:t>
            </a:r>
          </a:p>
        </p:txBody>
      </p:sp>
      <p:sp>
        <p:nvSpPr>
          <p:cNvPr id="3" name="Chỗ dành sẵn cho Ngày tháng 2">
            <a:extLst>
              <a:ext uri="{FF2B5EF4-FFF2-40B4-BE49-F238E27FC236}">
                <a16:creationId xmlns:a16="http://schemas.microsoft.com/office/drawing/2014/main" id="{B3BC826E-82E4-4C8F-BE23-ACF679888B01}"/>
              </a:ext>
            </a:extLst>
          </p:cNvPr>
          <p:cNvSpPr>
            <a:spLocks noGrp="1"/>
          </p:cNvSpPr>
          <p:nvPr>
            <p:ph type="dt" sz="half" idx="10"/>
          </p:nvPr>
        </p:nvSpPr>
        <p:spPr/>
        <p:txBody>
          <a:bodyPr/>
          <a:lstStyle/>
          <a:p>
            <a:fld id="{E3AFD4C6-4CB6-41D8-9ADF-9FEDBE28FC9A}"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8E202D8F-FA12-4D29-B43B-45115324FC2A}"/>
              </a:ext>
            </a:extLst>
          </p:cNvPr>
          <p:cNvSpPr>
            <a:spLocks noGrp="1"/>
          </p:cNvSpPr>
          <p:nvPr>
            <p:ph type="sldNum" sz="quarter" idx="12"/>
          </p:nvPr>
        </p:nvSpPr>
        <p:spPr/>
        <p:txBody>
          <a:bodyPr/>
          <a:lstStyle/>
          <a:p>
            <a:fld id="{48F63A3B-78C7-47BE-AE5E-E10140E04643}" type="slidenum">
              <a:rPr lang="en-US" smtClean="0"/>
              <a:t>86</a:t>
            </a:fld>
            <a:endParaRPr lang="en-US" dirty="0"/>
          </a:p>
        </p:txBody>
      </p:sp>
    </p:spTree>
    <p:extLst>
      <p:ext uri="{BB962C8B-B14F-4D97-AF65-F5344CB8AC3E}">
        <p14:creationId xmlns:p14="http://schemas.microsoft.com/office/powerpoint/2010/main" val="32656381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barn(outVertical)">
                                      <p:cBhvr>
                                        <p:cTn id="7"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vi-VN" dirty="0"/>
              <a:t>Một số ví dụ</a:t>
            </a:r>
          </a:p>
        </p:txBody>
      </p:sp>
      <p:sp>
        <p:nvSpPr>
          <p:cNvPr id="2" name="Chỗ dành sẵn cho Văn bản 1">
            <a:extLst>
              <a:ext uri="{FF2B5EF4-FFF2-40B4-BE49-F238E27FC236}">
                <a16:creationId xmlns:a16="http://schemas.microsoft.com/office/drawing/2014/main" id="{8555CAFA-DBA7-473E-9AB6-CAB9BE49D586}"/>
              </a:ext>
            </a:extLst>
          </p:cNvPr>
          <p:cNvSpPr>
            <a:spLocks noGrp="1"/>
          </p:cNvSpPr>
          <p:nvPr>
            <p:ph type="body" sz="quarter" idx="13"/>
          </p:nvPr>
        </p:nvSpPr>
        <p:spPr/>
        <p:txBody>
          <a:bodyPr/>
          <a:lstStyle/>
          <a:p>
            <a:r>
              <a:rPr lang="vi-VN" sz="2800" b="1" noProof="1">
                <a:solidFill>
                  <a:schemeClr val="tx2">
                    <a:lumMod val="50000"/>
                  </a:schemeClr>
                </a:solidFill>
              </a:rPr>
              <a:t>Ví dụ [if + return]: </a:t>
            </a:r>
            <a:r>
              <a:rPr lang="vi-VN" sz="2800" noProof="1">
                <a:solidFill>
                  <a:schemeClr val="tx2">
                    <a:lumMod val="50000"/>
                  </a:schemeClr>
                </a:solidFill>
              </a:rPr>
              <a:t>Tìm độ phức tạp của thuật toán trong trường hợp xấu nhất.</a:t>
            </a:r>
          </a:p>
        </p:txBody>
      </p:sp>
      <p:sp>
        <p:nvSpPr>
          <p:cNvPr id="34820" name="Text Box 4"/>
          <p:cNvSpPr txBox="1">
            <a:spLocks noChangeArrowheads="1"/>
          </p:cNvSpPr>
          <p:nvPr/>
        </p:nvSpPr>
        <p:spPr bwMode="auto">
          <a:xfrm>
            <a:off x="3733800" y="2819400"/>
            <a:ext cx="5410200" cy="2308324"/>
          </a:xfrm>
          <a:prstGeom prst="rect">
            <a:avLst/>
          </a:prstGeom>
          <a:solidFill>
            <a:schemeClr val="accent5">
              <a:lumMod val="20000"/>
              <a:lumOff val="80000"/>
            </a:schemeClr>
          </a:solidFill>
          <a:ln w="2857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eaLnBrk="1" hangingPunct="1">
              <a:spcBef>
                <a:spcPct val="20000"/>
              </a:spcBef>
              <a:buClr>
                <a:srgbClr val="F2C33E"/>
              </a:buClr>
              <a:buSzPct val="130000"/>
              <a:buFont typeface="Wingdings" pitchFamily="2" charset="2"/>
              <a:buNone/>
            </a:pPr>
            <a:r>
              <a:rPr lang="vi-VN" sz="2400" dirty="0">
                <a:ln>
                  <a:solidFill>
                    <a:srgbClr val="002060"/>
                  </a:solidFill>
                </a:ln>
                <a:solidFill>
                  <a:srgbClr val="002060"/>
                </a:solidFill>
                <a:latin typeface="Consolas" panose="020B0609020204030204" pitchFamily="49" charset="0"/>
              </a:rPr>
              <a:t>// Thuật toán tìm kiếm</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1 </a:t>
            </a:r>
            <a:r>
              <a:rPr lang="vi-VN" sz="2400" dirty="0">
                <a:ln>
                  <a:solidFill>
                    <a:srgbClr val="002060"/>
                  </a:solidFill>
                </a:ln>
                <a:solidFill>
                  <a:srgbClr val="002060"/>
                </a:solidFill>
                <a:latin typeface="Consolas" panose="020B0609020204030204" pitchFamily="49" charset="0"/>
              </a:rPr>
              <a:t>  int vitri = -1;</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2</a:t>
            </a:r>
            <a:r>
              <a:rPr lang="vi-VN" sz="2400" dirty="0">
                <a:ln>
                  <a:solidFill>
                    <a:srgbClr val="002060"/>
                  </a:solidFill>
                </a:ln>
                <a:solidFill>
                  <a:srgbClr val="002060"/>
                </a:solidFill>
                <a:latin typeface="Consolas" panose="020B0609020204030204" pitchFamily="49" charset="0"/>
              </a:rPr>
              <a:t>   for (int i = 0; i &lt; n; i++)</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3</a:t>
            </a:r>
            <a:r>
              <a:rPr lang="vi-VN" sz="2400" dirty="0">
                <a:ln>
                  <a:solidFill>
                    <a:srgbClr val="002060"/>
                  </a:solidFill>
                </a:ln>
                <a:solidFill>
                  <a:srgbClr val="002060"/>
                </a:solidFill>
                <a:latin typeface="Consolas" panose="020B0609020204030204" pitchFamily="49" charset="0"/>
              </a:rPr>
              <a:t>	    if (x == a[i]</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4</a:t>
            </a:r>
            <a:r>
              <a:rPr lang="vi-VN" sz="2400" dirty="0">
                <a:ln>
                  <a:solidFill>
                    <a:srgbClr val="002060"/>
                  </a:solidFill>
                </a:ln>
                <a:solidFill>
                  <a:srgbClr val="002060"/>
                </a:solidFill>
                <a:latin typeface="Consolas" panose="020B0609020204030204" pitchFamily="49" charset="0"/>
              </a:rPr>
              <a:t>		     vitri = i;</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5 </a:t>
            </a:r>
            <a:r>
              <a:rPr lang="vi-VN" sz="2400" dirty="0">
                <a:ln>
                  <a:solidFill>
                    <a:srgbClr val="002060"/>
                  </a:solidFill>
                </a:ln>
                <a:solidFill>
                  <a:srgbClr val="002060"/>
                </a:solidFill>
                <a:latin typeface="Consolas" panose="020B0609020204030204" pitchFamily="49" charset="0"/>
              </a:rPr>
              <a:t>  return vitri;</a:t>
            </a:r>
          </a:p>
        </p:txBody>
      </p:sp>
      <p:sp>
        <p:nvSpPr>
          <p:cNvPr id="3" name="Chỗ dành sẵn cho Ngày tháng 2">
            <a:extLst>
              <a:ext uri="{FF2B5EF4-FFF2-40B4-BE49-F238E27FC236}">
                <a16:creationId xmlns:a16="http://schemas.microsoft.com/office/drawing/2014/main" id="{92BB9873-0D4A-49FE-B002-A37ECF3818DE}"/>
              </a:ext>
            </a:extLst>
          </p:cNvPr>
          <p:cNvSpPr>
            <a:spLocks noGrp="1"/>
          </p:cNvSpPr>
          <p:nvPr>
            <p:ph type="dt" sz="half" idx="10"/>
          </p:nvPr>
        </p:nvSpPr>
        <p:spPr/>
        <p:txBody>
          <a:bodyPr/>
          <a:lstStyle/>
          <a:p>
            <a:fld id="{4BD5A1B1-BB20-4CF6-BD65-C9FD8D902F35}"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ABC05AFD-9A27-4B1B-8498-18C4C6F15C07}"/>
              </a:ext>
            </a:extLst>
          </p:cNvPr>
          <p:cNvSpPr>
            <a:spLocks noGrp="1"/>
          </p:cNvSpPr>
          <p:nvPr>
            <p:ph type="sldNum" sz="quarter" idx="12"/>
          </p:nvPr>
        </p:nvSpPr>
        <p:spPr/>
        <p:txBody>
          <a:bodyPr/>
          <a:lstStyle/>
          <a:p>
            <a:fld id="{48F63A3B-78C7-47BE-AE5E-E10140E04643}" type="slidenum">
              <a:rPr lang="en-US" smtClean="0"/>
              <a:t>87</a:t>
            </a:fld>
            <a:endParaRPr lang="en-US" dirty="0"/>
          </a:p>
        </p:txBody>
      </p:sp>
    </p:spTree>
    <p:extLst>
      <p:ext uri="{BB962C8B-B14F-4D97-AF65-F5344CB8AC3E}">
        <p14:creationId xmlns:p14="http://schemas.microsoft.com/office/powerpoint/2010/main" val="9096535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arn(outVertical)">
                                      <p:cBhvr>
                                        <p:cTn id="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vi-VN"/>
              <a:t>Một số ví dụ</a:t>
            </a:r>
          </a:p>
        </p:txBody>
      </p:sp>
      <p:sp>
        <p:nvSpPr>
          <p:cNvPr id="2" name="Chỗ dành sẵn cho Văn bản 1">
            <a:extLst>
              <a:ext uri="{FF2B5EF4-FFF2-40B4-BE49-F238E27FC236}">
                <a16:creationId xmlns:a16="http://schemas.microsoft.com/office/drawing/2014/main" id="{B5E99F08-8E8B-46AD-91E1-CDC9CAC98F5B}"/>
              </a:ext>
            </a:extLst>
          </p:cNvPr>
          <p:cNvSpPr>
            <a:spLocks noGrp="1"/>
          </p:cNvSpPr>
          <p:nvPr>
            <p:ph type="body" sz="quarter" idx="13"/>
          </p:nvPr>
        </p:nvSpPr>
        <p:spPr/>
        <p:txBody>
          <a:bodyPr/>
          <a:lstStyle/>
          <a:p>
            <a:r>
              <a:rPr lang="vi-VN" b="1" noProof="1"/>
              <a:t>Ví dụ [for]: </a:t>
            </a:r>
            <a:r>
              <a:rPr lang="vi-VN" noProof="1"/>
              <a:t>Tìm độ phức tạp của thuật toán.</a:t>
            </a:r>
          </a:p>
        </p:txBody>
      </p:sp>
      <p:sp>
        <p:nvSpPr>
          <p:cNvPr id="30724" name="Text Box 5"/>
          <p:cNvSpPr txBox="1">
            <a:spLocks noChangeArrowheads="1"/>
          </p:cNvSpPr>
          <p:nvPr/>
        </p:nvSpPr>
        <p:spPr bwMode="auto">
          <a:xfrm>
            <a:off x="3352800" y="2286001"/>
            <a:ext cx="5791200" cy="4007251"/>
          </a:xfrm>
          <a:prstGeom prst="rect">
            <a:avLst/>
          </a:prstGeom>
          <a:solidFill>
            <a:srgbClr val="FCD0FC"/>
          </a:solidFill>
          <a:ln w="2857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spcBef>
                <a:spcPts val="600"/>
              </a:spcBef>
              <a:buClr>
                <a:srgbClr val="F2C33E"/>
              </a:buClr>
              <a:buSzPct val="130000"/>
            </a:pPr>
            <a:r>
              <a:rPr lang="vi-VN" sz="2400" dirty="0">
                <a:ln>
                  <a:solidFill>
                    <a:schemeClr val="tx1">
                      <a:lumMod val="50000"/>
                    </a:schemeClr>
                  </a:solidFill>
                </a:ln>
                <a:solidFill>
                  <a:schemeClr val="tx1">
                    <a:lumMod val="50000"/>
                  </a:schemeClr>
                </a:solidFill>
                <a:latin typeface="Consolas" panose="020B0609020204030204" pitchFamily="49" charset="0"/>
              </a:rPr>
              <a:t>// Thuật toán tính tổng </a:t>
            </a:r>
          </a:p>
          <a:p>
            <a:pPr>
              <a:spcBef>
                <a:spcPts val="600"/>
              </a:spcBef>
              <a:buClr>
                <a:srgbClr val="F2C33E"/>
              </a:buClr>
              <a:buSzPct val="130000"/>
            </a:pPr>
            <a:r>
              <a:rPr lang="vi-VN" sz="2400" dirty="0">
                <a:ln>
                  <a:solidFill>
                    <a:schemeClr val="tx1">
                      <a:lumMod val="50000"/>
                    </a:schemeClr>
                  </a:solidFill>
                </a:ln>
                <a:solidFill>
                  <a:schemeClr val="tx1">
                    <a:lumMod val="50000"/>
                  </a:schemeClr>
                </a:solidFill>
                <a:latin typeface="Consolas" panose="020B0609020204030204" pitchFamily="49" charset="0"/>
              </a:rPr>
              <a:t>// s = a[0] + a[1] + … + a[n - 1]</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1   </a:t>
            </a:r>
            <a:r>
              <a:rPr lang="vi-VN" sz="2400" dirty="0">
                <a:ln>
                  <a:solidFill>
                    <a:schemeClr val="tx1">
                      <a:lumMod val="50000"/>
                    </a:schemeClr>
                  </a:solidFill>
                </a:ln>
                <a:solidFill>
                  <a:schemeClr val="tx1">
                    <a:lumMod val="50000"/>
                  </a:schemeClr>
                </a:solidFill>
                <a:latin typeface="Consolas" panose="020B0609020204030204" pitchFamily="49" charset="0"/>
              </a:rPr>
              <a:t>int n;</a:t>
            </a:r>
          </a:p>
          <a:p>
            <a:pPr>
              <a:spcBef>
                <a:spcPts val="600"/>
              </a:spcBef>
              <a:buClr>
                <a:srgbClr val="F2C33E"/>
              </a:buClr>
              <a:buSzPct val="130000"/>
            </a:pPr>
            <a:r>
              <a:rPr lang="vi-VN" sz="2400" dirty="0">
                <a:ln>
                  <a:solidFill>
                    <a:srgbClr val="FF0000"/>
                  </a:solidFill>
                </a:ln>
                <a:solidFill>
                  <a:srgbClr val="FF0000"/>
                </a:solidFill>
                <a:latin typeface="Consolas" panose="020B0609020204030204" pitchFamily="49" charset="0"/>
              </a:rPr>
              <a:t>2   </a:t>
            </a:r>
            <a:r>
              <a:rPr lang="vi-VN" sz="2400" dirty="0">
                <a:ln>
                  <a:solidFill>
                    <a:schemeClr val="tx1">
                      <a:lumMod val="50000"/>
                    </a:schemeClr>
                  </a:solidFill>
                </a:ln>
                <a:solidFill>
                  <a:schemeClr val="tx1">
                    <a:lumMod val="50000"/>
                  </a:schemeClr>
                </a:solidFill>
                <a:latin typeface="Consolas" panose="020B0609020204030204" pitchFamily="49" charset="0"/>
              </a:rPr>
              <a:t>cout &lt;&lt; “n: ”;</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3   </a:t>
            </a:r>
            <a:r>
              <a:rPr lang="vi-VN" sz="2400" dirty="0">
                <a:ln>
                  <a:solidFill>
                    <a:schemeClr val="tx1">
                      <a:lumMod val="50000"/>
                    </a:schemeClr>
                  </a:solidFill>
                </a:ln>
                <a:solidFill>
                  <a:schemeClr val="tx1">
                    <a:lumMod val="50000"/>
                  </a:schemeClr>
                </a:solidFill>
                <a:latin typeface="Consolas" panose="020B0609020204030204" pitchFamily="49" charset="0"/>
              </a:rPr>
              <a:t>cin &gt;&gt; n;</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4</a:t>
            </a:r>
            <a:r>
              <a:rPr lang="vi-VN" sz="2400" dirty="0">
                <a:ln>
                  <a:solidFill>
                    <a:schemeClr val="tx1">
                      <a:lumMod val="50000"/>
                    </a:schemeClr>
                  </a:solidFill>
                </a:ln>
                <a:solidFill>
                  <a:schemeClr val="tx1">
                    <a:lumMod val="50000"/>
                  </a:schemeClr>
                </a:solidFill>
                <a:latin typeface="Consolas" panose="020B0609020204030204" pitchFamily="49" charset="0"/>
              </a:rPr>
              <a:t>   for (int i = 0; i &lt; n; i++)</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5</a:t>
            </a:r>
            <a:r>
              <a:rPr lang="vi-VN" sz="2400" dirty="0">
                <a:ln>
                  <a:solidFill>
                    <a:schemeClr val="tx1">
                      <a:lumMod val="50000"/>
                    </a:schemeClr>
                  </a:solidFill>
                </a:ln>
                <a:solidFill>
                  <a:schemeClr val="tx1">
                    <a:lumMod val="50000"/>
                  </a:schemeClr>
                </a:solidFill>
                <a:latin typeface="Consolas" panose="020B0609020204030204" pitchFamily="49" charset="0"/>
              </a:rPr>
              <a:t>		cin &gt;&gt; a[i];</a:t>
            </a:r>
          </a:p>
          <a:p>
            <a:pPr>
              <a:spcBef>
                <a:spcPts val="600"/>
              </a:spcBef>
              <a:buClr>
                <a:srgbClr val="F2C33E"/>
              </a:buClr>
              <a:buSzPct val="130000"/>
            </a:pPr>
            <a:r>
              <a:rPr lang="vi-VN" sz="2400" dirty="0">
                <a:ln>
                  <a:solidFill>
                    <a:srgbClr val="FF0000"/>
                  </a:solidFill>
                </a:ln>
                <a:solidFill>
                  <a:srgbClr val="FF0000"/>
                </a:solidFill>
                <a:latin typeface="Consolas" panose="020B0609020204030204" pitchFamily="49" charset="0"/>
              </a:rPr>
              <a:t>6</a:t>
            </a:r>
            <a:r>
              <a:rPr lang="vi-VN" sz="2400" dirty="0">
                <a:ln>
                  <a:solidFill>
                    <a:schemeClr val="tx1">
                      <a:lumMod val="50000"/>
                    </a:schemeClr>
                  </a:solidFill>
                </a:ln>
                <a:solidFill>
                  <a:schemeClr val="tx1">
                    <a:lumMod val="50000"/>
                  </a:schemeClr>
                </a:solidFill>
                <a:latin typeface="Consolas" panose="020B0609020204030204" pitchFamily="49" charset="0"/>
              </a:rPr>
              <a:t>   int s = 0;</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7   </a:t>
            </a:r>
            <a:r>
              <a:rPr lang="vi-VN" sz="2400" dirty="0">
                <a:ln>
                  <a:solidFill>
                    <a:schemeClr val="tx1">
                      <a:lumMod val="50000"/>
                    </a:schemeClr>
                  </a:solidFill>
                </a:ln>
                <a:solidFill>
                  <a:schemeClr val="tx1">
                    <a:lumMod val="50000"/>
                  </a:schemeClr>
                </a:solidFill>
                <a:latin typeface="Consolas" panose="020B0609020204030204" pitchFamily="49" charset="0"/>
              </a:rPr>
              <a:t>for (int i = 0; i &lt; n; i++)</a:t>
            </a:r>
            <a:br>
              <a:rPr lang="vi-VN" sz="2400" dirty="0">
                <a:ln>
                  <a:solidFill>
                    <a:schemeClr val="tx1">
                      <a:lumMod val="50000"/>
                    </a:schemeClr>
                  </a:solidFill>
                </a:ln>
                <a:solidFill>
                  <a:schemeClr val="tx1">
                    <a:lumMod val="50000"/>
                  </a:schemeClr>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8</a:t>
            </a:r>
            <a:r>
              <a:rPr lang="vi-VN" sz="2400" dirty="0">
                <a:ln>
                  <a:solidFill>
                    <a:schemeClr val="tx1">
                      <a:lumMod val="50000"/>
                    </a:schemeClr>
                  </a:solidFill>
                </a:ln>
                <a:solidFill>
                  <a:schemeClr val="tx1">
                    <a:lumMod val="50000"/>
                  </a:schemeClr>
                </a:solidFill>
                <a:latin typeface="Consolas" panose="020B0609020204030204" pitchFamily="49" charset="0"/>
              </a:rPr>
              <a:t>		s += a[i];</a:t>
            </a:r>
          </a:p>
        </p:txBody>
      </p:sp>
      <p:sp>
        <p:nvSpPr>
          <p:cNvPr id="3" name="Chỗ dành sẵn cho Ngày tháng 2">
            <a:extLst>
              <a:ext uri="{FF2B5EF4-FFF2-40B4-BE49-F238E27FC236}">
                <a16:creationId xmlns:a16="http://schemas.microsoft.com/office/drawing/2014/main" id="{3EE2642D-B2E2-4C38-ABF2-669D8A1B9A12}"/>
              </a:ext>
            </a:extLst>
          </p:cNvPr>
          <p:cNvSpPr>
            <a:spLocks noGrp="1"/>
          </p:cNvSpPr>
          <p:nvPr>
            <p:ph type="dt" sz="half" idx="10"/>
          </p:nvPr>
        </p:nvSpPr>
        <p:spPr/>
        <p:txBody>
          <a:bodyPr/>
          <a:lstStyle/>
          <a:p>
            <a:fld id="{E8DBCF81-E64B-4B94-ACAF-1819065BE546}"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41EE71F7-A262-4920-97AF-6132E14CB1DD}"/>
              </a:ext>
            </a:extLst>
          </p:cNvPr>
          <p:cNvSpPr>
            <a:spLocks noGrp="1"/>
          </p:cNvSpPr>
          <p:nvPr>
            <p:ph type="sldNum" sz="quarter" idx="12"/>
          </p:nvPr>
        </p:nvSpPr>
        <p:spPr/>
        <p:txBody>
          <a:bodyPr/>
          <a:lstStyle/>
          <a:p>
            <a:fld id="{48F63A3B-78C7-47BE-AE5E-E10140E04643}" type="slidenum">
              <a:rPr lang="en-US" smtClean="0"/>
              <a:t>88</a:t>
            </a:fld>
            <a:endParaRPr lang="en-US" dirty="0"/>
          </a:p>
        </p:txBody>
      </p:sp>
    </p:spTree>
    <p:extLst>
      <p:ext uri="{BB962C8B-B14F-4D97-AF65-F5344CB8AC3E}">
        <p14:creationId xmlns:p14="http://schemas.microsoft.com/office/powerpoint/2010/main" val="6722418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arn(outVertical)">
                                      <p:cBhvr>
                                        <p:cTn id="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pPr eaLnBrk="1" hangingPunct="1"/>
            <a:r>
              <a:rPr lang="vi-VN" dirty="0"/>
              <a:t>Một số ví dụ</a:t>
            </a:r>
          </a:p>
        </p:txBody>
      </p:sp>
      <p:sp>
        <p:nvSpPr>
          <p:cNvPr id="2" name="Chỗ dành sẵn cho Văn bản 1">
            <a:extLst>
              <a:ext uri="{FF2B5EF4-FFF2-40B4-BE49-F238E27FC236}">
                <a16:creationId xmlns:a16="http://schemas.microsoft.com/office/drawing/2014/main" id="{C40736F0-40FE-4E54-A890-3F0226E56CA4}"/>
              </a:ext>
            </a:extLst>
          </p:cNvPr>
          <p:cNvSpPr>
            <a:spLocks noGrp="1"/>
          </p:cNvSpPr>
          <p:nvPr>
            <p:ph type="body" sz="quarter" idx="13"/>
          </p:nvPr>
        </p:nvSpPr>
        <p:spPr/>
        <p:txBody>
          <a:bodyPr/>
          <a:lstStyle/>
          <a:p>
            <a:r>
              <a:rPr lang="vi-VN" b="1" noProof="1"/>
              <a:t>Ví dụ [for lồng nhau]: </a:t>
            </a:r>
            <a:r>
              <a:rPr lang="vi-VN" noProof="1"/>
              <a:t>Tìm độ phức tạp của thuật toán.</a:t>
            </a:r>
          </a:p>
        </p:txBody>
      </p:sp>
      <p:sp>
        <p:nvSpPr>
          <p:cNvPr id="32772" name="Text Box 4"/>
          <p:cNvSpPr txBox="1">
            <a:spLocks noChangeArrowheads="1"/>
          </p:cNvSpPr>
          <p:nvPr/>
        </p:nvSpPr>
        <p:spPr bwMode="auto">
          <a:xfrm>
            <a:off x="3009583" y="2145789"/>
            <a:ext cx="6172200" cy="1717393"/>
          </a:xfrm>
          <a:prstGeom prst="rect">
            <a:avLst/>
          </a:prstGeom>
          <a:solidFill>
            <a:srgbClr val="D2ECB6"/>
          </a:solidFill>
          <a:ln w="2857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1</a:t>
            </a:r>
            <a:r>
              <a:rPr lang="vi-VN" sz="2400" dirty="0">
                <a:ln>
                  <a:solidFill>
                    <a:schemeClr val="accent4"/>
                  </a:solidFill>
                </a:ln>
                <a:solidFill>
                  <a:schemeClr val="accent4"/>
                </a:solidFill>
                <a:latin typeface="Consolas" panose="020B0609020204030204" pitchFamily="49" charset="0"/>
              </a:rPr>
              <a:t>   int s = 0;</a:t>
            </a:r>
            <a:br>
              <a:rPr lang="vi-VN" sz="2400" dirty="0">
                <a:ln>
                  <a:solidFill>
                    <a:schemeClr val="accent4"/>
                  </a:solidFill>
                </a:ln>
                <a:solidFill>
                  <a:schemeClr val="accent4"/>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2</a:t>
            </a:r>
            <a:r>
              <a:rPr lang="vi-VN" sz="2400" dirty="0">
                <a:ln>
                  <a:solidFill>
                    <a:schemeClr val="accent4"/>
                  </a:solidFill>
                </a:ln>
                <a:solidFill>
                  <a:schemeClr val="accent4"/>
                </a:solidFill>
                <a:latin typeface="Consolas" panose="020B0609020204030204" pitchFamily="49" charset="0"/>
              </a:rPr>
              <a:t>   for (int i = 0; i &lt; n; i++)</a:t>
            </a:r>
          </a:p>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3</a:t>
            </a:r>
            <a:r>
              <a:rPr lang="vi-VN" sz="2400" dirty="0">
                <a:ln>
                  <a:solidFill>
                    <a:schemeClr val="accent4"/>
                  </a:solidFill>
                </a:ln>
                <a:solidFill>
                  <a:schemeClr val="accent4"/>
                </a:solidFill>
                <a:latin typeface="Consolas" panose="020B0609020204030204" pitchFamily="49" charset="0"/>
              </a:rPr>
              <a:t>	   for (int j = 0; j &lt; i; j++)</a:t>
            </a:r>
          </a:p>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4</a:t>
            </a:r>
            <a:r>
              <a:rPr lang="vi-VN" sz="2400" dirty="0">
                <a:ln>
                  <a:solidFill>
                    <a:schemeClr val="accent4"/>
                  </a:solidFill>
                </a:ln>
                <a:solidFill>
                  <a:schemeClr val="accent4"/>
                </a:solidFill>
                <a:latin typeface="Consolas" panose="020B0609020204030204" pitchFamily="49" charset="0"/>
              </a:rPr>
              <a:t>		    s += b[i][j];</a:t>
            </a:r>
          </a:p>
        </p:txBody>
      </p:sp>
      <p:sp>
        <p:nvSpPr>
          <p:cNvPr id="3" name="Chỗ dành sẵn cho Ngày tháng 2">
            <a:extLst>
              <a:ext uri="{FF2B5EF4-FFF2-40B4-BE49-F238E27FC236}">
                <a16:creationId xmlns:a16="http://schemas.microsoft.com/office/drawing/2014/main" id="{A2008178-4927-4D91-A257-A8807EE29910}"/>
              </a:ext>
            </a:extLst>
          </p:cNvPr>
          <p:cNvSpPr>
            <a:spLocks noGrp="1"/>
          </p:cNvSpPr>
          <p:nvPr>
            <p:ph type="dt" sz="half" idx="10"/>
          </p:nvPr>
        </p:nvSpPr>
        <p:spPr/>
        <p:txBody>
          <a:bodyPr/>
          <a:lstStyle/>
          <a:p>
            <a:fld id="{F6086E96-F4CC-4BCD-915A-B764DAEF5061}"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B790341B-D79B-4FA0-9851-CB1896BDD8AC}"/>
              </a:ext>
            </a:extLst>
          </p:cNvPr>
          <p:cNvSpPr>
            <a:spLocks noGrp="1"/>
          </p:cNvSpPr>
          <p:nvPr>
            <p:ph type="sldNum" sz="quarter" idx="12"/>
          </p:nvPr>
        </p:nvSpPr>
        <p:spPr/>
        <p:txBody>
          <a:bodyPr/>
          <a:lstStyle/>
          <a:p>
            <a:fld id="{48F63A3B-78C7-47BE-AE5E-E10140E04643}" type="slidenum">
              <a:rPr lang="en-US" smtClean="0"/>
              <a:t>89</a:t>
            </a:fld>
            <a:endParaRPr lang="en-US" dirty="0"/>
          </a:p>
        </p:txBody>
      </p:sp>
    </p:spTree>
    <p:extLst>
      <p:ext uri="{BB962C8B-B14F-4D97-AF65-F5344CB8AC3E}">
        <p14:creationId xmlns:p14="http://schemas.microsoft.com/office/powerpoint/2010/main" val="35956356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barn(outVertical)">
                                      <p:cBhvr>
                                        <p:cTn id="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ội dung 1">
            <a:extLst>
              <a:ext uri="{FF2B5EF4-FFF2-40B4-BE49-F238E27FC236}">
                <a16:creationId xmlns:a16="http://schemas.microsoft.com/office/drawing/2014/main" id="{CA4B288A-C292-468E-A085-65FF7A925628}"/>
              </a:ext>
            </a:extLst>
          </p:cNvPr>
          <p:cNvSpPr>
            <a:spLocks noGrp="1"/>
          </p:cNvSpPr>
          <p:nvPr>
            <p:ph idx="1"/>
          </p:nvPr>
        </p:nvSpPr>
        <p:spPr/>
        <p:txBody>
          <a:bodyPr/>
          <a:lstStyle/>
          <a:p>
            <a:r>
              <a:rPr lang="en-US" noProof="1"/>
              <a:t>M</a:t>
            </a:r>
            <a:r>
              <a:rPr lang="vi-VN" noProof="1"/>
              <a:t>ỗi bước của thuật toán </a:t>
            </a:r>
            <a:r>
              <a:rPr lang="en-US" noProof="1"/>
              <a:t>cần phải được xác định rõ ràng</a:t>
            </a:r>
            <a:r>
              <a:rPr lang="vi-VN" noProof="1"/>
              <a:t>.</a:t>
            </a:r>
          </a:p>
          <a:p>
            <a:r>
              <a:rPr lang="vi-VN" noProof="1"/>
              <a:t>Phạm vi đầu vào</a:t>
            </a:r>
            <a:r>
              <a:rPr lang="en-US" noProof="1"/>
              <a:t> của</a:t>
            </a:r>
            <a:r>
              <a:rPr lang="vi-VN" noProof="1"/>
              <a:t> thuật toán</a:t>
            </a:r>
            <a:r>
              <a:rPr lang="en-US" noProof="1"/>
              <a:t> cần</a:t>
            </a:r>
            <a:r>
              <a:rPr lang="vi-VN" noProof="1"/>
              <a:t> phải được chỉ định </a:t>
            </a:r>
            <a:r>
              <a:rPr lang="en-US" noProof="1"/>
              <a:t>và giới hạn </a:t>
            </a:r>
            <a:r>
              <a:rPr lang="vi-VN" noProof="1"/>
              <a:t>cẩn thận.</a:t>
            </a:r>
          </a:p>
          <a:p>
            <a:r>
              <a:rPr lang="vi-VN" noProof="1"/>
              <a:t>Cùng một thuật toán có thể được biểu diễn theo nhiều cách khác nhau.</a:t>
            </a:r>
          </a:p>
          <a:p>
            <a:r>
              <a:rPr lang="vi-VN" noProof="1"/>
              <a:t>Có thể tồn tại một số thuật toán để giải quyết cùng một vấn đề.</a:t>
            </a:r>
          </a:p>
        </p:txBody>
      </p:sp>
      <p:sp>
        <p:nvSpPr>
          <p:cNvPr id="3" name="Chỗ dành sẵn cho Ngày tháng 2">
            <a:extLst>
              <a:ext uri="{FF2B5EF4-FFF2-40B4-BE49-F238E27FC236}">
                <a16:creationId xmlns:a16="http://schemas.microsoft.com/office/drawing/2014/main" id="{0A1101EF-1BC0-4AD4-AD16-EC13D644E2FF}"/>
              </a:ext>
            </a:extLst>
          </p:cNvPr>
          <p:cNvSpPr>
            <a:spLocks noGrp="1"/>
          </p:cNvSpPr>
          <p:nvPr>
            <p:ph type="dt" sz="half" idx="10"/>
          </p:nvPr>
        </p:nvSpPr>
        <p:spPr/>
        <p:txBody>
          <a:bodyPr/>
          <a:lstStyle/>
          <a:p>
            <a:fld id="{FBE585C3-A723-483D-BA9D-ADD9DAC67BB5}" type="datetime1">
              <a:rPr lang="vi-VN" smtClean="0"/>
              <a:t>04/01/2021</a:t>
            </a:fld>
            <a:endParaRPr lang="en-US"/>
          </a:p>
        </p:txBody>
      </p:sp>
      <p:sp>
        <p:nvSpPr>
          <p:cNvPr id="5" name="Chỗ dành sẵn cho Số hiệu Bản chiếu 4">
            <a:extLst>
              <a:ext uri="{FF2B5EF4-FFF2-40B4-BE49-F238E27FC236}">
                <a16:creationId xmlns:a16="http://schemas.microsoft.com/office/drawing/2014/main" id="{95226CA2-BD83-4C93-A959-25F0C530D6E2}"/>
              </a:ext>
            </a:extLst>
          </p:cNvPr>
          <p:cNvSpPr>
            <a:spLocks noGrp="1"/>
          </p:cNvSpPr>
          <p:nvPr>
            <p:ph type="sldNum" sz="quarter" idx="12"/>
          </p:nvPr>
        </p:nvSpPr>
        <p:spPr/>
        <p:txBody>
          <a:bodyPr/>
          <a:lstStyle/>
          <a:p>
            <a:fld id="{796B6B1B-CD97-412B-A8B6-A4AEE95B13DD}" type="slidenum">
              <a:rPr lang="en-US" smtClean="0"/>
              <a:t>9</a:t>
            </a:fld>
            <a:endParaRPr lang="en-US"/>
          </a:p>
        </p:txBody>
      </p:sp>
      <p:sp>
        <p:nvSpPr>
          <p:cNvPr id="6" name="Tiêu đề 5">
            <a:extLst>
              <a:ext uri="{FF2B5EF4-FFF2-40B4-BE49-F238E27FC236}">
                <a16:creationId xmlns:a16="http://schemas.microsoft.com/office/drawing/2014/main" id="{253CA5C5-B44D-431E-9E90-E2D4AB3CCD55}"/>
              </a:ext>
            </a:extLst>
          </p:cNvPr>
          <p:cNvSpPr>
            <a:spLocks noGrp="1"/>
          </p:cNvSpPr>
          <p:nvPr>
            <p:ph type="title"/>
          </p:nvPr>
        </p:nvSpPr>
        <p:spPr/>
        <p:txBody>
          <a:bodyPr/>
          <a:lstStyle/>
          <a:p>
            <a:r>
              <a:rPr lang="en-US" dirty="0"/>
              <a:t>Một số lưu ý</a:t>
            </a:r>
          </a:p>
        </p:txBody>
      </p:sp>
    </p:spTree>
    <p:extLst>
      <p:ext uri="{BB962C8B-B14F-4D97-AF65-F5344CB8AC3E}">
        <p14:creationId xmlns:p14="http://schemas.microsoft.com/office/powerpoint/2010/main" val="1937474282"/>
      </p:ext>
    </p:extLst>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vi-VN"/>
              <a:t>Một số ví dụ</a:t>
            </a:r>
          </a:p>
        </p:txBody>
      </p:sp>
      <p:sp>
        <p:nvSpPr>
          <p:cNvPr id="2" name="Chỗ dành sẵn cho Văn bản 1">
            <a:extLst>
              <a:ext uri="{FF2B5EF4-FFF2-40B4-BE49-F238E27FC236}">
                <a16:creationId xmlns:a16="http://schemas.microsoft.com/office/drawing/2014/main" id="{75D9D63A-4D7B-4789-9E39-649C6849E824}"/>
              </a:ext>
            </a:extLst>
          </p:cNvPr>
          <p:cNvSpPr>
            <a:spLocks noGrp="1"/>
          </p:cNvSpPr>
          <p:nvPr>
            <p:ph type="body" sz="quarter" idx="13"/>
          </p:nvPr>
        </p:nvSpPr>
        <p:spPr/>
        <p:txBody>
          <a:bodyPr/>
          <a:lstStyle/>
          <a:p>
            <a:r>
              <a:rPr lang="vi-VN" b="1" noProof="1"/>
              <a:t>Ví dụ [for lồng nhau]: </a:t>
            </a:r>
            <a:r>
              <a:rPr lang="vi-VN" noProof="1"/>
              <a:t>Tìm độ phức tạp của thuật toán.</a:t>
            </a:r>
          </a:p>
        </p:txBody>
      </p:sp>
      <p:sp>
        <p:nvSpPr>
          <p:cNvPr id="31748" name="Text Box 4"/>
          <p:cNvSpPr txBox="1">
            <a:spLocks noChangeArrowheads="1"/>
          </p:cNvSpPr>
          <p:nvPr/>
        </p:nvSpPr>
        <p:spPr bwMode="auto">
          <a:xfrm>
            <a:off x="2780983" y="2114551"/>
            <a:ext cx="6629400" cy="2456057"/>
          </a:xfrm>
          <a:prstGeom prst="rect">
            <a:avLst/>
          </a:prstGeom>
          <a:solidFill>
            <a:schemeClr val="bg2">
              <a:lumMod val="60000"/>
              <a:lumOff val="40000"/>
            </a:schemeClr>
          </a:solidFill>
          <a:ln w="2857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sz="1600" b="1">
                <a:solidFill>
                  <a:schemeClr val="tx2"/>
                </a:solidFill>
                <a:latin typeface="Arial" charset="0"/>
                <a:cs typeface="Times New Roman" charset="0"/>
              </a:defRPr>
            </a:lvl1pPr>
            <a:lvl2pPr marL="742950" indent="-285750">
              <a:defRPr sz="1600" b="1">
                <a:solidFill>
                  <a:schemeClr val="tx2"/>
                </a:solidFill>
                <a:latin typeface="Arial" charset="0"/>
                <a:cs typeface="Times New Roman" charset="0"/>
              </a:defRPr>
            </a:lvl2pPr>
            <a:lvl3pPr marL="1143000" indent="-228600">
              <a:defRPr sz="1600" b="1">
                <a:solidFill>
                  <a:schemeClr val="tx2"/>
                </a:solidFill>
                <a:latin typeface="Arial" charset="0"/>
                <a:cs typeface="Times New Roman" charset="0"/>
              </a:defRPr>
            </a:lvl3pPr>
            <a:lvl4pPr marL="1600200" indent="-228600">
              <a:defRPr sz="1600" b="1">
                <a:solidFill>
                  <a:schemeClr val="tx2"/>
                </a:solidFill>
                <a:latin typeface="Arial" charset="0"/>
                <a:cs typeface="Times New Roman" charset="0"/>
              </a:defRPr>
            </a:lvl4pPr>
            <a:lvl5pPr marL="2057400" indent="-228600">
              <a:defRPr sz="1600" b="1">
                <a:solidFill>
                  <a:schemeClr val="tx2"/>
                </a:solidFill>
                <a:latin typeface="Arial" charset="0"/>
                <a:cs typeface="Times New Roman" charset="0"/>
              </a:defRPr>
            </a:lvl5pPr>
            <a:lvl6pPr marL="2514600" indent="-228600" algn="ctr" eaLnBrk="0" fontAlgn="base" hangingPunct="0">
              <a:spcBef>
                <a:spcPct val="50000"/>
              </a:spcBef>
              <a:spcAft>
                <a:spcPct val="0"/>
              </a:spcAft>
              <a:defRPr sz="1600" b="1">
                <a:solidFill>
                  <a:schemeClr val="tx2"/>
                </a:solidFill>
                <a:latin typeface="Arial" charset="0"/>
                <a:cs typeface="Times New Roman" charset="0"/>
              </a:defRPr>
            </a:lvl6pPr>
            <a:lvl7pPr marL="2971800" indent="-228600" algn="ctr" eaLnBrk="0" fontAlgn="base" hangingPunct="0">
              <a:spcBef>
                <a:spcPct val="50000"/>
              </a:spcBef>
              <a:spcAft>
                <a:spcPct val="0"/>
              </a:spcAft>
              <a:defRPr sz="1600" b="1">
                <a:solidFill>
                  <a:schemeClr val="tx2"/>
                </a:solidFill>
                <a:latin typeface="Arial" charset="0"/>
                <a:cs typeface="Times New Roman" charset="0"/>
              </a:defRPr>
            </a:lvl7pPr>
            <a:lvl8pPr marL="3429000" indent="-228600" algn="ctr" eaLnBrk="0" fontAlgn="base" hangingPunct="0">
              <a:spcBef>
                <a:spcPct val="50000"/>
              </a:spcBef>
              <a:spcAft>
                <a:spcPct val="0"/>
              </a:spcAft>
              <a:defRPr sz="1600" b="1">
                <a:solidFill>
                  <a:schemeClr val="tx2"/>
                </a:solidFill>
                <a:latin typeface="Arial" charset="0"/>
                <a:cs typeface="Times New Roman" charset="0"/>
              </a:defRPr>
            </a:lvl8pPr>
            <a:lvl9pPr marL="3886200" indent="-228600" algn="ctr" eaLnBrk="0" fontAlgn="base" hangingPunct="0">
              <a:spcBef>
                <a:spcPct val="50000"/>
              </a:spcBef>
              <a:spcAft>
                <a:spcPct val="0"/>
              </a:spcAft>
              <a:defRPr sz="1600" b="1">
                <a:solidFill>
                  <a:schemeClr val="tx2"/>
                </a:solidFill>
                <a:latin typeface="Arial" charset="0"/>
                <a:cs typeface="Times New Roman" charset="0"/>
              </a:defRPr>
            </a:lvl9pPr>
          </a:lstStyle>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1</a:t>
            </a:r>
            <a:r>
              <a:rPr lang="vi-VN" sz="2400" dirty="0">
                <a:ln>
                  <a:solidFill>
                    <a:srgbClr val="002060"/>
                  </a:solidFill>
                </a:ln>
                <a:solidFill>
                  <a:srgbClr val="002060"/>
                </a:solidFill>
                <a:latin typeface="Consolas" panose="020B0609020204030204" pitchFamily="49" charset="0"/>
              </a:rPr>
              <a:t>   int s1 = 0, s2 = 0;</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2</a:t>
            </a:r>
            <a:r>
              <a:rPr lang="vi-VN" sz="2400" dirty="0">
                <a:ln>
                  <a:solidFill>
                    <a:srgbClr val="002060"/>
                  </a:solidFill>
                </a:ln>
                <a:solidFill>
                  <a:srgbClr val="002060"/>
                </a:solidFill>
                <a:latin typeface="Consolas" panose="020B0609020204030204" pitchFamily="49" charset="0"/>
              </a:rPr>
              <a:t>   for (int i = 0; i &lt; n; i++)</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3</a:t>
            </a:r>
            <a:r>
              <a:rPr lang="vi-VN" sz="2400" dirty="0">
                <a:ln>
                  <a:solidFill>
                    <a:srgbClr val="002060"/>
                  </a:solidFill>
                </a:ln>
                <a:solidFill>
                  <a:srgbClr val="002060"/>
                </a:solidFill>
                <a:latin typeface="Consolas" panose="020B0609020204030204" pitchFamily="49" charset="0"/>
              </a:rPr>
              <a:t>		s1 += a[i];</a:t>
            </a:r>
            <a:br>
              <a:rPr lang="vi-VN" sz="2400" dirty="0">
                <a:ln>
                  <a:solidFill>
                    <a:srgbClr val="002060"/>
                  </a:solidFill>
                </a:ln>
                <a:solidFill>
                  <a:srgbClr val="002060"/>
                </a:solidFill>
                <a:latin typeface="Consolas" panose="020B0609020204030204" pitchFamily="49" charset="0"/>
              </a:rPr>
            </a:br>
            <a:r>
              <a:rPr lang="vi-VN" sz="2400" dirty="0">
                <a:ln>
                  <a:solidFill>
                    <a:srgbClr val="FF0000"/>
                  </a:solidFill>
                </a:ln>
                <a:solidFill>
                  <a:srgbClr val="FF0000"/>
                </a:solidFill>
                <a:latin typeface="Consolas" panose="020B0609020204030204" pitchFamily="49" charset="0"/>
              </a:rPr>
              <a:t>4</a:t>
            </a:r>
            <a:r>
              <a:rPr lang="vi-VN" sz="2400" dirty="0">
                <a:ln>
                  <a:solidFill>
                    <a:srgbClr val="002060"/>
                  </a:solidFill>
                </a:ln>
                <a:solidFill>
                  <a:srgbClr val="002060"/>
                </a:solidFill>
                <a:latin typeface="Consolas" panose="020B0609020204030204" pitchFamily="49" charset="0"/>
              </a:rPr>
              <a:t>   for (int i = 0; i &lt;n ; i++)</a:t>
            </a:r>
          </a:p>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5</a:t>
            </a:r>
            <a:r>
              <a:rPr lang="vi-VN" sz="2400" dirty="0">
                <a:ln>
                  <a:solidFill>
                    <a:srgbClr val="002060"/>
                  </a:solidFill>
                </a:ln>
                <a:solidFill>
                  <a:srgbClr val="002060"/>
                </a:solidFill>
                <a:latin typeface="Consolas" panose="020B0609020204030204" pitchFamily="49" charset="0"/>
              </a:rPr>
              <a:t>		for (int j = 0; j &lt; n; j++)</a:t>
            </a:r>
          </a:p>
          <a:p>
            <a:pPr algn="l" eaLnBrk="1" hangingPunct="1">
              <a:spcBef>
                <a:spcPct val="20000"/>
              </a:spcBef>
              <a:buClr>
                <a:srgbClr val="F2C33E"/>
              </a:buClr>
              <a:buSzPct val="130000"/>
              <a:buFont typeface="Wingdings" pitchFamily="2" charset="2"/>
              <a:buNone/>
            </a:pPr>
            <a:r>
              <a:rPr lang="vi-VN" sz="2400" dirty="0">
                <a:ln>
                  <a:solidFill>
                    <a:srgbClr val="FF0000"/>
                  </a:solidFill>
                </a:ln>
                <a:solidFill>
                  <a:srgbClr val="FF0000"/>
                </a:solidFill>
                <a:latin typeface="Consolas" panose="020B0609020204030204" pitchFamily="49" charset="0"/>
              </a:rPr>
              <a:t>6</a:t>
            </a:r>
            <a:r>
              <a:rPr lang="vi-VN" sz="2400" dirty="0">
                <a:ln>
                  <a:solidFill>
                    <a:srgbClr val="002060"/>
                  </a:solidFill>
                </a:ln>
                <a:solidFill>
                  <a:srgbClr val="002060"/>
                </a:solidFill>
                <a:latin typeface="Consolas" panose="020B0609020204030204" pitchFamily="49" charset="0"/>
              </a:rPr>
              <a:t>			s2 += b[i][j];</a:t>
            </a:r>
          </a:p>
        </p:txBody>
      </p:sp>
      <p:sp>
        <p:nvSpPr>
          <p:cNvPr id="3" name="Chỗ dành sẵn cho Ngày tháng 2">
            <a:extLst>
              <a:ext uri="{FF2B5EF4-FFF2-40B4-BE49-F238E27FC236}">
                <a16:creationId xmlns:a16="http://schemas.microsoft.com/office/drawing/2014/main" id="{883224C4-39D9-47FF-808B-93EA71A290BF}"/>
              </a:ext>
            </a:extLst>
          </p:cNvPr>
          <p:cNvSpPr>
            <a:spLocks noGrp="1"/>
          </p:cNvSpPr>
          <p:nvPr>
            <p:ph type="dt" sz="half" idx="10"/>
          </p:nvPr>
        </p:nvSpPr>
        <p:spPr/>
        <p:txBody>
          <a:bodyPr/>
          <a:lstStyle/>
          <a:p>
            <a:fld id="{BD4552F5-B6E7-443F-B125-95CCADD99BC0}"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71E056D8-667C-4CE5-9200-55A7CA600A2E}"/>
              </a:ext>
            </a:extLst>
          </p:cNvPr>
          <p:cNvSpPr>
            <a:spLocks noGrp="1"/>
          </p:cNvSpPr>
          <p:nvPr>
            <p:ph type="sldNum" sz="quarter" idx="12"/>
          </p:nvPr>
        </p:nvSpPr>
        <p:spPr/>
        <p:txBody>
          <a:bodyPr/>
          <a:lstStyle/>
          <a:p>
            <a:fld id="{48F63A3B-78C7-47BE-AE5E-E10140E04643}" type="slidenum">
              <a:rPr lang="en-US" smtClean="0"/>
              <a:t>90</a:t>
            </a:fld>
            <a:endParaRPr lang="en-US" dirty="0"/>
          </a:p>
        </p:txBody>
      </p:sp>
    </p:spTree>
    <p:extLst>
      <p:ext uri="{BB962C8B-B14F-4D97-AF65-F5344CB8AC3E}">
        <p14:creationId xmlns:p14="http://schemas.microsoft.com/office/powerpoint/2010/main" val="5777898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arn(outVertical)">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Văn bản 4">
            <a:extLst>
              <a:ext uri="{FF2B5EF4-FFF2-40B4-BE49-F238E27FC236}">
                <a16:creationId xmlns:a16="http://schemas.microsoft.com/office/drawing/2014/main" id="{A04F3E70-15D9-4F23-A4B0-D542C9A525A7}"/>
              </a:ext>
            </a:extLst>
          </p:cNvPr>
          <p:cNvSpPr>
            <a:spLocks noGrp="1"/>
          </p:cNvSpPr>
          <p:nvPr>
            <p:ph idx="1"/>
          </p:nvPr>
        </p:nvSpPr>
        <p:spPr>
          <a:xfrm>
            <a:off x="302491" y="1369436"/>
            <a:ext cx="4810685" cy="4724110"/>
          </a:xfrm>
        </p:spPr>
        <p:txBody>
          <a:bodyPr/>
          <a:lstStyle/>
          <a:p>
            <a:r>
              <a:rPr lang="vi-VN" b="1" noProof="1"/>
              <a:t>Ví dụ</a:t>
            </a:r>
            <a:r>
              <a:rPr lang="en-US" b="1" noProof="1"/>
              <a:t> [Độ phức tạp logarit].</a:t>
            </a:r>
            <a:r>
              <a:rPr lang="vi-VN" noProof="1"/>
              <a:t> Thuật toán Tìm kiếm nhị phân (Binary Search)</a:t>
            </a:r>
            <a:endParaRPr lang="en-US" noProof="1"/>
          </a:p>
        </p:txBody>
      </p:sp>
      <p:sp>
        <p:nvSpPr>
          <p:cNvPr id="2" name="Chỗ dành sẵn cho Ngày tháng 1">
            <a:extLst>
              <a:ext uri="{FF2B5EF4-FFF2-40B4-BE49-F238E27FC236}">
                <a16:creationId xmlns:a16="http://schemas.microsoft.com/office/drawing/2014/main" id="{DF034773-065B-4C5C-9F58-48DFAFC8B81D}"/>
              </a:ext>
            </a:extLst>
          </p:cNvPr>
          <p:cNvSpPr>
            <a:spLocks noGrp="1"/>
          </p:cNvSpPr>
          <p:nvPr>
            <p:ph type="dt" sz="half" idx="10"/>
          </p:nvPr>
        </p:nvSpPr>
        <p:spPr/>
        <p:txBody>
          <a:bodyPr/>
          <a:lstStyle/>
          <a:p>
            <a:fld id="{FBFBA886-47D3-4A99-B9D3-C5209A3A8871}" type="datetime1">
              <a:rPr lang="vi-VN" smtClean="0"/>
              <a:t>04/01/2021</a:t>
            </a:fld>
            <a:endParaRPr lang="en-US" dirty="0"/>
          </a:p>
        </p:txBody>
      </p:sp>
      <p:sp>
        <p:nvSpPr>
          <p:cNvPr id="3" name="Chỗ dành sẵn cho Số hiệu Bản chiếu 2">
            <a:extLst>
              <a:ext uri="{FF2B5EF4-FFF2-40B4-BE49-F238E27FC236}">
                <a16:creationId xmlns:a16="http://schemas.microsoft.com/office/drawing/2014/main" id="{8E0E842E-4830-42E3-9D07-CD78E73405A4}"/>
              </a:ext>
            </a:extLst>
          </p:cNvPr>
          <p:cNvSpPr>
            <a:spLocks noGrp="1"/>
          </p:cNvSpPr>
          <p:nvPr>
            <p:ph type="sldNum" sz="quarter" idx="12"/>
          </p:nvPr>
        </p:nvSpPr>
        <p:spPr/>
        <p:txBody>
          <a:bodyPr/>
          <a:lstStyle/>
          <a:p>
            <a:fld id="{48F63A3B-78C7-47BE-AE5E-E10140E04643}" type="slidenum">
              <a:rPr lang="en-US" smtClean="0"/>
              <a:t>91</a:t>
            </a:fld>
            <a:endParaRPr lang="en-US" dirty="0"/>
          </a:p>
        </p:txBody>
      </p:sp>
      <p:sp>
        <p:nvSpPr>
          <p:cNvPr id="4" name="Tiêu đề 3">
            <a:extLst>
              <a:ext uri="{FF2B5EF4-FFF2-40B4-BE49-F238E27FC236}">
                <a16:creationId xmlns:a16="http://schemas.microsoft.com/office/drawing/2014/main" id="{44F271F3-E350-45D2-9CC6-13639ADC3058}"/>
              </a:ext>
            </a:extLst>
          </p:cNvPr>
          <p:cNvSpPr>
            <a:spLocks noGrp="1"/>
          </p:cNvSpPr>
          <p:nvPr>
            <p:ph type="title"/>
          </p:nvPr>
        </p:nvSpPr>
        <p:spPr/>
        <p:txBody>
          <a:bodyPr/>
          <a:lstStyle/>
          <a:p>
            <a:r>
              <a:rPr lang="vi-VN" noProof="1"/>
              <a:t>Một số ví dụ</a:t>
            </a:r>
          </a:p>
        </p:txBody>
      </p:sp>
      <p:sp>
        <p:nvSpPr>
          <p:cNvPr id="6" name="Hình chữ nhật 5">
            <a:extLst>
              <a:ext uri="{FF2B5EF4-FFF2-40B4-BE49-F238E27FC236}">
                <a16:creationId xmlns:a16="http://schemas.microsoft.com/office/drawing/2014/main" id="{8717C8CA-FE31-4FD1-AA45-84D9620BD2AB}"/>
              </a:ext>
            </a:extLst>
          </p:cNvPr>
          <p:cNvSpPr/>
          <p:nvPr/>
        </p:nvSpPr>
        <p:spPr>
          <a:xfrm>
            <a:off x="5378913" y="1378062"/>
            <a:ext cx="6510596" cy="499499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300" b="1" noProof="1">
                <a:solidFill>
                  <a:schemeClr val="tx1"/>
                </a:solidFill>
                <a:latin typeface="Consolas" panose="020B0609020204030204" pitchFamily="49" charset="0"/>
              </a:rPr>
              <a:t>int BinarySearch(int a[], int n, int x)</a:t>
            </a:r>
            <a:endParaRPr lang="en-US" sz="2300" b="1" noProof="1">
              <a:solidFill>
                <a:schemeClr val="tx1"/>
              </a:solidFill>
              <a:latin typeface="Consolas" panose="020B0609020204030204" pitchFamily="49" charset="0"/>
            </a:endParaRPr>
          </a:p>
          <a:p>
            <a:r>
              <a:rPr lang="vi-VN" sz="2300" b="1" noProof="1">
                <a:solidFill>
                  <a:schemeClr val="tx1"/>
                </a:solidFill>
                <a:latin typeface="Consolas" panose="020B0609020204030204" pitchFamily="49" charset="0"/>
              </a:rPr>
              <a:t>{	</a:t>
            </a:r>
          </a:p>
          <a:p>
            <a:r>
              <a:rPr lang="vi-VN" sz="2300" b="1" noProof="1">
                <a:solidFill>
                  <a:schemeClr val="tx1"/>
                </a:solidFill>
                <a:latin typeface="Consolas" panose="020B0609020204030204" pitchFamily="49" charset="0"/>
              </a:rPr>
              <a:t>	int left = 0, right = n - 1, mid;</a:t>
            </a:r>
          </a:p>
          <a:p>
            <a:r>
              <a:rPr lang="vi-VN" sz="2300" b="1" noProof="1">
                <a:solidFill>
                  <a:schemeClr val="tx1"/>
                </a:solidFill>
                <a:latin typeface="Consolas" panose="020B0609020204030204" pitchFamily="49" charset="0"/>
              </a:rPr>
              <a:t>	do { </a:t>
            </a:r>
          </a:p>
          <a:p>
            <a:r>
              <a:rPr lang="vi-VN" sz="2300" b="1" noProof="1">
                <a:solidFill>
                  <a:schemeClr val="tx1"/>
                </a:solidFill>
                <a:latin typeface="Consolas" panose="020B0609020204030204" pitchFamily="49" charset="0"/>
              </a:rPr>
              <a:t>		mid = (left + right) / 2;</a:t>
            </a:r>
          </a:p>
          <a:p>
            <a:r>
              <a:rPr lang="vi-VN" sz="2300" b="1" noProof="1">
                <a:solidFill>
                  <a:schemeClr val="tx1"/>
                </a:solidFill>
                <a:latin typeface="Consolas" panose="020B0609020204030204" pitchFamily="49" charset="0"/>
              </a:rPr>
              <a:t>		if (a[mid] == x) </a:t>
            </a:r>
            <a:endParaRPr lang="en-US" sz="2300" b="1" noProof="1">
              <a:solidFill>
                <a:schemeClr val="tx1"/>
              </a:solidFill>
              <a:latin typeface="Consolas" panose="020B0609020204030204" pitchFamily="49" charset="0"/>
            </a:endParaRPr>
          </a:p>
          <a:p>
            <a:r>
              <a:rPr lang="en-US" sz="2300" b="1" noProof="1">
                <a:solidFill>
                  <a:schemeClr val="tx1"/>
                </a:solidFill>
                <a:latin typeface="Consolas" panose="020B0609020204030204" pitchFamily="49" charset="0"/>
              </a:rPr>
              <a:t>			</a:t>
            </a:r>
            <a:r>
              <a:rPr lang="vi-VN" sz="2300" b="1" noProof="1">
                <a:solidFill>
                  <a:schemeClr val="tx1"/>
                </a:solidFill>
                <a:latin typeface="Consolas" panose="020B0609020204030204" pitchFamily="49" charset="0"/>
              </a:rPr>
              <a:t>return 1;</a:t>
            </a:r>
          </a:p>
          <a:p>
            <a:r>
              <a:rPr lang="vi-VN" sz="2300" b="1" noProof="1">
                <a:solidFill>
                  <a:schemeClr val="tx1"/>
                </a:solidFill>
                <a:latin typeface="Consolas" panose="020B0609020204030204" pitchFamily="49" charset="0"/>
              </a:rPr>
              <a:t>		else 	if (a[mid] &lt; x)  </a:t>
            </a:r>
            <a:endParaRPr lang="en-US" sz="2300" b="1" noProof="1">
              <a:solidFill>
                <a:schemeClr val="tx1"/>
              </a:solidFill>
              <a:latin typeface="Consolas" panose="020B0609020204030204" pitchFamily="49" charset="0"/>
            </a:endParaRPr>
          </a:p>
          <a:p>
            <a:r>
              <a:rPr lang="en-US" sz="2300" b="1" noProof="1">
                <a:solidFill>
                  <a:schemeClr val="tx1"/>
                </a:solidFill>
                <a:latin typeface="Consolas" panose="020B0609020204030204" pitchFamily="49" charset="0"/>
              </a:rPr>
              <a:t>			</a:t>
            </a:r>
            <a:r>
              <a:rPr lang="vi-VN" sz="2300" b="1" noProof="1">
                <a:solidFill>
                  <a:schemeClr val="tx1"/>
                </a:solidFill>
                <a:latin typeface="Consolas" panose="020B0609020204030204" pitchFamily="49" charset="0"/>
              </a:rPr>
              <a:t>left = mid + 1;</a:t>
            </a:r>
          </a:p>
          <a:p>
            <a:r>
              <a:rPr lang="vi-VN" sz="2300" b="1" noProof="1">
                <a:solidFill>
                  <a:schemeClr val="tx1"/>
                </a:solidFill>
                <a:latin typeface="Consolas" panose="020B0609020204030204" pitchFamily="49" charset="0"/>
              </a:rPr>
              <a:t>		else </a:t>
            </a:r>
            <a:endParaRPr lang="en-US" sz="2300" b="1" noProof="1">
              <a:solidFill>
                <a:schemeClr val="tx1"/>
              </a:solidFill>
              <a:latin typeface="Consolas" panose="020B0609020204030204" pitchFamily="49" charset="0"/>
            </a:endParaRPr>
          </a:p>
          <a:p>
            <a:r>
              <a:rPr lang="en-US" sz="2300" b="1" noProof="1">
                <a:solidFill>
                  <a:schemeClr val="tx1"/>
                </a:solidFill>
                <a:latin typeface="Consolas" panose="020B0609020204030204" pitchFamily="49" charset="0"/>
              </a:rPr>
              <a:t>			</a:t>
            </a:r>
            <a:r>
              <a:rPr lang="vi-VN" sz="2300" b="1" noProof="1">
                <a:solidFill>
                  <a:schemeClr val="tx1"/>
                </a:solidFill>
                <a:latin typeface="Consolas" panose="020B0609020204030204" pitchFamily="49" charset="0"/>
              </a:rPr>
              <a:t>right = mid - 1;</a:t>
            </a:r>
          </a:p>
          <a:p>
            <a:r>
              <a:rPr lang="vi-VN" sz="2300" b="1" noProof="1">
                <a:solidFill>
                  <a:schemeClr val="tx1"/>
                </a:solidFill>
                <a:latin typeface="Consolas" panose="020B0609020204030204" pitchFamily="49" charset="0"/>
              </a:rPr>
              <a:t>	} while (left &lt;= right);</a:t>
            </a:r>
          </a:p>
          <a:p>
            <a:r>
              <a:rPr lang="vi-VN" sz="2300" b="1" noProof="1">
                <a:solidFill>
                  <a:schemeClr val="tx1"/>
                </a:solidFill>
                <a:latin typeface="Consolas" panose="020B0609020204030204" pitchFamily="49" charset="0"/>
              </a:rPr>
              <a:t>	return 0;</a:t>
            </a:r>
          </a:p>
          <a:p>
            <a:r>
              <a:rPr lang="vi-VN" sz="2300" b="1" noProof="1">
                <a:solidFill>
                  <a:schemeClr val="tx1"/>
                </a:solidFill>
                <a:latin typeface="Consolas" panose="020B0609020204030204" pitchFamily="49" charset="0"/>
              </a:rPr>
              <a:t>}</a:t>
            </a:r>
          </a:p>
        </p:txBody>
      </p:sp>
    </p:spTree>
    <p:extLst>
      <p:ext uri="{BB962C8B-B14F-4D97-AF65-F5344CB8AC3E}">
        <p14:creationId xmlns:p14="http://schemas.microsoft.com/office/powerpoint/2010/main" val="2613088635"/>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idx="1"/>
          </p:nvPr>
        </p:nvSpPr>
        <p:spPr/>
        <p:txBody>
          <a:bodyPr/>
          <a:lstStyle/>
          <a:p>
            <a:r>
              <a:rPr lang="vi-VN" noProof="1"/>
              <a:t> Được áp dụng trên mảng đã có thứ tự.</a:t>
            </a:r>
          </a:p>
          <a:p>
            <a:r>
              <a:rPr lang="vi-VN" noProof="1"/>
              <a:t> Ý tưởng:</a:t>
            </a:r>
          </a:p>
          <a:p>
            <a:pPr lvl="1"/>
            <a:r>
              <a:rPr lang="vi-VN" noProof="1"/>
              <a:t>Giả xử ta xét mảng có thứ tự tăng, khi ấy ta có ai-1 &lt; ai &lt; ai+1</a:t>
            </a:r>
          </a:p>
          <a:p>
            <a:pPr lvl="1"/>
            <a:r>
              <a:rPr lang="vi-VN" noProof="1"/>
              <a:t>Nếu X &gt; ai thì X chỉ có thể xuất hiện trong đoạn [ai+1, an-1]</a:t>
            </a:r>
          </a:p>
          <a:p>
            <a:pPr lvl="1"/>
            <a:r>
              <a:rPr lang="vi-VN" noProof="1"/>
              <a:t>Nếu X &lt; ai thì X chỉ có thể xuất hiện trong đoạn [a0, ai-1]</a:t>
            </a:r>
          </a:p>
          <a:p>
            <a:pPr lvl="1"/>
            <a:r>
              <a:rPr lang="vi-VN" noProof="1"/>
              <a:t>Ý tưởng của giải thuật là tại mỗi bước ta so sánh X với phần tử đứng giữa trong dãy tìm kiếm hiện hành, dựa vào kết quả so sánh này mà ta quyết định giới hạn dãy tìm kiếm ở nữa dưới hay nữa trên của dãy tìm kiếm hiện hành.</a:t>
            </a:r>
          </a:p>
        </p:txBody>
      </p:sp>
      <p:sp>
        <p:nvSpPr>
          <p:cNvPr id="243714" name="Rectangle 2"/>
          <p:cNvSpPr>
            <a:spLocks noGrp="1" noChangeArrowheads="1"/>
          </p:cNvSpPr>
          <p:nvPr>
            <p:ph type="title"/>
          </p:nvPr>
        </p:nvSpPr>
        <p:spPr/>
        <p:txBody>
          <a:bodyPr/>
          <a:lstStyle/>
          <a:p>
            <a:r>
              <a:rPr lang="vi-VN" noProof="1"/>
              <a:t>Thuật Toán Tìm Kiếm Nhị Phân</a:t>
            </a:r>
          </a:p>
        </p:txBody>
      </p:sp>
      <p:sp>
        <p:nvSpPr>
          <p:cNvPr id="6" name="Chỗ dành sẵn cho Ngày tháng 5">
            <a:extLst>
              <a:ext uri="{FF2B5EF4-FFF2-40B4-BE49-F238E27FC236}">
                <a16:creationId xmlns:a16="http://schemas.microsoft.com/office/drawing/2014/main" id="{7F11F7CF-F8C0-4D70-A00B-D13C758F2705}"/>
              </a:ext>
            </a:extLst>
          </p:cNvPr>
          <p:cNvSpPr>
            <a:spLocks noGrp="1"/>
          </p:cNvSpPr>
          <p:nvPr>
            <p:ph type="dt" sz="half" idx="10"/>
          </p:nvPr>
        </p:nvSpPr>
        <p:spPr/>
        <p:txBody>
          <a:bodyPr/>
          <a:lstStyle/>
          <a:p>
            <a:fld id="{6416D6E8-2E5F-40AA-989C-88FDBC4DC95B}" type="datetime1">
              <a:rPr lang="vi-VN" smtClean="0"/>
              <a:t>04/01/2021</a:t>
            </a:fld>
            <a:endParaRPr lang="en-US" dirty="0"/>
          </a:p>
        </p:txBody>
      </p:sp>
      <p:sp>
        <p:nvSpPr>
          <p:cNvPr id="8" name="Chỗ dành sẵn cho Số hiệu Bản chiếu 7">
            <a:extLst>
              <a:ext uri="{FF2B5EF4-FFF2-40B4-BE49-F238E27FC236}">
                <a16:creationId xmlns:a16="http://schemas.microsoft.com/office/drawing/2014/main" id="{A188A081-A00B-4508-897A-379B7451104B}"/>
              </a:ext>
            </a:extLst>
          </p:cNvPr>
          <p:cNvSpPr>
            <a:spLocks noGrp="1"/>
          </p:cNvSpPr>
          <p:nvPr>
            <p:ph type="sldNum" sz="quarter" idx="12"/>
          </p:nvPr>
        </p:nvSpPr>
        <p:spPr/>
        <p:txBody>
          <a:bodyPr/>
          <a:lstStyle/>
          <a:p>
            <a:fld id="{4CE482DC-2269-4F26-9D2A-7E44B1A4CD85}" type="slidenum">
              <a:rPr lang="en-US" smtClean="0"/>
              <a:t>92</a:t>
            </a:fld>
            <a:endParaRPr lang="en-US" dirty="0"/>
          </a:p>
        </p:txBody>
      </p:sp>
    </p:spTree>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p:txBody>
          <a:bodyPr>
            <a:normAutofit fontScale="92500" lnSpcReduction="10000"/>
          </a:bodyPr>
          <a:lstStyle/>
          <a:p>
            <a:r>
              <a:rPr lang="vi-VN" noProof="1"/>
              <a:t>Giả sử dãy tìm kiếm hiện hành bao gồm các phần tử nằm trong aleft, aright, các bước của giải thuật như sau:</a:t>
            </a:r>
          </a:p>
          <a:p>
            <a:r>
              <a:rPr lang="vi-VN" noProof="1"/>
              <a:t>Bước 1: left=0; right=N-1;</a:t>
            </a:r>
          </a:p>
          <a:p>
            <a:r>
              <a:rPr lang="vi-VN" noProof="1"/>
              <a:t>Bước 2: </a:t>
            </a:r>
          </a:p>
          <a:p>
            <a:pPr lvl="1"/>
            <a:r>
              <a:rPr lang="vi-VN" noProof="1"/>
              <a:t>mid=(left+right)/2; //chỉ số phần tử giữa dãy hiện hành</a:t>
            </a:r>
          </a:p>
          <a:p>
            <a:pPr lvl="1"/>
            <a:r>
              <a:rPr lang="vi-VN" noProof="1"/>
              <a:t>So sánh a[mid] với x. Có 3 khả năng</a:t>
            </a:r>
          </a:p>
          <a:p>
            <a:pPr lvl="3"/>
            <a:r>
              <a:rPr lang="vi-VN" noProof="1"/>
              <a:t>a[mid]=x: tìm thấy. Dừng</a:t>
            </a:r>
          </a:p>
          <a:p>
            <a:pPr lvl="3"/>
            <a:r>
              <a:rPr lang="vi-VN" noProof="1"/>
              <a:t>a[mid]&gt;x :  Right= mid-1; </a:t>
            </a:r>
          </a:p>
          <a:p>
            <a:pPr lvl="3"/>
            <a:r>
              <a:rPr lang="vi-VN" noProof="1"/>
              <a:t>a[mid]&lt;x : Left= mid+1;</a:t>
            </a:r>
          </a:p>
          <a:p>
            <a:r>
              <a:rPr lang="vi-VN" noProof="1"/>
              <a:t>Bước 3: Nếu Left &lt;=Right ; //  còn phần tử trong dãy hiện hành</a:t>
            </a:r>
          </a:p>
          <a:p>
            <a:pPr lvl="1"/>
            <a:r>
              <a:rPr lang="vi-VN" noProof="1"/>
              <a:t>Lặp lại bước 2</a:t>
            </a:r>
          </a:p>
          <a:p>
            <a:pPr lvl="1"/>
            <a:r>
              <a:rPr lang="vi-VN" noProof="1"/>
              <a:t>Ngược lại: Dừng</a:t>
            </a:r>
          </a:p>
        </p:txBody>
      </p:sp>
      <p:sp>
        <p:nvSpPr>
          <p:cNvPr id="246786" name="Rectangle 2"/>
          <p:cNvSpPr>
            <a:spLocks noGrp="1" noChangeArrowheads="1"/>
          </p:cNvSpPr>
          <p:nvPr>
            <p:ph type="title"/>
          </p:nvPr>
        </p:nvSpPr>
        <p:spPr/>
        <p:txBody>
          <a:bodyPr>
            <a:normAutofit/>
          </a:bodyPr>
          <a:lstStyle/>
          <a:p>
            <a:r>
              <a:rPr lang="vi-VN" noProof="1"/>
              <a:t>Thuật Toán Tìm Kiếm Nhị Phân</a:t>
            </a:r>
          </a:p>
        </p:txBody>
      </p:sp>
      <p:sp>
        <p:nvSpPr>
          <p:cNvPr id="2" name="Chỗ dành sẵn cho Ngày tháng 1">
            <a:extLst>
              <a:ext uri="{FF2B5EF4-FFF2-40B4-BE49-F238E27FC236}">
                <a16:creationId xmlns:a16="http://schemas.microsoft.com/office/drawing/2014/main" id="{A84E893C-0E1A-46C7-92B8-2B1826AB5B1F}"/>
              </a:ext>
            </a:extLst>
          </p:cNvPr>
          <p:cNvSpPr>
            <a:spLocks noGrp="1"/>
          </p:cNvSpPr>
          <p:nvPr>
            <p:ph type="dt" sz="half" idx="10"/>
          </p:nvPr>
        </p:nvSpPr>
        <p:spPr/>
        <p:txBody>
          <a:bodyPr/>
          <a:lstStyle/>
          <a:p>
            <a:fld id="{5038CB77-4C23-41B8-9ED5-447BEE2CD07B}" type="datetime1">
              <a:rPr lang="vi-VN" smtClean="0"/>
              <a:t>04/01/2021</a:t>
            </a:fld>
            <a:endParaRPr lang="en-US" dirty="0"/>
          </a:p>
        </p:txBody>
      </p:sp>
      <p:sp>
        <p:nvSpPr>
          <p:cNvPr id="4" name="Chỗ dành sẵn cho Số hiệu Bản chiếu 3">
            <a:extLst>
              <a:ext uri="{FF2B5EF4-FFF2-40B4-BE49-F238E27FC236}">
                <a16:creationId xmlns:a16="http://schemas.microsoft.com/office/drawing/2014/main" id="{C2459979-AF6F-4215-9B5A-0F10D5357CD4}"/>
              </a:ext>
            </a:extLst>
          </p:cNvPr>
          <p:cNvSpPr>
            <a:spLocks noGrp="1"/>
          </p:cNvSpPr>
          <p:nvPr>
            <p:ph type="sldNum" sz="quarter" idx="12"/>
          </p:nvPr>
        </p:nvSpPr>
        <p:spPr/>
        <p:txBody>
          <a:bodyPr/>
          <a:lstStyle/>
          <a:p>
            <a:fld id="{4CE482DC-2269-4F26-9D2A-7E44B1A4CD85}" type="slidenum">
              <a:rPr lang="en-US" smtClean="0"/>
              <a:t>93</a:t>
            </a:fld>
            <a:endParaRPr lang="en-US" dirty="0"/>
          </a:p>
        </p:txBody>
      </p:sp>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98119" y="566927"/>
            <a:ext cx="7173065" cy="786384"/>
          </a:xfrm>
        </p:spPr>
        <p:txBody>
          <a:bodyPr>
            <a:noAutofit/>
          </a:bodyPr>
          <a:lstStyle/>
          <a:p>
            <a:r>
              <a:rPr lang="vi-VN" sz="3300" noProof="1"/>
              <a:t>Minh họa thuật toán Tìm kiếm nhị Phân</a:t>
            </a:r>
          </a:p>
        </p:txBody>
      </p:sp>
      <p:sp>
        <p:nvSpPr>
          <p:cNvPr id="248836" name="Oval 4"/>
          <p:cNvSpPr>
            <a:spLocks noChangeArrowheads="1"/>
          </p:cNvSpPr>
          <p:nvPr/>
        </p:nvSpPr>
        <p:spPr bwMode="auto">
          <a:xfrm>
            <a:off x="2640014" y="3819525"/>
            <a:ext cx="80962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a:t>
            </a:r>
          </a:p>
        </p:txBody>
      </p:sp>
      <p:sp>
        <p:nvSpPr>
          <p:cNvPr id="248837" name="Oval 5"/>
          <p:cNvSpPr>
            <a:spLocks noChangeArrowheads="1"/>
          </p:cNvSpPr>
          <p:nvPr/>
        </p:nvSpPr>
        <p:spPr bwMode="auto">
          <a:xfrm>
            <a:off x="3765551" y="38195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2</a:t>
            </a:r>
          </a:p>
        </p:txBody>
      </p:sp>
      <p:sp>
        <p:nvSpPr>
          <p:cNvPr id="248838" name="Oval 6"/>
          <p:cNvSpPr>
            <a:spLocks noChangeArrowheads="1"/>
          </p:cNvSpPr>
          <p:nvPr/>
        </p:nvSpPr>
        <p:spPr bwMode="auto">
          <a:xfrm>
            <a:off x="4873626" y="38195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4</a:t>
            </a:r>
          </a:p>
        </p:txBody>
      </p:sp>
      <p:sp>
        <p:nvSpPr>
          <p:cNvPr id="248839" name="Oval 7"/>
          <p:cNvSpPr>
            <a:spLocks noChangeArrowheads="1"/>
          </p:cNvSpPr>
          <p:nvPr/>
        </p:nvSpPr>
        <p:spPr bwMode="auto">
          <a:xfrm>
            <a:off x="5965826" y="38195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6</a:t>
            </a:r>
          </a:p>
        </p:txBody>
      </p:sp>
      <p:sp>
        <p:nvSpPr>
          <p:cNvPr id="248840" name="Oval 8"/>
          <p:cNvSpPr>
            <a:spLocks noChangeArrowheads="1"/>
          </p:cNvSpPr>
          <p:nvPr/>
        </p:nvSpPr>
        <p:spPr bwMode="auto">
          <a:xfrm>
            <a:off x="8181976" y="38195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9</a:t>
            </a:r>
          </a:p>
        </p:txBody>
      </p:sp>
      <p:sp>
        <p:nvSpPr>
          <p:cNvPr id="248841" name="Oval 9"/>
          <p:cNvSpPr>
            <a:spLocks noChangeArrowheads="1"/>
          </p:cNvSpPr>
          <p:nvPr/>
        </p:nvSpPr>
        <p:spPr bwMode="auto">
          <a:xfrm>
            <a:off x="9309101" y="38195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10</a:t>
            </a:r>
          </a:p>
        </p:txBody>
      </p:sp>
      <p:sp>
        <p:nvSpPr>
          <p:cNvPr id="248843" name="Rectangle 11"/>
          <p:cNvSpPr>
            <a:spLocks noChangeArrowheads="1"/>
          </p:cNvSpPr>
          <p:nvPr/>
        </p:nvSpPr>
        <p:spPr bwMode="auto">
          <a:xfrm>
            <a:off x="6024563" y="2349500"/>
            <a:ext cx="792162" cy="503238"/>
          </a:xfrm>
          <a:prstGeom prst="rect">
            <a:avLst/>
          </a:prstGeom>
          <a:gradFill rotWithShape="1">
            <a:gsLst>
              <a:gs pos="0">
                <a:srgbClr val="FFFF99"/>
              </a:gs>
              <a:gs pos="100000">
                <a:srgbClr val="FFFF99">
                  <a:gamma/>
                  <a:shade val="46275"/>
                  <a:invGamma/>
                </a:srgb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X=2</a:t>
            </a:r>
          </a:p>
        </p:txBody>
      </p:sp>
      <p:sp>
        <p:nvSpPr>
          <p:cNvPr id="248844" name="AutoShape 12"/>
          <p:cNvSpPr>
            <a:spLocks noChangeArrowheads="1"/>
          </p:cNvSpPr>
          <p:nvPr/>
        </p:nvSpPr>
        <p:spPr bwMode="auto">
          <a:xfrm>
            <a:off x="2711450" y="3106738"/>
            <a:ext cx="647700" cy="608012"/>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L</a:t>
            </a:r>
          </a:p>
        </p:txBody>
      </p:sp>
      <p:sp>
        <p:nvSpPr>
          <p:cNvPr id="248845" name="Oval 13"/>
          <p:cNvSpPr>
            <a:spLocks noChangeArrowheads="1"/>
          </p:cNvSpPr>
          <p:nvPr/>
        </p:nvSpPr>
        <p:spPr bwMode="auto">
          <a:xfrm>
            <a:off x="3775076" y="3808413"/>
            <a:ext cx="790575" cy="649188"/>
          </a:xfrm>
          <a:prstGeom prst="ellipse">
            <a:avLst/>
          </a:prstGeom>
          <a:gradFill rotWithShape="1">
            <a:gsLst>
              <a:gs pos="0">
                <a:schemeClr val="bg1">
                  <a:alpha val="60001"/>
                </a:schemeClr>
              </a:gs>
              <a:gs pos="100000">
                <a:srgbClr val="FF3300"/>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2</a:t>
            </a:r>
          </a:p>
        </p:txBody>
      </p:sp>
      <p:sp>
        <p:nvSpPr>
          <p:cNvPr id="248846" name="Text Box 14"/>
          <p:cNvSpPr txBox="1">
            <a:spLocks noChangeArrowheads="1"/>
          </p:cNvSpPr>
          <p:nvPr/>
        </p:nvSpPr>
        <p:spPr bwMode="auto">
          <a:xfrm>
            <a:off x="2135189" y="1844676"/>
            <a:ext cx="3081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chemeClr val="accent2"/>
                </a:solidFill>
              </a:rPr>
              <a:t>Tìm thấy 2 tại vị trí 1</a:t>
            </a:r>
          </a:p>
        </p:txBody>
      </p:sp>
      <p:sp>
        <p:nvSpPr>
          <p:cNvPr id="248847" name="Oval 15"/>
          <p:cNvSpPr>
            <a:spLocks noChangeArrowheads="1"/>
          </p:cNvSpPr>
          <p:nvPr/>
        </p:nvSpPr>
        <p:spPr bwMode="auto">
          <a:xfrm>
            <a:off x="7104064" y="3860800"/>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7</a:t>
            </a:r>
          </a:p>
        </p:txBody>
      </p:sp>
      <p:grpSp>
        <p:nvGrpSpPr>
          <p:cNvPr id="248848" name="Group 16"/>
          <p:cNvGrpSpPr>
            <a:grpSpLocks/>
          </p:cNvGrpSpPr>
          <p:nvPr/>
        </p:nvGrpSpPr>
        <p:grpSpPr bwMode="auto">
          <a:xfrm>
            <a:off x="2659063" y="4476750"/>
            <a:ext cx="7440612" cy="649288"/>
            <a:chOff x="955" y="2820"/>
            <a:chExt cx="4687" cy="409"/>
          </a:xfrm>
        </p:grpSpPr>
        <p:sp>
          <p:nvSpPr>
            <p:cNvPr id="248849" name="Oval 17"/>
            <p:cNvSpPr>
              <a:spLocks noChangeArrowheads="1"/>
            </p:cNvSpPr>
            <p:nvPr/>
          </p:nvSpPr>
          <p:spPr bwMode="auto">
            <a:xfrm>
              <a:off x="1653"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a:t>
              </a:r>
            </a:p>
          </p:txBody>
        </p:sp>
        <p:sp>
          <p:nvSpPr>
            <p:cNvPr id="248850" name="Oval 18"/>
            <p:cNvSpPr>
              <a:spLocks noChangeArrowheads="1"/>
            </p:cNvSpPr>
            <p:nvPr/>
          </p:nvSpPr>
          <p:spPr bwMode="auto">
            <a:xfrm>
              <a:off x="2351" y="2820"/>
              <a:ext cx="499"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2</a:t>
              </a:r>
            </a:p>
          </p:txBody>
        </p:sp>
        <p:sp>
          <p:nvSpPr>
            <p:cNvPr id="248851" name="Oval 19"/>
            <p:cNvSpPr>
              <a:spLocks noChangeArrowheads="1"/>
            </p:cNvSpPr>
            <p:nvPr/>
          </p:nvSpPr>
          <p:spPr bwMode="auto">
            <a:xfrm>
              <a:off x="3049"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3</a:t>
              </a:r>
            </a:p>
          </p:txBody>
        </p:sp>
        <p:sp>
          <p:nvSpPr>
            <p:cNvPr id="248852" name="Oval 20"/>
            <p:cNvSpPr>
              <a:spLocks noChangeArrowheads="1"/>
            </p:cNvSpPr>
            <p:nvPr/>
          </p:nvSpPr>
          <p:spPr bwMode="auto">
            <a:xfrm>
              <a:off x="3748"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4</a:t>
              </a:r>
            </a:p>
          </p:txBody>
        </p:sp>
        <p:sp>
          <p:nvSpPr>
            <p:cNvPr id="248853" name="Oval 21"/>
            <p:cNvSpPr>
              <a:spLocks noChangeArrowheads="1"/>
            </p:cNvSpPr>
            <p:nvPr/>
          </p:nvSpPr>
          <p:spPr bwMode="auto">
            <a:xfrm>
              <a:off x="4445" y="2820"/>
              <a:ext cx="499"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5</a:t>
              </a:r>
            </a:p>
          </p:txBody>
        </p:sp>
        <p:sp>
          <p:nvSpPr>
            <p:cNvPr id="248854" name="Oval 22"/>
            <p:cNvSpPr>
              <a:spLocks noChangeArrowheads="1"/>
            </p:cNvSpPr>
            <p:nvPr/>
          </p:nvSpPr>
          <p:spPr bwMode="auto">
            <a:xfrm>
              <a:off x="5144"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6</a:t>
              </a:r>
            </a:p>
          </p:txBody>
        </p:sp>
        <p:sp>
          <p:nvSpPr>
            <p:cNvPr id="248855" name="Oval 23"/>
            <p:cNvSpPr>
              <a:spLocks noChangeArrowheads="1"/>
            </p:cNvSpPr>
            <p:nvPr/>
          </p:nvSpPr>
          <p:spPr bwMode="auto">
            <a:xfrm>
              <a:off x="955"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0</a:t>
              </a:r>
            </a:p>
          </p:txBody>
        </p:sp>
      </p:grpSp>
      <p:sp>
        <p:nvSpPr>
          <p:cNvPr id="248856" name="AutoShape 24"/>
          <p:cNvSpPr>
            <a:spLocks noChangeArrowheads="1"/>
          </p:cNvSpPr>
          <p:nvPr/>
        </p:nvSpPr>
        <p:spPr bwMode="auto">
          <a:xfrm>
            <a:off x="9480550" y="3068638"/>
            <a:ext cx="719138" cy="608012"/>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R</a:t>
            </a:r>
          </a:p>
        </p:txBody>
      </p:sp>
      <p:sp>
        <p:nvSpPr>
          <p:cNvPr id="248857" name="AutoShape 25"/>
          <p:cNvSpPr>
            <a:spLocks noChangeArrowheads="1"/>
          </p:cNvSpPr>
          <p:nvPr/>
        </p:nvSpPr>
        <p:spPr bwMode="auto">
          <a:xfrm>
            <a:off x="6024564" y="3068638"/>
            <a:ext cx="719137" cy="608012"/>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M</a:t>
            </a:r>
          </a:p>
        </p:txBody>
      </p:sp>
      <p:sp>
        <p:nvSpPr>
          <p:cNvPr id="3" name="Chỗ dành sẵn cho Ngày tháng 2">
            <a:extLst>
              <a:ext uri="{FF2B5EF4-FFF2-40B4-BE49-F238E27FC236}">
                <a16:creationId xmlns:a16="http://schemas.microsoft.com/office/drawing/2014/main" id="{B569570F-F695-4F24-9D49-03710C120D37}"/>
              </a:ext>
            </a:extLst>
          </p:cNvPr>
          <p:cNvSpPr>
            <a:spLocks noGrp="1"/>
          </p:cNvSpPr>
          <p:nvPr>
            <p:ph type="dt" sz="half" idx="10"/>
          </p:nvPr>
        </p:nvSpPr>
        <p:spPr/>
        <p:txBody>
          <a:bodyPr/>
          <a:lstStyle/>
          <a:p>
            <a:fld id="{F3F6677C-BC88-4CF6-B99C-065438E381F9}"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157A618D-B22D-4A63-B5B9-346236D929EE}"/>
              </a:ext>
            </a:extLst>
          </p:cNvPr>
          <p:cNvSpPr>
            <a:spLocks noGrp="1"/>
          </p:cNvSpPr>
          <p:nvPr>
            <p:ph type="sldNum" sz="quarter" idx="12"/>
          </p:nvPr>
        </p:nvSpPr>
        <p:spPr/>
        <p:txBody>
          <a:bodyPr/>
          <a:lstStyle/>
          <a:p>
            <a:fld id="{4CE482DC-2269-4F26-9D2A-7E44B1A4CD85}" type="slidenum">
              <a:rPr lang="en-US" smtClean="0"/>
              <a:t>94</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48844"/>
                                        </p:tgtEl>
                                        <p:attrNameLst>
                                          <p:attrName>style.visibility</p:attrName>
                                        </p:attrNameLst>
                                      </p:cBhvr>
                                      <p:to>
                                        <p:strVal val="visible"/>
                                      </p:to>
                                    </p:set>
                                    <p:animEffect transition="in" filter="blinds(horizontal)">
                                      <p:cBhvr>
                                        <p:cTn id="7" dur="500"/>
                                        <p:tgtEl>
                                          <p:spTgt spid="2488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8856"/>
                                        </p:tgtEl>
                                        <p:attrNameLst>
                                          <p:attrName>style.visibility</p:attrName>
                                        </p:attrNameLst>
                                      </p:cBhvr>
                                      <p:to>
                                        <p:strVal val="visible"/>
                                      </p:to>
                                    </p:set>
                                    <p:animEffect transition="in" filter="blinds(horizontal)">
                                      <p:cBhvr>
                                        <p:cTn id="10" dur="500"/>
                                        <p:tgtEl>
                                          <p:spTgt spid="248856"/>
                                        </p:tgtEl>
                                      </p:cBhvr>
                                    </p:animEffect>
                                  </p:childTnLst>
                                </p:cTn>
                              </p:par>
                            </p:childTnLst>
                          </p:cTn>
                        </p:par>
                        <p:par>
                          <p:cTn id="11" fill="hold" nodeType="afterGroup">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48857"/>
                                        </p:tgtEl>
                                        <p:attrNameLst>
                                          <p:attrName>style.visibility</p:attrName>
                                        </p:attrNameLst>
                                      </p:cBhvr>
                                      <p:to>
                                        <p:strVal val="visible"/>
                                      </p:to>
                                    </p:set>
                                    <p:animEffect transition="in" filter="blinds(horizontal)">
                                      <p:cBhvr>
                                        <p:cTn id="14" dur="2000"/>
                                        <p:tgtEl>
                                          <p:spTgt spid="248857"/>
                                        </p:tgtEl>
                                      </p:cBhvr>
                                    </p:animEffect>
                                  </p:childTnLst>
                                </p:cTn>
                              </p:par>
                            </p:childTnLst>
                          </p:cTn>
                        </p:par>
                        <p:par>
                          <p:cTn id="15" fill="hold" nodeType="afterGroup">
                            <p:stCondLst>
                              <p:cond delay="2500"/>
                            </p:stCondLst>
                            <p:childTnLst>
                              <p:par>
                                <p:cTn id="16" presetID="3" presetClass="entr" presetSubtype="10" fill="hold" grpId="0" nodeType="afterEffect">
                                  <p:stCondLst>
                                    <p:cond delay="0"/>
                                  </p:stCondLst>
                                  <p:childTnLst>
                                    <p:set>
                                      <p:cBhvr>
                                        <p:cTn id="17" dur="1" fill="hold">
                                          <p:stCondLst>
                                            <p:cond delay="0"/>
                                          </p:stCondLst>
                                        </p:cTn>
                                        <p:tgtEl>
                                          <p:spTgt spid="248843"/>
                                        </p:tgtEl>
                                        <p:attrNameLst>
                                          <p:attrName>style.visibility</p:attrName>
                                        </p:attrNameLst>
                                      </p:cBhvr>
                                      <p:to>
                                        <p:strVal val="visible"/>
                                      </p:to>
                                    </p:set>
                                    <p:animEffect transition="in" filter="blinds(horizontal)">
                                      <p:cBhvr>
                                        <p:cTn id="18" dur="500"/>
                                        <p:tgtEl>
                                          <p:spTgt spid="248843"/>
                                        </p:tgtEl>
                                      </p:cBhvr>
                                    </p:animEffect>
                                  </p:childTnLst>
                                </p:cTn>
                              </p:par>
                            </p:childTnLst>
                          </p:cTn>
                        </p:par>
                        <p:par>
                          <p:cTn id="19" fill="hold" nodeType="afterGroup">
                            <p:stCondLst>
                              <p:cond delay="3000"/>
                            </p:stCondLst>
                            <p:childTnLst>
                              <p:par>
                                <p:cTn id="20" presetID="26" presetClass="emph" presetSubtype="0" fill="hold" grpId="1" nodeType="afterEffect">
                                  <p:stCondLst>
                                    <p:cond delay="0"/>
                                  </p:stCondLst>
                                  <p:childTnLst>
                                    <p:animEffect transition="out" filter="fade">
                                      <p:cBhvr>
                                        <p:cTn id="21" dur="2000" tmFilter="0, 0; .2, .5; .8, .5; 1, 0"/>
                                        <p:tgtEl>
                                          <p:spTgt spid="248843"/>
                                        </p:tgtEl>
                                      </p:cBhvr>
                                    </p:animEffect>
                                    <p:animScale>
                                      <p:cBhvr>
                                        <p:cTn id="22" dur="1000" autoRev="1" fill="hold"/>
                                        <p:tgtEl>
                                          <p:spTgt spid="248843"/>
                                        </p:tgtEl>
                                      </p:cBhvr>
                                      <p:by x="105000" y="105000"/>
                                    </p:animScale>
                                  </p:childTnLst>
                                </p:cTn>
                              </p:par>
                              <p:par>
                                <p:cTn id="23" presetID="26" presetClass="emph" presetSubtype="0" fill="hold" grpId="0" nodeType="withEffect">
                                  <p:stCondLst>
                                    <p:cond delay="0"/>
                                  </p:stCondLst>
                                  <p:childTnLst>
                                    <p:animEffect transition="out" filter="fade">
                                      <p:cBhvr>
                                        <p:cTn id="24" dur="2000" tmFilter="0, 0; .2, .5; .8, .5; 1, 0"/>
                                        <p:tgtEl>
                                          <p:spTgt spid="248839"/>
                                        </p:tgtEl>
                                      </p:cBhvr>
                                    </p:animEffect>
                                    <p:animScale>
                                      <p:cBhvr>
                                        <p:cTn id="25" dur="1000" autoRev="1" fill="hold"/>
                                        <p:tgtEl>
                                          <p:spTgt spid="248839"/>
                                        </p:tgtEl>
                                      </p:cBhvr>
                                      <p:by x="105000" y="105000"/>
                                    </p:animScale>
                                  </p:childTnLst>
                                </p:cTn>
                              </p:par>
                            </p:childTnLst>
                          </p:cTn>
                        </p:par>
                        <p:par>
                          <p:cTn id="26" fill="hold" nodeType="afterGroup">
                            <p:stCondLst>
                              <p:cond delay="5000"/>
                            </p:stCondLst>
                            <p:childTnLst>
                              <p:par>
                                <p:cTn id="27" presetID="35" presetClass="path" presetSubtype="0" accel="50000" decel="50000" fill="hold" nodeType="afterEffect">
                                  <p:stCondLst>
                                    <p:cond delay="0"/>
                                  </p:stCondLst>
                                  <p:childTnLst>
                                    <p:animMotion origin="layout" path="M -4.61538E-6 3.33333E-6 L -0.45785 -0.00209 " pathEditMode="relative" rAng="0" ptsTypes="AA">
                                      <p:cBhvr>
                                        <p:cTn id="28" dur="2000" fill="hold"/>
                                        <p:tgtEl>
                                          <p:spTgt spid="248856"/>
                                        </p:tgtEl>
                                        <p:attrNameLst>
                                          <p:attrName>ppt_x</p:attrName>
                                          <p:attrName>ppt_y</p:attrName>
                                        </p:attrNameLst>
                                      </p:cBhvr>
                                      <p:rCtr x="-22901" y="-116"/>
                                    </p:animMotion>
                                  </p:childTnLst>
                                </p:cTn>
                              </p:par>
                            </p:childTnLst>
                          </p:cTn>
                        </p:par>
                        <p:par>
                          <p:cTn id="29" fill="hold" nodeType="afterGroup">
                            <p:stCondLst>
                              <p:cond delay="7000"/>
                            </p:stCondLst>
                            <p:childTnLst>
                              <p:par>
                                <p:cTn id="30" presetID="35" presetClass="path" presetSubtype="0" accel="50000" decel="50000" fill="hold" grpId="1" nodeType="afterEffect">
                                  <p:stCondLst>
                                    <p:cond delay="0"/>
                                  </p:stCondLst>
                                  <p:childTnLst>
                                    <p:animMotion origin="layout" path="M 3.58974E-6 3.33333E-6 L -0.21795 -0.00209 " pathEditMode="relative" rAng="0" ptsTypes="AA">
                                      <p:cBhvr>
                                        <p:cTn id="31" dur="2000" fill="hold"/>
                                        <p:tgtEl>
                                          <p:spTgt spid="248857"/>
                                        </p:tgtEl>
                                        <p:attrNameLst>
                                          <p:attrName>ppt_x</p:attrName>
                                          <p:attrName>ppt_y</p:attrName>
                                        </p:attrNameLst>
                                      </p:cBhvr>
                                      <p:rCtr x="-10897" y="-116"/>
                                    </p:animMotion>
                                  </p:childTnLst>
                                </p:cTn>
                              </p:par>
                            </p:childTnLst>
                          </p:cTn>
                        </p:par>
                        <p:par>
                          <p:cTn id="32" fill="hold" nodeType="afterGroup">
                            <p:stCondLst>
                              <p:cond delay="9000"/>
                            </p:stCondLst>
                            <p:childTnLst>
                              <p:par>
                                <p:cTn id="33" presetID="35" presetClass="path" presetSubtype="0" accel="50000" decel="50000" fill="hold" grpId="2" nodeType="afterEffect">
                                  <p:stCondLst>
                                    <p:cond delay="0"/>
                                  </p:stCondLst>
                                  <p:childTnLst>
                                    <p:animMotion origin="layout" path="M -2.30769E-6 3.33333E-6 L -0.22163 -0.0051 " pathEditMode="relative" rAng="0" ptsTypes="AA">
                                      <p:cBhvr>
                                        <p:cTn id="34" dur="2000" fill="hold"/>
                                        <p:tgtEl>
                                          <p:spTgt spid="248843"/>
                                        </p:tgtEl>
                                        <p:attrNameLst>
                                          <p:attrName>ppt_x</p:attrName>
                                          <p:attrName>ppt_y</p:attrName>
                                        </p:attrNameLst>
                                      </p:cBhvr>
                                      <p:rCtr x="-11090" y="-255"/>
                                    </p:animMotion>
                                  </p:childTnLst>
                                </p:cTn>
                              </p:par>
                            </p:childTnLst>
                          </p:cTn>
                        </p:par>
                        <p:par>
                          <p:cTn id="35" fill="hold" nodeType="afterGroup">
                            <p:stCondLst>
                              <p:cond delay="11000"/>
                            </p:stCondLst>
                            <p:childTnLst>
                              <p:par>
                                <p:cTn id="36" presetID="26" presetClass="emph" presetSubtype="0" fill="hold" grpId="3" nodeType="afterEffect">
                                  <p:stCondLst>
                                    <p:cond delay="0"/>
                                  </p:stCondLst>
                                  <p:childTnLst>
                                    <p:animEffect transition="out" filter="fade">
                                      <p:cBhvr>
                                        <p:cTn id="37" dur="2000" tmFilter="0, 0; .2, .5; .8, .5; 1, 0"/>
                                        <p:tgtEl>
                                          <p:spTgt spid="248843"/>
                                        </p:tgtEl>
                                      </p:cBhvr>
                                    </p:animEffect>
                                    <p:animScale>
                                      <p:cBhvr>
                                        <p:cTn id="38" dur="1000" autoRev="1" fill="hold"/>
                                        <p:tgtEl>
                                          <p:spTgt spid="248843"/>
                                        </p:tgtEl>
                                      </p:cBhvr>
                                      <p:by x="105000" y="105000"/>
                                    </p:animScale>
                                  </p:childTnLst>
                                </p:cTn>
                              </p:par>
                              <p:par>
                                <p:cTn id="39" presetID="26" presetClass="emph" presetSubtype="0" fill="hold" nodeType="withEffect">
                                  <p:stCondLst>
                                    <p:cond delay="0"/>
                                  </p:stCondLst>
                                  <p:childTnLst>
                                    <p:animEffect transition="out" filter="fade">
                                      <p:cBhvr>
                                        <p:cTn id="40" dur="2000" tmFilter="0, 0; .2, .5; .8, .5; 1, 0"/>
                                        <p:tgtEl>
                                          <p:spTgt spid="248837"/>
                                        </p:tgtEl>
                                      </p:cBhvr>
                                    </p:animEffect>
                                    <p:animScale>
                                      <p:cBhvr>
                                        <p:cTn id="41" dur="1000" autoRev="1" fill="hold"/>
                                        <p:tgtEl>
                                          <p:spTgt spid="248837"/>
                                        </p:tgtEl>
                                      </p:cBhvr>
                                      <p:by x="105000" y="105000"/>
                                    </p:animScale>
                                  </p:childTnLst>
                                </p:cTn>
                              </p:par>
                            </p:childTnLst>
                          </p:cTn>
                        </p:par>
                        <p:par>
                          <p:cTn id="42" fill="hold" nodeType="afterGroup">
                            <p:stCondLst>
                              <p:cond delay="13000"/>
                            </p:stCondLst>
                            <p:childTnLst>
                              <p:par>
                                <p:cTn id="43" presetID="3" presetClass="entr" presetSubtype="10" fill="hold" grpId="0" nodeType="afterEffect">
                                  <p:stCondLst>
                                    <p:cond delay="0"/>
                                  </p:stCondLst>
                                  <p:childTnLst>
                                    <p:set>
                                      <p:cBhvr>
                                        <p:cTn id="44" dur="1" fill="hold">
                                          <p:stCondLst>
                                            <p:cond delay="0"/>
                                          </p:stCondLst>
                                        </p:cTn>
                                        <p:tgtEl>
                                          <p:spTgt spid="248845"/>
                                        </p:tgtEl>
                                        <p:attrNameLst>
                                          <p:attrName>style.visibility</p:attrName>
                                        </p:attrNameLst>
                                      </p:cBhvr>
                                      <p:to>
                                        <p:strVal val="visible"/>
                                      </p:to>
                                    </p:set>
                                    <p:animEffect transition="in" filter="blinds(horizontal)">
                                      <p:cBhvr>
                                        <p:cTn id="45" dur="500"/>
                                        <p:tgtEl>
                                          <p:spTgt spid="248845"/>
                                        </p:tgtEl>
                                      </p:cBhvr>
                                    </p:animEffect>
                                  </p:childTnLst>
                                </p:cTn>
                              </p:par>
                            </p:childTnLst>
                          </p:cTn>
                        </p:par>
                        <p:par>
                          <p:cTn id="46" fill="hold" nodeType="afterGroup">
                            <p:stCondLst>
                              <p:cond delay="13500"/>
                            </p:stCondLst>
                            <p:childTnLst>
                              <p:par>
                                <p:cTn id="47" presetID="3" presetClass="entr" presetSubtype="10" fill="hold" grpId="0" nodeType="afterEffect">
                                  <p:stCondLst>
                                    <p:cond delay="0"/>
                                  </p:stCondLst>
                                  <p:childTnLst>
                                    <p:set>
                                      <p:cBhvr>
                                        <p:cTn id="48" dur="1" fill="hold">
                                          <p:stCondLst>
                                            <p:cond delay="0"/>
                                          </p:stCondLst>
                                        </p:cTn>
                                        <p:tgtEl>
                                          <p:spTgt spid="248846"/>
                                        </p:tgtEl>
                                        <p:attrNameLst>
                                          <p:attrName>style.visibility</p:attrName>
                                        </p:attrNameLst>
                                      </p:cBhvr>
                                      <p:to>
                                        <p:strVal val="visible"/>
                                      </p:to>
                                    </p:set>
                                    <p:animEffect transition="in" filter="blinds(horizontal)">
                                      <p:cBhvr>
                                        <p:cTn id="49" dur="500"/>
                                        <p:tgtEl>
                                          <p:spTgt spid="24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9" grpId="0" animBg="1"/>
      <p:bldP spid="248843" grpId="0" animBg="1"/>
      <p:bldP spid="248843" grpId="1" animBg="1"/>
      <p:bldP spid="248843" grpId="2" animBg="1"/>
      <p:bldP spid="248843" grpId="3" animBg="1"/>
      <p:bldP spid="248844" grpId="0" animBg="1"/>
      <p:bldP spid="248845" grpId="0" animBg="1"/>
      <p:bldP spid="248846" grpId="0"/>
      <p:bldP spid="248856" grpId="0" animBg="1"/>
      <p:bldP spid="248857" grpId="0" animBg="1"/>
      <p:bldP spid="248857"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Oval 4"/>
          <p:cNvSpPr>
            <a:spLocks noChangeArrowheads="1"/>
          </p:cNvSpPr>
          <p:nvPr/>
        </p:nvSpPr>
        <p:spPr bwMode="auto">
          <a:xfrm>
            <a:off x="2640014" y="3387725"/>
            <a:ext cx="80962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a:t>
            </a:r>
          </a:p>
        </p:txBody>
      </p:sp>
      <p:sp>
        <p:nvSpPr>
          <p:cNvPr id="256005" name="Oval 5"/>
          <p:cNvSpPr>
            <a:spLocks noChangeArrowheads="1"/>
          </p:cNvSpPr>
          <p:nvPr/>
        </p:nvSpPr>
        <p:spPr bwMode="auto">
          <a:xfrm>
            <a:off x="3765551" y="33877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2</a:t>
            </a:r>
          </a:p>
        </p:txBody>
      </p:sp>
      <p:sp>
        <p:nvSpPr>
          <p:cNvPr id="256006" name="Oval 6"/>
          <p:cNvSpPr>
            <a:spLocks noChangeArrowheads="1"/>
          </p:cNvSpPr>
          <p:nvPr/>
        </p:nvSpPr>
        <p:spPr bwMode="auto">
          <a:xfrm>
            <a:off x="4873626" y="33877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4</a:t>
            </a:r>
          </a:p>
        </p:txBody>
      </p:sp>
      <p:sp>
        <p:nvSpPr>
          <p:cNvPr id="256007" name="Oval 7"/>
          <p:cNvSpPr>
            <a:spLocks noChangeArrowheads="1"/>
          </p:cNvSpPr>
          <p:nvPr/>
        </p:nvSpPr>
        <p:spPr bwMode="auto">
          <a:xfrm>
            <a:off x="5965826" y="33877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6</a:t>
            </a:r>
          </a:p>
        </p:txBody>
      </p:sp>
      <p:sp>
        <p:nvSpPr>
          <p:cNvPr id="256008" name="Oval 8"/>
          <p:cNvSpPr>
            <a:spLocks noChangeArrowheads="1"/>
          </p:cNvSpPr>
          <p:nvPr/>
        </p:nvSpPr>
        <p:spPr bwMode="auto">
          <a:xfrm>
            <a:off x="8181976" y="33877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9</a:t>
            </a:r>
          </a:p>
        </p:txBody>
      </p:sp>
      <p:sp>
        <p:nvSpPr>
          <p:cNvPr id="256009" name="Oval 9"/>
          <p:cNvSpPr>
            <a:spLocks noChangeArrowheads="1"/>
          </p:cNvSpPr>
          <p:nvPr/>
        </p:nvSpPr>
        <p:spPr bwMode="auto">
          <a:xfrm>
            <a:off x="9309101" y="3387725"/>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10</a:t>
            </a:r>
          </a:p>
        </p:txBody>
      </p:sp>
      <p:sp>
        <p:nvSpPr>
          <p:cNvPr id="256010" name="Rectangle 10"/>
          <p:cNvSpPr>
            <a:spLocks noChangeArrowheads="1"/>
          </p:cNvSpPr>
          <p:nvPr/>
        </p:nvSpPr>
        <p:spPr bwMode="auto">
          <a:xfrm>
            <a:off x="6024563" y="1917700"/>
            <a:ext cx="792162" cy="503238"/>
          </a:xfrm>
          <a:prstGeom prst="rect">
            <a:avLst/>
          </a:prstGeom>
          <a:gradFill rotWithShape="1">
            <a:gsLst>
              <a:gs pos="0">
                <a:srgbClr val="FFFF99"/>
              </a:gs>
              <a:gs pos="100000">
                <a:srgbClr val="FFFF99">
                  <a:gamma/>
                  <a:shade val="46275"/>
                  <a:invGamma/>
                </a:srgb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X=-1</a:t>
            </a:r>
          </a:p>
        </p:txBody>
      </p:sp>
      <p:sp>
        <p:nvSpPr>
          <p:cNvPr id="256011" name="AutoShape 11"/>
          <p:cNvSpPr>
            <a:spLocks noChangeArrowheads="1"/>
          </p:cNvSpPr>
          <p:nvPr/>
        </p:nvSpPr>
        <p:spPr bwMode="auto">
          <a:xfrm>
            <a:off x="2711450" y="2674938"/>
            <a:ext cx="647700" cy="608012"/>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L</a:t>
            </a:r>
          </a:p>
        </p:txBody>
      </p:sp>
      <p:sp>
        <p:nvSpPr>
          <p:cNvPr id="256013" name="Text Box 13"/>
          <p:cNvSpPr txBox="1">
            <a:spLocks noChangeArrowheads="1"/>
          </p:cNvSpPr>
          <p:nvPr/>
        </p:nvSpPr>
        <p:spPr bwMode="auto">
          <a:xfrm>
            <a:off x="2063750" y="5013326"/>
            <a:ext cx="338455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chemeClr val="accent2"/>
                </a:solidFill>
              </a:rPr>
              <a:t>L=0</a:t>
            </a:r>
          </a:p>
          <a:p>
            <a:pPr>
              <a:spcBef>
                <a:spcPct val="50000"/>
              </a:spcBef>
            </a:pPr>
            <a:r>
              <a:rPr lang="en-US" sz="2000" b="1">
                <a:solidFill>
                  <a:schemeClr val="accent2"/>
                </a:solidFill>
              </a:rPr>
              <a:t>R=-1 =&gt; kh</a:t>
            </a:r>
            <a:r>
              <a:rPr lang="en-US" b="1">
                <a:solidFill>
                  <a:schemeClr val="accent2"/>
                </a:solidFill>
              </a:rPr>
              <a:t>ông tìm thấy X=-1</a:t>
            </a:r>
          </a:p>
        </p:txBody>
      </p:sp>
      <p:sp>
        <p:nvSpPr>
          <p:cNvPr id="256014" name="Oval 14"/>
          <p:cNvSpPr>
            <a:spLocks noChangeArrowheads="1"/>
          </p:cNvSpPr>
          <p:nvPr/>
        </p:nvSpPr>
        <p:spPr bwMode="auto">
          <a:xfrm>
            <a:off x="7104064" y="3429000"/>
            <a:ext cx="790575" cy="649188"/>
          </a:xfrm>
          <a:prstGeom prst="ellipse">
            <a:avLst/>
          </a:prstGeom>
          <a:gradFill rotWithShape="1">
            <a:gsLst>
              <a:gs pos="0">
                <a:schemeClr val="bg1">
                  <a:alpha val="60001"/>
                </a:schemeClr>
              </a:gs>
              <a:gs pos="100000">
                <a:srgbClr val="33CC33"/>
              </a:gs>
            </a:gsLst>
            <a:path path="shape">
              <a:fillToRect l="50000" t="50000" r="50000" b="50000"/>
            </a:path>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7</a:t>
            </a:r>
          </a:p>
        </p:txBody>
      </p:sp>
      <p:grpSp>
        <p:nvGrpSpPr>
          <p:cNvPr id="256015" name="Group 15"/>
          <p:cNvGrpSpPr>
            <a:grpSpLocks/>
          </p:cNvGrpSpPr>
          <p:nvPr/>
        </p:nvGrpSpPr>
        <p:grpSpPr bwMode="auto">
          <a:xfrm>
            <a:off x="2659063" y="4044950"/>
            <a:ext cx="7440612" cy="649288"/>
            <a:chOff x="955" y="2820"/>
            <a:chExt cx="4687" cy="409"/>
          </a:xfrm>
        </p:grpSpPr>
        <p:sp>
          <p:nvSpPr>
            <p:cNvPr id="256016" name="Oval 16"/>
            <p:cNvSpPr>
              <a:spLocks noChangeArrowheads="1"/>
            </p:cNvSpPr>
            <p:nvPr/>
          </p:nvSpPr>
          <p:spPr bwMode="auto">
            <a:xfrm>
              <a:off x="1653"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1</a:t>
              </a:r>
            </a:p>
          </p:txBody>
        </p:sp>
        <p:sp>
          <p:nvSpPr>
            <p:cNvPr id="256017" name="Oval 17"/>
            <p:cNvSpPr>
              <a:spLocks noChangeArrowheads="1"/>
            </p:cNvSpPr>
            <p:nvPr/>
          </p:nvSpPr>
          <p:spPr bwMode="auto">
            <a:xfrm>
              <a:off x="2351" y="2820"/>
              <a:ext cx="499"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2</a:t>
              </a:r>
            </a:p>
          </p:txBody>
        </p:sp>
        <p:sp>
          <p:nvSpPr>
            <p:cNvPr id="256018" name="Oval 18"/>
            <p:cNvSpPr>
              <a:spLocks noChangeArrowheads="1"/>
            </p:cNvSpPr>
            <p:nvPr/>
          </p:nvSpPr>
          <p:spPr bwMode="auto">
            <a:xfrm>
              <a:off x="3049"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3</a:t>
              </a:r>
            </a:p>
          </p:txBody>
        </p:sp>
        <p:sp>
          <p:nvSpPr>
            <p:cNvPr id="256019" name="Oval 19"/>
            <p:cNvSpPr>
              <a:spLocks noChangeArrowheads="1"/>
            </p:cNvSpPr>
            <p:nvPr/>
          </p:nvSpPr>
          <p:spPr bwMode="auto">
            <a:xfrm>
              <a:off x="3748"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4</a:t>
              </a:r>
            </a:p>
          </p:txBody>
        </p:sp>
        <p:sp>
          <p:nvSpPr>
            <p:cNvPr id="256020" name="Oval 20"/>
            <p:cNvSpPr>
              <a:spLocks noChangeArrowheads="1"/>
            </p:cNvSpPr>
            <p:nvPr/>
          </p:nvSpPr>
          <p:spPr bwMode="auto">
            <a:xfrm>
              <a:off x="4445" y="2820"/>
              <a:ext cx="499"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5</a:t>
              </a:r>
            </a:p>
          </p:txBody>
        </p:sp>
        <p:sp>
          <p:nvSpPr>
            <p:cNvPr id="256021" name="Oval 21"/>
            <p:cNvSpPr>
              <a:spLocks noChangeArrowheads="1"/>
            </p:cNvSpPr>
            <p:nvPr/>
          </p:nvSpPr>
          <p:spPr bwMode="auto">
            <a:xfrm>
              <a:off x="5144"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6</a:t>
              </a:r>
            </a:p>
          </p:txBody>
        </p:sp>
        <p:sp>
          <p:nvSpPr>
            <p:cNvPr id="256022" name="Oval 22"/>
            <p:cNvSpPr>
              <a:spLocks noChangeArrowheads="1"/>
            </p:cNvSpPr>
            <p:nvPr/>
          </p:nvSpPr>
          <p:spPr bwMode="auto">
            <a:xfrm>
              <a:off x="955" y="2820"/>
              <a:ext cx="498" cy="409"/>
            </a:xfrm>
            <a:prstGeom prst="ellipse">
              <a:avLst/>
            </a:prstGeom>
            <a:noFill/>
            <a:ln>
              <a:noFill/>
            </a:ln>
            <a:effectLst/>
            <a:extLst>
              <a:ext uri="{909E8E84-426E-40DD-AFC4-6F175D3DCCD1}">
                <a14:hiddenFill xmlns:a14="http://schemas.microsoft.com/office/drawing/2010/main">
                  <a:gradFill rotWithShape="1">
                    <a:gsLst>
                      <a:gs pos="0">
                        <a:schemeClr val="bg1">
                          <a:alpha val="60001"/>
                        </a:schemeClr>
                      </a:gs>
                      <a:gs pos="100000">
                        <a:schemeClr val="accent2"/>
                      </a:gs>
                    </a:gsLst>
                    <a:path path="shape">
                      <a:fillToRect l="50000" t="50000" r="50000" b="50000"/>
                    </a:path>
                  </a:gra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sz="2400" b="1">
                  <a:latin typeface="VNI-Helve" pitchFamily="2" charset="0"/>
                </a:rPr>
                <a:t>0</a:t>
              </a:r>
            </a:p>
          </p:txBody>
        </p:sp>
      </p:grpSp>
      <p:sp>
        <p:nvSpPr>
          <p:cNvPr id="256023" name="AutoShape 23"/>
          <p:cNvSpPr>
            <a:spLocks noChangeArrowheads="1"/>
          </p:cNvSpPr>
          <p:nvPr/>
        </p:nvSpPr>
        <p:spPr bwMode="auto">
          <a:xfrm>
            <a:off x="9480550" y="2657476"/>
            <a:ext cx="719138" cy="608013"/>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R</a:t>
            </a:r>
          </a:p>
        </p:txBody>
      </p:sp>
      <p:sp>
        <p:nvSpPr>
          <p:cNvPr id="256024" name="AutoShape 24"/>
          <p:cNvSpPr>
            <a:spLocks noChangeArrowheads="1"/>
          </p:cNvSpPr>
          <p:nvPr/>
        </p:nvSpPr>
        <p:spPr bwMode="auto">
          <a:xfrm>
            <a:off x="5951539" y="2636838"/>
            <a:ext cx="719137" cy="608012"/>
          </a:xfrm>
          <a:prstGeom prst="downArrow">
            <a:avLst>
              <a:gd name="adj1" fmla="val 50000"/>
              <a:gd name="adj2" fmla="val 25000"/>
            </a:avLst>
          </a:prstGeom>
          <a:noFill/>
          <a:ln w="28575" algn="ctr">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t>M</a:t>
            </a:r>
          </a:p>
        </p:txBody>
      </p:sp>
      <p:sp>
        <p:nvSpPr>
          <p:cNvPr id="3" name="Chỗ dành sẵn cho Ngày tháng 2">
            <a:extLst>
              <a:ext uri="{FF2B5EF4-FFF2-40B4-BE49-F238E27FC236}">
                <a16:creationId xmlns:a16="http://schemas.microsoft.com/office/drawing/2014/main" id="{0BFC5BDB-D7C7-45D1-885C-E04F0ECB4BD5}"/>
              </a:ext>
            </a:extLst>
          </p:cNvPr>
          <p:cNvSpPr>
            <a:spLocks noGrp="1"/>
          </p:cNvSpPr>
          <p:nvPr>
            <p:ph type="dt" sz="half" idx="10"/>
          </p:nvPr>
        </p:nvSpPr>
        <p:spPr/>
        <p:txBody>
          <a:bodyPr/>
          <a:lstStyle/>
          <a:p>
            <a:fld id="{D6039A14-9746-43B3-A353-52E6D20C7DD1}" type="datetime1">
              <a:rPr lang="vi-VN" smtClean="0"/>
              <a:t>04/01/2021</a:t>
            </a:fld>
            <a:endParaRPr lang="en-US" dirty="0"/>
          </a:p>
        </p:txBody>
      </p:sp>
      <p:sp>
        <p:nvSpPr>
          <p:cNvPr id="5" name="Chỗ dành sẵn cho Số hiệu Bản chiếu 4">
            <a:extLst>
              <a:ext uri="{FF2B5EF4-FFF2-40B4-BE49-F238E27FC236}">
                <a16:creationId xmlns:a16="http://schemas.microsoft.com/office/drawing/2014/main" id="{C0503304-F302-48E3-9D1D-E81791818441}"/>
              </a:ext>
            </a:extLst>
          </p:cNvPr>
          <p:cNvSpPr>
            <a:spLocks noGrp="1"/>
          </p:cNvSpPr>
          <p:nvPr>
            <p:ph type="sldNum" sz="quarter" idx="12"/>
          </p:nvPr>
        </p:nvSpPr>
        <p:spPr/>
        <p:txBody>
          <a:bodyPr/>
          <a:lstStyle/>
          <a:p>
            <a:fld id="{4CE482DC-2269-4F26-9D2A-7E44B1A4CD85}" type="slidenum">
              <a:rPr lang="en-US" smtClean="0"/>
              <a:t>95</a:t>
            </a:fld>
            <a:endParaRPr lang="en-US" dirty="0"/>
          </a:p>
        </p:txBody>
      </p:sp>
      <p:sp>
        <p:nvSpPr>
          <p:cNvPr id="28" name="Rectangle 2">
            <a:extLst>
              <a:ext uri="{FF2B5EF4-FFF2-40B4-BE49-F238E27FC236}">
                <a16:creationId xmlns:a16="http://schemas.microsoft.com/office/drawing/2014/main" id="{C7B33A53-62C4-479F-A51C-F33E7274CF4A}"/>
              </a:ext>
            </a:extLst>
          </p:cNvPr>
          <p:cNvSpPr>
            <a:spLocks noGrp="1" noChangeArrowheads="1"/>
          </p:cNvSpPr>
          <p:nvPr>
            <p:ph type="title"/>
          </p:nvPr>
        </p:nvSpPr>
        <p:spPr>
          <a:xfrm>
            <a:off x="198119" y="566927"/>
            <a:ext cx="7173065" cy="786384"/>
          </a:xfrm>
        </p:spPr>
        <p:txBody>
          <a:bodyPr>
            <a:noAutofit/>
          </a:bodyPr>
          <a:lstStyle/>
          <a:p>
            <a:r>
              <a:rPr lang="vi-VN" sz="3300" noProof="1"/>
              <a:t>Minh họa thuật toán Tìm kiếm nhị Phân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6011"/>
                                        </p:tgtEl>
                                        <p:attrNameLst>
                                          <p:attrName>style.visibility</p:attrName>
                                        </p:attrNameLst>
                                      </p:cBhvr>
                                      <p:to>
                                        <p:strVal val="visible"/>
                                      </p:to>
                                    </p:set>
                                    <p:animEffect transition="in" filter="blinds(horizontal)">
                                      <p:cBhvr>
                                        <p:cTn id="7" dur="500"/>
                                        <p:tgtEl>
                                          <p:spTgt spid="2560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23"/>
                                        </p:tgtEl>
                                        <p:attrNameLst>
                                          <p:attrName>style.visibility</p:attrName>
                                        </p:attrNameLst>
                                      </p:cBhvr>
                                      <p:to>
                                        <p:strVal val="visible"/>
                                      </p:to>
                                    </p:set>
                                    <p:animEffect transition="in" filter="blinds(horizontal)">
                                      <p:cBhvr>
                                        <p:cTn id="10" dur="500"/>
                                        <p:tgtEl>
                                          <p:spTgt spid="256023"/>
                                        </p:tgtEl>
                                      </p:cBhvr>
                                    </p:animEffect>
                                  </p:childTnLst>
                                </p:cTn>
                              </p:par>
                            </p:childTnLst>
                          </p:cTn>
                        </p:par>
                        <p:par>
                          <p:cTn id="11" fill="hold" nodeType="afterGroup">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56024"/>
                                        </p:tgtEl>
                                        <p:attrNameLst>
                                          <p:attrName>style.visibility</p:attrName>
                                        </p:attrNameLst>
                                      </p:cBhvr>
                                      <p:to>
                                        <p:strVal val="visible"/>
                                      </p:to>
                                    </p:set>
                                    <p:animEffect transition="in" filter="blinds(horizontal)">
                                      <p:cBhvr>
                                        <p:cTn id="14" dur="2000"/>
                                        <p:tgtEl>
                                          <p:spTgt spid="256024"/>
                                        </p:tgtEl>
                                      </p:cBhvr>
                                    </p:animEffect>
                                  </p:childTnLst>
                                </p:cTn>
                              </p:par>
                            </p:childTnLst>
                          </p:cTn>
                        </p:par>
                        <p:par>
                          <p:cTn id="15" fill="hold" nodeType="afterGroup">
                            <p:stCondLst>
                              <p:cond delay="2500"/>
                            </p:stCondLst>
                            <p:childTnLst>
                              <p:par>
                                <p:cTn id="16" presetID="3" presetClass="entr" presetSubtype="10" fill="hold" grpId="0" nodeType="afterEffect">
                                  <p:stCondLst>
                                    <p:cond delay="0"/>
                                  </p:stCondLst>
                                  <p:childTnLst>
                                    <p:set>
                                      <p:cBhvr>
                                        <p:cTn id="17" dur="1" fill="hold">
                                          <p:stCondLst>
                                            <p:cond delay="0"/>
                                          </p:stCondLst>
                                        </p:cTn>
                                        <p:tgtEl>
                                          <p:spTgt spid="256010"/>
                                        </p:tgtEl>
                                        <p:attrNameLst>
                                          <p:attrName>style.visibility</p:attrName>
                                        </p:attrNameLst>
                                      </p:cBhvr>
                                      <p:to>
                                        <p:strVal val="visible"/>
                                      </p:to>
                                    </p:set>
                                    <p:animEffect transition="in" filter="blinds(horizontal)">
                                      <p:cBhvr>
                                        <p:cTn id="18" dur="500"/>
                                        <p:tgtEl>
                                          <p:spTgt spid="256010"/>
                                        </p:tgtEl>
                                      </p:cBhvr>
                                    </p:animEffect>
                                  </p:childTnLst>
                                </p:cTn>
                              </p:par>
                            </p:childTnLst>
                          </p:cTn>
                        </p:par>
                        <p:par>
                          <p:cTn id="19" fill="hold" nodeType="afterGroup">
                            <p:stCondLst>
                              <p:cond delay="3000"/>
                            </p:stCondLst>
                            <p:childTnLst>
                              <p:par>
                                <p:cTn id="20" presetID="26" presetClass="emph" presetSubtype="0" fill="hold" grpId="1" nodeType="afterEffect">
                                  <p:stCondLst>
                                    <p:cond delay="0"/>
                                  </p:stCondLst>
                                  <p:childTnLst>
                                    <p:animEffect transition="out" filter="fade">
                                      <p:cBhvr>
                                        <p:cTn id="21" dur="2000" tmFilter="0, 0; .2, .5; .8, .5; 1, 0"/>
                                        <p:tgtEl>
                                          <p:spTgt spid="256010"/>
                                        </p:tgtEl>
                                      </p:cBhvr>
                                    </p:animEffect>
                                    <p:animScale>
                                      <p:cBhvr>
                                        <p:cTn id="22" dur="1000" autoRev="1" fill="hold"/>
                                        <p:tgtEl>
                                          <p:spTgt spid="256010"/>
                                        </p:tgtEl>
                                      </p:cBhvr>
                                      <p:by x="105000" y="105000"/>
                                    </p:animScale>
                                  </p:childTnLst>
                                </p:cTn>
                              </p:par>
                              <p:par>
                                <p:cTn id="23" presetID="26" presetClass="emph" presetSubtype="0" fill="hold" grpId="0" nodeType="withEffect">
                                  <p:stCondLst>
                                    <p:cond delay="0"/>
                                  </p:stCondLst>
                                  <p:childTnLst>
                                    <p:animEffect transition="out" filter="fade">
                                      <p:cBhvr>
                                        <p:cTn id="24" dur="2000" tmFilter="0, 0; .2, .5; .8, .5; 1, 0"/>
                                        <p:tgtEl>
                                          <p:spTgt spid="256007"/>
                                        </p:tgtEl>
                                      </p:cBhvr>
                                    </p:animEffect>
                                    <p:animScale>
                                      <p:cBhvr>
                                        <p:cTn id="25" dur="1000" autoRev="1" fill="hold"/>
                                        <p:tgtEl>
                                          <p:spTgt spid="256007"/>
                                        </p:tgtEl>
                                      </p:cBhvr>
                                      <p:by x="105000" y="105000"/>
                                    </p:animScale>
                                  </p:childTnLst>
                                </p:cTn>
                              </p:par>
                            </p:childTnLst>
                          </p:cTn>
                        </p:par>
                        <p:par>
                          <p:cTn id="26" fill="hold" nodeType="afterGroup">
                            <p:stCondLst>
                              <p:cond delay="5000"/>
                            </p:stCondLst>
                            <p:childTnLst>
                              <p:par>
                                <p:cTn id="27" presetID="35" presetClass="path" presetSubtype="0" accel="50000" decel="50000" fill="hold" nodeType="afterEffect">
                                  <p:stCondLst>
                                    <p:cond delay="0"/>
                                  </p:stCondLst>
                                  <p:childTnLst>
                                    <p:animMotion origin="layout" path="M -4.61538E-6 3.33333E-6 L -0.45785 -0.00209 " pathEditMode="relative" rAng="0" ptsTypes="AA">
                                      <p:cBhvr>
                                        <p:cTn id="28" dur="2000" fill="hold"/>
                                        <p:tgtEl>
                                          <p:spTgt spid="256023"/>
                                        </p:tgtEl>
                                        <p:attrNameLst>
                                          <p:attrName>ppt_x</p:attrName>
                                          <p:attrName>ppt_y</p:attrName>
                                        </p:attrNameLst>
                                      </p:cBhvr>
                                      <p:rCtr x="-22901" y="-116"/>
                                    </p:animMotion>
                                  </p:childTnLst>
                                </p:cTn>
                              </p:par>
                            </p:childTnLst>
                          </p:cTn>
                        </p:par>
                        <p:par>
                          <p:cTn id="29" fill="hold" nodeType="afterGroup">
                            <p:stCondLst>
                              <p:cond delay="7000"/>
                            </p:stCondLst>
                            <p:childTnLst>
                              <p:par>
                                <p:cTn id="30" presetID="35" presetClass="path" presetSubtype="0" accel="50000" decel="50000" fill="hold" grpId="1" nodeType="afterEffect">
                                  <p:stCondLst>
                                    <p:cond delay="0"/>
                                  </p:stCondLst>
                                  <p:childTnLst>
                                    <p:animMotion origin="layout" path="M 3.58974E-6 3.33333E-6 L -0.21795 -0.00209 " pathEditMode="relative" rAng="0" ptsTypes="AA">
                                      <p:cBhvr>
                                        <p:cTn id="31" dur="2000" fill="hold"/>
                                        <p:tgtEl>
                                          <p:spTgt spid="256024"/>
                                        </p:tgtEl>
                                        <p:attrNameLst>
                                          <p:attrName>ppt_x</p:attrName>
                                          <p:attrName>ppt_y</p:attrName>
                                        </p:attrNameLst>
                                      </p:cBhvr>
                                      <p:rCtr x="-10897" y="-116"/>
                                    </p:animMotion>
                                  </p:childTnLst>
                                </p:cTn>
                              </p:par>
                            </p:childTnLst>
                          </p:cTn>
                        </p:par>
                        <p:par>
                          <p:cTn id="32" fill="hold" nodeType="afterGroup">
                            <p:stCondLst>
                              <p:cond delay="9000"/>
                            </p:stCondLst>
                            <p:childTnLst>
                              <p:par>
                                <p:cTn id="33" presetID="35" presetClass="path" presetSubtype="0" accel="50000" decel="50000" fill="hold" grpId="2" nodeType="afterEffect">
                                  <p:stCondLst>
                                    <p:cond delay="0"/>
                                  </p:stCondLst>
                                  <p:childTnLst>
                                    <p:animMotion origin="layout" path="M -2.30769E-6 3.33333E-6 L -0.22163 -0.0051 " pathEditMode="relative" rAng="0" ptsTypes="AA">
                                      <p:cBhvr>
                                        <p:cTn id="34" dur="2000" fill="hold"/>
                                        <p:tgtEl>
                                          <p:spTgt spid="256010"/>
                                        </p:tgtEl>
                                        <p:attrNameLst>
                                          <p:attrName>ppt_x</p:attrName>
                                          <p:attrName>ppt_y</p:attrName>
                                        </p:attrNameLst>
                                      </p:cBhvr>
                                      <p:rCtr x="-11090" y="-255"/>
                                    </p:animMotion>
                                  </p:childTnLst>
                                </p:cTn>
                              </p:par>
                            </p:childTnLst>
                          </p:cTn>
                        </p:par>
                        <p:par>
                          <p:cTn id="35" fill="hold" nodeType="afterGroup">
                            <p:stCondLst>
                              <p:cond delay="11000"/>
                            </p:stCondLst>
                            <p:childTnLst>
                              <p:par>
                                <p:cTn id="36" presetID="26" presetClass="emph" presetSubtype="0" fill="hold" grpId="3" nodeType="afterEffect">
                                  <p:stCondLst>
                                    <p:cond delay="0"/>
                                  </p:stCondLst>
                                  <p:childTnLst>
                                    <p:animEffect transition="out" filter="fade">
                                      <p:cBhvr>
                                        <p:cTn id="37" dur="2000" tmFilter="0, 0; .2, .5; .8, .5; 1, 0"/>
                                        <p:tgtEl>
                                          <p:spTgt spid="256010"/>
                                        </p:tgtEl>
                                      </p:cBhvr>
                                    </p:animEffect>
                                    <p:animScale>
                                      <p:cBhvr>
                                        <p:cTn id="38" dur="1000" autoRev="1" fill="hold"/>
                                        <p:tgtEl>
                                          <p:spTgt spid="256010"/>
                                        </p:tgtEl>
                                      </p:cBhvr>
                                      <p:by x="105000" y="105000"/>
                                    </p:animScale>
                                  </p:childTnLst>
                                </p:cTn>
                              </p:par>
                              <p:par>
                                <p:cTn id="39" presetID="26" presetClass="emph" presetSubtype="0" fill="hold" nodeType="withEffect">
                                  <p:stCondLst>
                                    <p:cond delay="0"/>
                                  </p:stCondLst>
                                  <p:childTnLst>
                                    <p:animEffect transition="out" filter="fade">
                                      <p:cBhvr>
                                        <p:cTn id="40" dur="2000" tmFilter="0, 0; .2, .5; .8, .5; 1, 0"/>
                                        <p:tgtEl>
                                          <p:spTgt spid="256005"/>
                                        </p:tgtEl>
                                      </p:cBhvr>
                                    </p:animEffect>
                                    <p:animScale>
                                      <p:cBhvr>
                                        <p:cTn id="41" dur="1000" autoRev="1" fill="hold"/>
                                        <p:tgtEl>
                                          <p:spTgt spid="256005"/>
                                        </p:tgtEl>
                                      </p:cBhvr>
                                      <p:by x="105000" y="105000"/>
                                    </p:animScale>
                                  </p:childTnLst>
                                </p:cTn>
                              </p:par>
                            </p:childTnLst>
                          </p:cTn>
                        </p:par>
                        <p:par>
                          <p:cTn id="42" fill="hold" nodeType="afterGroup">
                            <p:stCondLst>
                              <p:cond delay="13000"/>
                            </p:stCondLst>
                            <p:childTnLst>
                              <p:par>
                                <p:cTn id="43" presetID="35" presetClass="path" presetSubtype="0" accel="50000" decel="50000" fill="hold" grpId="1" nodeType="afterEffect">
                                  <p:stCondLst>
                                    <p:cond delay="0"/>
                                  </p:stCondLst>
                                  <p:childTnLst>
                                    <p:animMotion origin="layout" path="M -0.45785 -0.00208 L -0.68317 -0.00208 " pathEditMode="relative" rAng="0" ptsTypes="AA">
                                      <p:cBhvr>
                                        <p:cTn id="44" dur="2000" fill="hold"/>
                                        <p:tgtEl>
                                          <p:spTgt spid="256023"/>
                                        </p:tgtEl>
                                        <p:attrNameLst>
                                          <p:attrName>ppt_x</p:attrName>
                                          <p:attrName>ppt_y</p:attrName>
                                        </p:attrNameLst>
                                      </p:cBhvr>
                                      <p:rCtr x="-11266" y="0"/>
                                    </p:animMotion>
                                  </p:childTnLst>
                                </p:cTn>
                              </p:par>
                            </p:childTnLst>
                          </p:cTn>
                        </p:par>
                        <p:par>
                          <p:cTn id="45" fill="hold" nodeType="afterGroup">
                            <p:stCondLst>
                              <p:cond delay="15000"/>
                            </p:stCondLst>
                            <p:childTnLst>
                              <p:par>
                                <p:cTn id="46" presetID="35" presetClass="path" presetSubtype="0" accel="50000" decel="50000" fill="hold" grpId="2" nodeType="afterEffect">
                                  <p:stCondLst>
                                    <p:cond delay="0"/>
                                  </p:stCondLst>
                                  <p:childTnLst>
                                    <p:animMotion origin="layout" path="M -0.21794 -0.00208 L -0.33717 0.00023 " pathEditMode="relative" rAng="0" ptsTypes="AA">
                                      <p:cBhvr>
                                        <p:cTn id="47" dur="2000" fill="hold"/>
                                        <p:tgtEl>
                                          <p:spTgt spid="256024"/>
                                        </p:tgtEl>
                                        <p:attrNameLst>
                                          <p:attrName>ppt_x</p:attrName>
                                          <p:attrName>ppt_y</p:attrName>
                                        </p:attrNameLst>
                                      </p:cBhvr>
                                      <p:rCtr x="-5962" y="116"/>
                                    </p:animMotion>
                                  </p:childTnLst>
                                </p:cTn>
                              </p:par>
                            </p:childTnLst>
                          </p:cTn>
                        </p:par>
                        <p:par>
                          <p:cTn id="48" fill="hold" nodeType="afterGroup">
                            <p:stCondLst>
                              <p:cond delay="17000"/>
                            </p:stCondLst>
                            <p:childTnLst>
                              <p:par>
                                <p:cTn id="49" presetID="35" presetClass="path" presetSubtype="0" accel="50000" decel="50000" fill="hold" grpId="4" nodeType="afterEffect">
                                  <p:stCondLst>
                                    <p:cond delay="0"/>
                                  </p:stCondLst>
                                  <p:childTnLst>
                                    <p:animMotion origin="layout" path="M -0.22163 -0.00509 L -0.33798 -0.00509 " pathEditMode="relative" rAng="0" ptsTypes="AA">
                                      <p:cBhvr>
                                        <p:cTn id="50" dur="2000" fill="hold"/>
                                        <p:tgtEl>
                                          <p:spTgt spid="256010"/>
                                        </p:tgtEl>
                                        <p:attrNameLst>
                                          <p:attrName>ppt_x</p:attrName>
                                          <p:attrName>ppt_y</p:attrName>
                                        </p:attrNameLst>
                                      </p:cBhvr>
                                      <p:rCtr x="-5817" y="0"/>
                                    </p:animMotion>
                                  </p:childTnLst>
                                </p:cTn>
                              </p:par>
                            </p:childTnLst>
                          </p:cTn>
                        </p:par>
                        <p:par>
                          <p:cTn id="51" fill="hold" nodeType="afterGroup">
                            <p:stCondLst>
                              <p:cond delay="19000"/>
                            </p:stCondLst>
                            <p:childTnLst>
                              <p:par>
                                <p:cTn id="52" presetID="26" presetClass="emph" presetSubtype="0" fill="hold" grpId="5" nodeType="afterEffect">
                                  <p:stCondLst>
                                    <p:cond delay="0"/>
                                  </p:stCondLst>
                                  <p:childTnLst>
                                    <p:animEffect transition="out" filter="fade">
                                      <p:cBhvr>
                                        <p:cTn id="53" dur="2000" tmFilter="0, 0; .2, .5; .8, .5; 1, 0"/>
                                        <p:tgtEl>
                                          <p:spTgt spid="256010"/>
                                        </p:tgtEl>
                                      </p:cBhvr>
                                    </p:animEffect>
                                    <p:animScale>
                                      <p:cBhvr>
                                        <p:cTn id="54" dur="1000" autoRev="1" fill="hold"/>
                                        <p:tgtEl>
                                          <p:spTgt spid="256010"/>
                                        </p:tgtEl>
                                      </p:cBhvr>
                                      <p:by x="105000" y="105000"/>
                                    </p:animScale>
                                  </p:childTnLst>
                                </p:cTn>
                              </p:par>
                              <p:par>
                                <p:cTn id="55" presetID="26" presetClass="emph" presetSubtype="0" fill="hold" grpId="0" nodeType="withEffect">
                                  <p:stCondLst>
                                    <p:cond delay="0"/>
                                  </p:stCondLst>
                                  <p:childTnLst>
                                    <p:animEffect transition="out" filter="fade">
                                      <p:cBhvr>
                                        <p:cTn id="56" dur="2000" tmFilter="0, 0; .2, .5; .8, .5; 1, 0"/>
                                        <p:tgtEl>
                                          <p:spTgt spid="256004"/>
                                        </p:tgtEl>
                                      </p:cBhvr>
                                    </p:animEffect>
                                    <p:animScale>
                                      <p:cBhvr>
                                        <p:cTn id="57" dur="1000" autoRev="1" fill="hold"/>
                                        <p:tgtEl>
                                          <p:spTgt spid="256004"/>
                                        </p:tgtEl>
                                      </p:cBhvr>
                                      <p:by x="105000" y="105000"/>
                                    </p:animScale>
                                  </p:childTnLst>
                                </p:cTn>
                              </p:par>
                            </p:childTnLst>
                          </p:cTn>
                        </p:par>
                        <p:par>
                          <p:cTn id="58" fill="hold" nodeType="afterGroup">
                            <p:stCondLst>
                              <p:cond delay="21000"/>
                            </p:stCondLst>
                            <p:childTnLst>
                              <p:par>
                                <p:cTn id="59" presetID="35" presetClass="path" presetSubtype="0" accel="50000" decel="50000" fill="hold" grpId="2" nodeType="afterEffect">
                                  <p:stCondLst>
                                    <p:cond delay="0"/>
                                  </p:stCondLst>
                                  <p:childTnLst>
                                    <p:animMotion origin="layout" path="M -0.68317 -0.00208 L -0.77035 -0.00532 " pathEditMode="relative" rAng="0" ptsTypes="AA">
                                      <p:cBhvr>
                                        <p:cTn id="60" dur="2000" fill="hold"/>
                                        <p:tgtEl>
                                          <p:spTgt spid="256023"/>
                                        </p:tgtEl>
                                        <p:attrNameLst>
                                          <p:attrName>ppt_x</p:attrName>
                                          <p:attrName>ppt_y</p:attrName>
                                        </p:attrNameLst>
                                      </p:cBhvr>
                                      <p:rCtr x="-4359" y="-162"/>
                                    </p:animMotion>
                                  </p:childTnLst>
                                </p:cTn>
                              </p:par>
                            </p:childTnLst>
                          </p:cTn>
                        </p:par>
                        <p:par>
                          <p:cTn id="61" fill="hold" nodeType="afterGroup">
                            <p:stCondLst>
                              <p:cond delay="23000"/>
                            </p:stCondLst>
                            <p:childTnLst>
                              <p:par>
                                <p:cTn id="62" presetID="3" presetClass="exit" presetSubtype="10" fill="hold" grpId="3" nodeType="afterEffect">
                                  <p:stCondLst>
                                    <p:cond delay="0"/>
                                  </p:stCondLst>
                                  <p:childTnLst>
                                    <p:animEffect transition="out" filter="blinds(horizontal)">
                                      <p:cBhvr>
                                        <p:cTn id="63" dur="500"/>
                                        <p:tgtEl>
                                          <p:spTgt spid="256024"/>
                                        </p:tgtEl>
                                      </p:cBhvr>
                                    </p:animEffect>
                                    <p:set>
                                      <p:cBhvr>
                                        <p:cTn id="64" dur="1" fill="hold">
                                          <p:stCondLst>
                                            <p:cond delay="499"/>
                                          </p:stCondLst>
                                        </p:cTn>
                                        <p:tgtEl>
                                          <p:spTgt spid="256024"/>
                                        </p:tgtEl>
                                        <p:attrNameLst>
                                          <p:attrName>style.visibility</p:attrName>
                                        </p:attrNameLst>
                                      </p:cBhvr>
                                      <p:to>
                                        <p:strVal val="hidden"/>
                                      </p:to>
                                    </p:set>
                                  </p:childTnLst>
                                </p:cTn>
                              </p:par>
                            </p:childTnLst>
                          </p:cTn>
                        </p:par>
                        <p:par>
                          <p:cTn id="65" fill="hold" nodeType="afterGroup">
                            <p:stCondLst>
                              <p:cond delay="23500"/>
                            </p:stCondLst>
                            <p:childTnLst>
                              <p:par>
                                <p:cTn id="66" presetID="3" presetClass="entr" presetSubtype="10" fill="hold" grpId="0" nodeType="afterEffect">
                                  <p:stCondLst>
                                    <p:cond delay="0"/>
                                  </p:stCondLst>
                                  <p:childTnLst>
                                    <p:set>
                                      <p:cBhvr>
                                        <p:cTn id="67" dur="1" fill="hold">
                                          <p:stCondLst>
                                            <p:cond delay="0"/>
                                          </p:stCondLst>
                                        </p:cTn>
                                        <p:tgtEl>
                                          <p:spTgt spid="256013"/>
                                        </p:tgtEl>
                                        <p:attrNameLst>
                                          <p:attrName>style.visibility</p:attrName>
                                        </p:attrNameLst>
                                      </p:cBhvr>
                                      <p:to>
                                        <p:strVal val="visible"/>
                                      </p:to>
                                    </p:set>
                                    <p:animEffect transition="in" filter="blinds(horizontal)">
                                      <p:cBhvr>
                                        <p:cTn id="68" dur="500"/>
                                        <p:tgtEl>
                                          <p:spTgt spid="256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animBg="1"/>
      <p:bldP spid="256007" grpId="0" animBg="1"/>
      <p:bldP spid="256010" grpId="0" animBg="1"/>
      <p:bldP spid="256010" grpId="1" animBg="1"/>
      <p:bldP spid="256010" grpId="2" animBg="1"/>
      <p:bldP spid="256010" grpId="3" animBg="1"/>
      <p:bldP spid="256010" grpId="4" animBg="1"/>
      <p:bldP spid="256010" grpId="5" animBg="1"/>
      <p:bldP spid="256011" grpId="0" animBg="1"/>
      <p:bldP spid="256013" grpId="0"/>
      <p:bldP spid="256023" grpId="0" animBg="1"/>
      <p:bldP spid="256023" grpId="1" animBg="1"/>
      <p:bldP spid="256023" grpId="2" animBg="1"/>
      <p:bldP spid="256024" grpId="0" animBg="1"/>
      <p:bldP spid="256024" grpId="1" animBg="1"/>
      <p:bldP spid="256024" grpId="2" animBg="1"/>
      <p:bldP spid="256024" grpId="3"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8A5D4EE3-A6BB-400A-A21C-D1AA794C3ADA}"/>
              </a:ext>
            </a:extLst>
          </p:cNvPr>
          <p:cNvSpPr>
            <a:spLocks noGrp="1"/>
          </p:cNvSpPr>
          <p:nvPr>
            <p:ph idx="1"/>
          </p:nvPr>
        </p:nvSpPr>
        <p:spPr>
          <a:xfrm>
            <a:off x="302491" y="1558212"/>
            <a:ext cx="11587018" cy="4702628"/>
          </a:xfrm>
        </p:spPr>
        <p:txBody>
          <a:bodyPr>
            <a:normAutofit/>
          </a:bodyPr>
          <a:lstStyle/>
          <a:p>
            <a:r>
              <a:rPr lang="vi-VN" noProof="1"/>
              <a:t>Cho mảng số nguyên gồm 10 phần tử </a:t>
            </a:r>
            <a:r>
              <a:rPr lang="en-US" noProof="1"/>
              <a:t>được sắp xếp </a:t>
            </a:r>
            <a:r>
              <a:rPr lang="vi-VN" noProof="1"/>
              <a:t>theo thứ tự tăng dần</a:t>
            </a:r>
            <a:r>
              <a:rPr lang="en-US" noProof="1"/>
              <a:t> như sau</a:t>
            </a:r>
            <a:r>
              <a:rPr lang="vi-VN" noProof="1"/>
              <a:t>:</a:t>
            </a:r>
            <a:r>
              <a:rPr lang="vi-VN" noProof="1">
                <a:solidFill>
                  <a:srgbClr val="002060"/>
                </a:solidFill>
              </a:rPr>
              <a:t> </a:t>
            </a:r>
          </a:p>
          <a:p>
            <a:pPr marL="0" indent="0" algn="ctr">
              <a:buNone/>
            </a:pPr>
            <a:r>
              <a:rPr lang="vi-VN" noProof="1">
                <a:solidFill>
                  <a:srgbClr val="002060"/>
                </a:solidFill>
              </a:rPr>
              <a:t>2, 5, 8, 12, 16, 23, 38, 56, 72, 91</a:t>
            </a:r>
          </a:p>
          <a:p>
            <a:pPr marL="344488" indent="0">
              <a:buNone/>
            </a:pPr>
            <a:r>
              <a:rPr lang="en-US" noProof="1">
                <a:solidFill>
                  <a:srgbClr val="002060"/>
                </a:solidFill>
              </a:rPr>
              <a:t>Hãy tìm số 23 trong mảng đã cho</a:t>
            </a:r>
            <a:r>
              <a:rPr lang="vi-VN" noProof="1">
                <a:solidFill>
                  <a:srgbClr val="002060"/>
                </a:solidFill>
              </a:rPr>
              <a:t>.</a:t>
            </a:r>
            <a:endParaRPr lang="en-US" noProof="1">
              <a:solidFill>
                <a:srgbClr val="002060"/>
              </a:solidFill>
            </a:endParaRPr>
          </a:p>
          <a:p>
            <a:pPr marL="344488" indent="0">
              <a:buNone/>
            </a:pPr>
            <a:endParaRPr lang="en-US" noProof="1"/>
          </a:p>
        </p:txBody>
      </p:sp>
      <p:sp>
        <p:nvSpPr>
          <p:cNvPr id="2" name="Tiêu đề 1">
            <a:extLst>
              <a:ext uri="{FF2B5EF4-FFF2-40B4-BE49-F238E27FC236}">
                <a16:creationId xmlns:a16="http://schemas.microsoft.com/office/drawing/2014/main" id="{97EAA998-2CD8-4E0A-AF23-A793942A2BF9}"/>
              </a:ext>
            </a:extLst>
          </p:cNvPr>
          <p:cNvSpPr>
            <a:spLocks noGrp="1"/>
          </p:cNvSpPr>
          <p:nvPr>
            <p:ph type="title"/>
          </p:nvPr>
        </p:nvSpPr>
        <p:spPr/>
        <p:txBody>
          <a:bodyPr/>
          <a:lstStyle/>
          <a:p>
            <a:r>
              <a:rPr lang="en-US" dirty="0"/>
              <a:t>Ví dụ</a:t>
            </a:r>
          </a:p>
        </p:txBody>
      </p:sp>
      <p:sp>
        <p:nvSpPr>
          <p:cNvPr id="4" name="Chỗ dành sẵn cho Ngày tháng 3">
            <a:extLst>
              <a:ext uri="{FF2B5EF4-FFF2-40B4-BE49-F238E27FC236}">
                <a16:creationId xmlns:a16="http://schemas.microsoft.com/office/drawing/2014/main" id="{F8C0E21E-C523-4131-AD1A-6F175AECCBDA}"/>
              </a:ext>
            </a:extLst>
          </p:cNvPr>
          <p:cNvSpPr>
            <a:spLocks noGrp="1"/>
          </p:cNvSpPr>
          <p:nvPr>
            <p:ph type="dt" sz="half" idx="10"/>
          </p:nvPr>
        </p:nvSpPr>
        <p:spPr/>
        <p:txBody>
          <a:bodyPr/>
          <a:lstStyle/>
          <a:p>
            <a:fld id="{626492DB-6B61-4A1C-83F5-A6CF6E9601E0}"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F092B2F4-705F-4529-983A-B8A12D02EDA5}"/>
              </a:ext>
            </a:extLst>
          </p:cNvPr>
          <p:cNvSpPr>
            <a:spLocks noGrp="1"/>
          </p:cNvSpPr>
          <p:nvPr>
            <p:ph type="sldNum" sz="quarter" idx="12"/>
          </p:nvPr>
        </p:nvSpPr>
        <p:spPr/>
        <p:txBody>
          <a:bodyPr/>
          <a:lstStyle/>
          <a:p>
            <a:fld id="{4CE482DC-2269-4F26-9D2A-7E44B1A4CD85}" type="slidenum">
              <a:rPr lang="en-US" smtClean="0"/>
              <a:t>96</a:t>
            </a:fld>
            <a:endParaRPr lang="en-US" dirty="0"/>
          </a:p>
        </p:txBody>
      </p:sp>
      <p:graphicFrame>
        <p:nvGraphicFramePr>
          <p:cNvPr id="12" name="Bảng 7">
            <a:extLst>
              <a:ext uri="{FF2B5EF4-FFF2-40B4-BE49-F238E27FC236}">
                <a16:creationId xmlns:a16="http://schemas.microsoft.com/office/drawing/2014/main" id="{A9F1F51F-D554-4859-B9EE-F43EF5B2DD81}"/>
              </a:ext>
            </a:extLst>
          </p:cNvPr>
          <p:cNvGraphicFramePr>
            <a:graphicFrameLocks noGrp="1"/>
          </p:cNvGraphicFramePr>
          <p:nvPr>
            <p:extLst>
              <p:ext uri="{D42A27DB-BD31-4B8C-83A1-F6EECF244321}">
                <p14:modId xmlns:p14="http://schemas.microsoft.com/office/powerpoint/2010/main" val="3235676447"/>
              </p:ext>
            </p:extLst>
          </p:nvPr>
        </p:nvGraphicFramePr>
        <p:xfrm>
          <a:off x="924365" y="3616544"/>
          <a:ext cx="10343269" cy="2560320"/>
        </p:xfrm>
        <a:graphic>
          <a:graphicData uri="http://schemas.openxmlformats.org/drawingml/2006/table">
            <a:tbl>
              <a:tblPr firstRow="1" bandRow="1">
                <a:tableStyleId>{5C22544A-7EE6-4342-B048-85BDC9FD1C3A}</a:tableStyleId>
              </a:tblPr>
              <a:tblGrid>
                <a:gridCol w="2356265">
                  <a:extLst>
                    <a:ext uri="{9D8B030D-6E8A-4147-A177-3AD203B41FA5}">
                      <a16:colId xmlns:a16="http://schemas.microsoft.com/office/drawing/2014/main" val="3034872907"/>
                    </a:ext>
                  </a:extLst>
                </a:gridCol>
                <a:gridCol w="5262465">
                  <a:extLst>
                    <a:ext uri="{9D8B030D-6E8A-4147-A177-3AD203B41FA5}">
                      <a16:colId xmlns:a16="http://schemas.microsoft.com/office/drawing/2014/main" val="247942070"/>
                    </a:ext>
                  </a:extLst>
                </a:gridCol>
                <a:gridCol w="2724539">
                  <a:extLst>
                    <a:ext uri="{9D8B030D-6E8A-4147-A177-3AD203B41FA5}">
                      <a16:colId xmlns:a16="http://schemas.microsoft.com/office/drawing/2014/main" val="3734218328"/>
                    </a:ext>
                  </a:extLst>
                </a:gridCol>
              </a:tblGrid>
              <a:tr h="370840">
                <a:tc>
                  <a:txBody>
                    <a:bodyPr/>
                    <a:lstStyle/>
                    <a:p>
                      <a:pPr algn="ctr"/>
                      <a:r>
                        <a:rPr lang="en-US" sz="2700" noProof="1">
                          <a:effectLst>
                            <a:outerShdw blurRad="38100" dist="38100" dir="2700000" algn="tl">
                              <a:srgbClr val="000000">
                                <a:alpha val="43137"/>
                              </a:srgbClr>
                            </a:outerShdw>
                          </a:effectLst>
                          <a:latin typeface="+mj-lt"/>
                          <a:cs typeface="Calibri" panose="020F0502020204030204" pitchFamily="34" charset="0"/>
                        </a:rPr>
                        <a:t>Sau lần lặp thứ</a:t>
                      </a:r>
                      <a:endParaRPr lang="vi-VN" sz="2700" noProof="1">
                        <a:effectLst>
                          <a:outerShdw blurRad="38100" dist="38100" dir="2700000" algn="tl">
                            <a:srgbClr val="000000">
                              <a:alpha val="43137"/>
                            </a:srgbClr>
                          </a:outerShdw>
                        </a:effectLst>
                        <a:latin typeface="+mj-lt"/>
                        <a:cs typeface="Calibri" panose="020F0502020204030204" pitchFamily="34" charset="0"/>
                      </a:endParaRPr>
                    </a:p>
                  </a:txBody>
                  <a:tcPr>
                    <a:solidFill>
                      <a:srgbClr val="002060"/>
                    </a:solidFill>
                  </a:tcPr>
                </a:tc>
                <a:tc>
                  <a:txBody>
                    <a:bodyPr/>
                    <a:lstStyle/>
                    <a:p>
                      <a:pPr algn="ctr"/>
                      <a:r>
                        <a:rPr lang="en-US" sz="2700" noProof="1">
                          <a:effectLst>
                            <a:outerShdw blurRad="38100" dist="38100" dir="2700000" algn="tl">
                              <a:srgbClr val="000000">
                                <a:alpha val="43137"/>
                              </a:srgbClr>
                            </a:outerShdw>
                          </a:effectLst>
                          <a:latin typeface="+mj-lt"/>
                          <a:cs typeface="Calibri" panose="020F0502020204030204" pitchFamily="34" charset="0"/>
                        </a:rPr>
                        <a:t>Mảng con cần xét cho việc tìm kiếm</a:t>
                      </a:r>
                      <a:endParaRPr lang="vi-VN" sz="2700" noProof="1">
                        <a:effectLst>
                          <a:outerShdw blurRad="38100" dist="38100" dir="2700000" algn="tl">
                            <a:srgbClr val="000000">
                              <a:alpha val="43137"/>
                            </a:srgbClr>
                          </a:outerShdw>
                        </a:effectLst>
                        <a:latin typeface="+mj-lt"/>
                        <a:cs typeface="Calibri" panose="020F0502020204030204" pitchFamily="34" charset="0"/>
                      </a:endParaRPr>
                    </a:p>
                  </a:txBody>
                  <a:tcPr>
                    <a:solidFill>
                      <a:srgbClr val="002060"/>
                    </a:solidFill>
                  </a:tcPr>
                </a:tc>
                <a:tc>
                  <a:txBody>
                    <a:bodyPr/>
                    <a:lstStyle/>
                    <a:p>
                      <a:pPr algn="ctr"/>
                      <a:r>
                        <a:rPr lang="en-US" sz="2700" noProof="1">
                          <a:effectLst>
                            <a:outerShdw blurRad="38100" dist="38100" dir="2700000" algn="tl">
                              <a:srgbClr val="000000">
                                <a:alpha val="43137"/>
                              </a:srgbClr>
                            </a:outerShdw>
                          </a:effectLst>
                          <a:latin typeface="+mj-lt"/>
                          <a:cs typeface="Calibri" panose="020F0502020204030204" pitchFamily="34" charset="0"/>
                        </a:rPr>
                        <a:t>Số lượng phần tử</a:t>
                      </a:r>
                      <a:endParaRPr lang="vi-VN" sz="2700" noProof="1">
                        <a:effectLst>
                          <a:outerShdw blurRad="38100" dist="38100" dir="2700000" algn="tl">
                            <a:srgbClr val="000000">
                              <a:alpha val="43137"/>
                            </a:srgbClr>
                          </a:outerShdw>
                        </a:effectLst>
                        <a:latin typeface="+mj-lt"/>
                        <a:cs typeface="Calibri" panose="020F0502020204030204" pitchFamily="34" charset="0"/>
                      </a:endParaRPr>
                    </a:p>
                  </a:txBody>
                  <a:tcPr>
                    <a:solidFill>
                      <a:srgbClr val="002060"/>
                    </a:solidFill>
                  </a:tcPr>
                </a:tc>
                <a:extLst>
                  <a:ext uri="{0D108BD9-81ED-4DB2-BD59-A6C34878D82A}">
                    <a16:rowId xmlns:a16="http://schemas.microsoft.com/office/drawing/2014/main" val="1304490282"/>
                  </a:ext>
                </a:extLst>
              </a:tr>
              <a:tr h="370840">
                <a:tc>
                  <a:txBody>
                    <a:bodyPr/>
                    <a:lstStyle/>
                    <a:p>
                      <a:pPr algn="ctr"/>
                      <a:r>
                        <a:rPr lang="en-US" sz="2700" noProof="1">
                          <a:solidFill>
                            <a:srgbClr val="002060"/>
                          </a:solidFill>
                          <a:latin typeface="+mj-lt"/>
                          <a:cs typeface="Calibri" panose="020F0502020204030204" pitchFamily="34" charset="0"/>
                        </a:rPr>
                        <a:t>1</a:t>
                      </a:r>
                      <a:endParaRPr lang="vi-VN" sz="2700" noProof="1">
                        <a:solidFill>
                          <a:srgbClr val="002060"/>
                        </a:solidFill>
                        <a:latin typeface="+mj-lt"/>
                        <a:cs typeface="Calibri" panose="020F0502020204030204" pitchFamily="34" charset="0"/>
                      </a:endParaRPr>
                    </a:p>
                  </a:txBody>
                  <a:tcPr/>
                </a:tc>
                <a:tc>
                  <a:txBody>
                    <a:bodyPr/>
                    <a:lstStyle/>
                    <a:p>
                      <a:pPr algn="ctr"/>
                      <a:r>
                        <a:rPr lang="vi-VN" sz="2800" noProof="1">
                          <a:solidFill>
                            <a:srgbClr val="002060"/>
                          </a:solidFill>
                          <a:latin typeface="Calibri" panose="020F0502020204030204" pitchFamily="34" charset="0"/>
                          <a:cs typeface="Calibri" panose="020F0502020204030204" pitchFamily="34" charset="0"/>
                        </a:rPr>
                        <a:t>2, 5, 8, 12, 16, 23, 38, 56, 72, 91</a:t>
                      </a:r>
                      <a:endParaRPr lang="vi-VN" sz="2700" noProof="1">
                        <a:solidFill>
                          <a:srgbClr val="002060"/>
                        </a:solidFill>
                        <a:latin typeface="Calibri" panose="020F0502020204030204" pitchFamily="34" charset="0"/>
                        <a:cs typeface="Calibri" panose="020F0502020204030204" pitchFamily="34" charset="0"/>
                      </a:endParaRPr>
                    </a:p>
                  </a:txBody>
                  <a:tcPr/>
                </a:tc>
                <a:tc>
                  <a:txBody>
                    <a:bodyPr/>
                    <a:lstStyle/>
                    <a:p>
                      <a:pPr algn="ctr"/>
                      <a:r>
                        <a:rPr lang="en-US" sz="2700" b="1" noProof="1">
                          <a:solidFill>
                            <a:srgbClr val="C00000"/>
                          </a:solidFill>
                          <a:latin typeface="+mj-lt"/>
                          <a:cs typeface="Calibri" panose="020F0502020204030204" pitchFamily="34" charset="0"/>
                        </a:rPr>
                        <a:t>10</a:t>
                      </a:r>
                      <a:endParaRPr lang="vi-VN" sz="2700" b="1" noProof="1">
                        <a:solidFill>
                          <a:srgbClr val="C00000"/>
                        </a:solidFill>
                        <a:latin typeface="+mj-lt"/>
                        <a:cs typeface="Calibri" panose="020F0502020204030204" pitchFamily="34" charset="0"/>
                      </a:endParaRPr>
                    </a:p>
                  </a:txBody>
                  <a:tcPr/>
                </a:tc>
                <a:extLst>
                  <a:ext uri="{0D108BD9-81ED-4DB2-BD59-A6C34878D82A}">
                    <a16:rowId xmlns:a16="http://schemas.microsoft.com/office/drawing/2014/main" val="2467552107"/>
                  </a:ext>
                </a:extLst>
              </a:tr>
              <a:tr h="370840">
                <a:tc>
                  <a:txBody>
                    <a:bodyPr/>
                    <a:lstStyle/>
                    <a:p>
                      <a:pPr algn="ctr"/>
                      <a:r>
                        <a:rPr lang="en-US" sz="2700" noProof="1">
                          <a:solidFill>
                            <a:srgbClr val="002060"/>
                          </a:solidFill>
                          <a:latin typeface="+mj-lt"/>
                          <a:cs typeface="Calibri" panose="020F0502020204030204" pitchFamily="34" charset="0"/>
                        </a:rPr>
                        <a:t>2</a:t>
                      </a:r>
                      <a:endParaRPr lang="vi-VN" sz="2700" noProof="1">
                        <a:solidFill>
                          <a:srgbClr val="002060"/>
                        </a:solidFill>
                        <a:latin typeface="+mj-lt"/>
                        <a:cs typeface="Calibri" panose="020F0502020204030204" pitchFamily="34" charset="0"/>
                      </a:endParaRPr>
                    </a:p>
                  </a:txBody>
                  <a:tcPr/>
                </a:tc>
                <a:tc>
                  <a:txBody>
                    <a:bodyPr/>
                    <a:lstStyle/>
                    <a:p>
                      <a:pPr algn="ctr"/>
                      <a:r>
                        <a:rPr lang="vi-VN" sz="2800" noProof="1">
                          <a:solidFill>
                            <a:srgbClr val="002060"/>
                          </a:solidFill>
                          <a:latin typeface="Calibri" panose="020F0502020204030204" pitchFamily="34" charset="0"/>
                          <a:cs typeface="Calibri" panose="020F0502020204030204" pitchFamily="34" charset="0"/>
                        </a:rPr>
                        <a:t>23, 38, 56, 72, 91</a:t>
                      </a:r>
                      <a:endParaRPr lang="vi-VN" sz="2700" noProof="1">
                        <a:solidFill>
                          <a:srgbClr val="002060"/>
                        </a:solidFill>
                        <a:latin typeface="Calibri" panose="020F0502020204030204" pitchFamily="34" charset="0"/>
                        <a:cs typeface="Calibri" panose="020F0502020204030204" pitchFamily="34" charset="0"/>
                      </a:endParaRPr>
                    </a:p>
                  </a:txBody>
                  <a:tcPr/>
                </a:tc>
                <a:tc>
                  <a:txBody>
                    <a:bodyPr/>
                    <a:lstStyle/>
                    <a:p>
                      <a:pPr algn="ctr"/>
                      <a:r>
                        <a:rPr lang="en-US" sz="2700" b="1" noProof="1">
                          <a:solidFill>
                            <a:srgbClr val="C00000"/>
                          </a:solidFill>
                          <a:latin typeface="+mj-lt"/>
                          <a:cs typeface="Calibri" panose="020F0502020204030204" pitchFamily="34" charset="0"/>
                        </a:rPr>
                        <a:t>5</a:t>
                      </a:r>
                      <a:endParaRPr lang="vi-VN" sz="2700" b="1" noProof="1">
                        <a:solidFill>
                          <a:srgbClr val="C00000"/>
                        </a:solidFill>
                        <a:latin typeface="+mj-lt"/>
                        <a:cs typeface="Calibri" panose="020F0502020204030204" pitchFamily="34" charset="0"/>
                      </a:endParaRPr>
                    </a:p>
                  </a:txBody>
                  <a:tcPr/>
                </a:tc>
                <a:extLst>
                  <a:ext uri="{0D108BD9-81ED-4DB2-BD59-A6C34878D82A}">
                    <a16:rowId xmlns:a16="http://schemas.microsoft.com/office/drawing/2014/main" val="1808772651"/>
                  </a:ext>
                </a:extLst>
              </a:tr>
              <a:tr h="370840">
                <a:tc>
                  <a:txBody>
                    <a:bodyPr/>
                    <a:lstStyle/>
                    <a:p>
                      <a:pPr algn="ctr"/>
                      <a:r>
                        <a:rPr lang="en-US" sz="2700" noProof="1">
                          <a:solidFill>
                            <a:srgbClr val="002060"/>
                          </a:solidFill>
                          <a:latin typeface="+mj-lt"/>
                          <a:cs typeface="Calibri" panose="020F0502020204030204" pitchFamily="34" charset="0"/>
                        </a:rPr>
                        <a:t>3</a:t>
                      </a:r>
                      <a:endParaRPr lang="vi-VN" sz="2700" noProof="1">
                        <a:solidFill>
                          <a:srgbClr val="002060"/>
                        </a:solidFill>
                        <a:latin typeface="+mj-lt"/>
                        <a:cs typeface="Calibri" panose="020F0502020204030204" pitchFamily="34" charset="0"/>
                      </a:endParaRPr>
                    </a:p>
                  </a:txBody>
                  <a:tcPr/>
                </a:tc>
                <a:tc>
                  <a:txBody>
                    <a:bodyPr/>
                    <a:lstStyle/>
                    <a:p>
                      <a:pPr algn="ctr"/>
                      <a:r>
                        <a:rPr lang="vi-VN" sz="2800" noProof="1">
                          <a:solidFill>
                            <a:srgbClr val="002060"/>
                          </a:solidFill>
                          <a:latin typeface="Calibri" panose="020F0502020204030204" pitchFamily="34" charset="0"/>
                          <a:cs typeface="Calibri" panose="020F0502020204030204" pitchFamily="34" charset="0"/>
                        </a:rPr>
                        <a:t>23, 38</a:t>
                      </a:r>
                      <a:endParaRPr lang="vi-VN" sz="2700" noProof="1">
                        <a:solidFill>
                          <a:srgbClr val="002060"/>
                        </a:solidFill>
                        <a:latin typeface="Calibri" panose="020F0502020204030204" pitchFamily="34" charset="0"/>
                        <a:cs typeface="Calibri" panose="020F0502020204030204" pitchFamily="34" charset="0"/>
                      </a:endParaRPr>
                    </a:p>
                  </a:txBody>
                  <a:tcPr/>
                </a:tc>
                <a:tc>
                  <a:txBody>
                    <a:bodyPr/>
                    <a:lstStyle/>
                    <a:p>
                      <a:pPr algn="ctr"/>
                      <a:r>
                        <a:rPr lang="en-US" sz="2700" b="1" noProof="1">
                          <a:solidFill>
                            <a:srgbClr val="C00000"/>
                          </a:solidFill>
                          <a:latin typeface="+mj-lt"/>
                          <a:cs typeface="Calibri" panose="020F0502020204030204" pitchFamily="34" charset="0"/>
                        </a:rPr>
                        <a:t>2</a:t>
                      </a:r>
                      <a:endParaRPr lang="vi-VN" sz="2700" b="1" noProof="1">
                        <a:solidFill>
                          <a:srgbClr val="C00000"/>
                        </a:solidFill>
                        <a:latin typeface="+mj-lt"/>
                        <a:cs typeface="Calibri" panose="020F0502020204030204" pitchFamily="34" charset="0"/>
                      </a:endParaRPr>
                    </a:p>
                  </a:txBody>
                  <a:tcPr/>
                </a:tc>
                <a:extLst>
                  <a:ext uri="{0D108BD9-81ED-4DB2-BD59-A6C34878D82A}">
                    <a16:rowId xmlns:a16="http://schemas.microsoft.com/office/drawing/2014/main" val="3957116245"/>
                  </a:ext>
                </a:extLst>
              </a:tr>
              <a:tr h="370840">
                <a:tc>
                  <a:txBody>
                    <a:bodyPr/>
                    <a:lstStyle/>
                    <a:p>
                      <a:pPr algn="ctr"/>
                      <a:r>
                        <a:rPr lang="en-US" sz="2700" noProof="1">
                          <a:solidFill>
                            <a:srgbClr val="002060"/>
                          </a:solidFill>
                          <a:latin typeface="+mj-lt"/>
                          <a:cs typeface="Calibri" panose="020F0502020204030204" pitchFamily="34" charset="0"/>
                        </a:rPr>
                        <a:t>4</a:t>
                      </a:r>
                      <a:endParaRPr lang="vi-VN" sz="2700" noProof="1">
                        <a:solidFill>
                          <a:srgbClr val="002060"/>
                        </a:solidFill>
                        <a:latin typeface="+mj-lt"/>
                        <a:cs typeface="Calibri" panose="020F0502020204030204" pitchFamily="34" charset="0"/>
                      </a:endParaRPr>
                    </a:p>
                  </a:txBody>
                  <a:tcPr/>
                </a:tc>
                <a:tc>
                  <a:txBody>
                    <a:bodyPr/>
                    <a:lstStyle/>
                    <a:p>
                      <a:pPr algn="ctr"/>
                      <a:r>
                        <a:rPr lang="en-US" sz="2700" noProof="1">
                          <a:solidFill>
                            <a:srgbClr val="002060"/>
                          </a:solidFill>
                          <a:latin typeface="+mj-lt"/>
                          <a:cs typeface="Calibri" panose="020F0502020204030204" pitchFamily="34" charset="0"/>
                        </a:rPr>
                        <a:t>23 </a:t>
                      </a:r>
                      <a:r>
                        <a:rPr lang="en-US" sz="2700" noProof="1">
                          <a:solidFill>
                            <a:srgbClr val="C00000"/>
                          </a:solidFill>
                          <a:latin typeface="+mj-lt"/>
                          <a:cs typeface="Calibri" panose="020F0502020204030204" pitchFamily="34" charset="0"/>
                        </a:rPr>
                        <a:t>(Tìm thấy)</a:t>
                      </a:r>
                      <a:endParaRPr lang="vi-VN" sz="2700" noProof="1">
                        <a:solidFill>
                          <a:srgbClr val="C00000"/>
                        </a:solidFill>
                        <a:latin typeface="+mj-lt"/>
                        <a:cs typeface="Calibri" panose="020F0502020204030204" pitchFamily="34" charset="0"/>
                      </a:endParaRPr>
                    </a:p>
                  </a:txBody>
                  <a:tcPr/>
                </a:tc>
                <a:tc>
                  <a:txBody>
                    <a:bodyPr/>
                    <a:lstStyle/>
                    <a:p>
                      <a:pPr algn="ctr"/>
                      <a:r>
                        <a:rPr lang="en-US" sz="2700" b="1" noProof="1">
                          <a:solidFill>
                            <a:srgbClr val="C00000"/>
                          </a:solidFill>
                          <a:latin typeface="+mj-lt"/>
                          <a:cs typeface="Calibri" panose="020F0502020204030204" pitchFamily="34" charset="0"/>
                        </a:rPr>
                        <a:t>1</a:t>
                      </a:r>
                      <a:endParaRPr lang="vi-VN" sz="2700" b="1" noProof="1">
                        <a:solidFill>
                          <a:srgbClr val="C00000"/>
                        </a:solidFill>
                        <a:latin typeface="+mj-lt"/>
                        <a:cs typeface="Calibri" panose="020F0502020204030204" pitchFamily="34" charset="0"/>
                      </a:endParaRPr>
                    </a:p>
                  </a:txBody>
                  <a:tcPr/>
                </a:tc>
                <a:extLst>
                  <a:ext uri="{0D108BD9-81ED-4DB2-BD59-A6C34878D82A}">
                    <a16:rowId xmlns:a16="http://schemas.microsoft.com/office/drawing/2014/main" val="432706342"/>
                  </a:ext>
                </a:extLst>
              </a:tr>
            </a:tbl>
          </a:graphicData>
        </a:graphic>
      </p:graphicFrame>
    </p:spTree>
    <p:extLst>
      <p:ext uri="{BB962C8B-B14F-4D97-AF65-F5344CB8AC3E}">
        <p14:creationId xmlns:p14="http://schemas.microsoft.com/office/powerpoint/2010/main" val="2826031152"/>
      </p:ext>
    </p:extLst>
  </p:cSld>
  <p:clrMapOvr>
    <a:masterClrMapping/>
  </p:clrMapOvr>
  <p:transition spd="slow">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8A5D4EE3-A6BB-400A-A21C-D1AA794C3ADA}"/>
                  </a:ext>
                </a:extLst>
              </p:cNvPr>
              <p:cNvSpPr>
                <a:spLocks noGrp="1"/>
              </p:cNvSpPr>
              <p:nvPr>
                <p:ph idx="1"/>
              </p:nvPr>
            </p:nvSpPr>
            <p:spPr>
              <a:xfrm>
                <a:off x="198120" y="1554481"/>
                <a:ext cx="2423782" cy="4645152"/>
              </a:xfrm>
            </p:spPr>
            <p:txBody>
              <a:bodyPr>
                <a:normAutofit/>
              </a:bodyPr>
              <a:lstStyle/>
              <a:p>
                <a:r>
                  <a:rPr lang="en-US" b="0" i="0" noProof="1">
                    <a:solidFill>
                      <a:srgbClr val="002060"/>
                    </a:solidFill>
                    <a:effectLst/>
                    <a:latin typeface="medium-content-serif-font"/>
                  </a:rPr>
                  <a:t>Gọi </a:t>
                </a:r>
                <a14:m>
                  <m:oMath xmlns:m="http://schemas.openxmlformats.org/officeDocument/2006/math">
                    <m:r>
                      <a:rPr lang="en-US" b="0" i="1" noProof="1" smtClean="0">
                        <a:solidFill>
                          <a:srgbClr val="002060"/>
                        </a:solidFill>
                        <a:effectLst/>
                        <a:latin typeface="Cambria Math" panose="02040503050406030204" pitchFamily="18" charset="0"/>
                      </a:rPr>
                      <m:t>𝑛</m:t>
                    </m:r>
                  </m:oMath>
                </a14:m>
                <a:r>
                  <a:rPr lang="en-US" b="0" i="0" noProof="1">
                    <a:solidFill>
                      <a:srgbClr val="002060"/>
                    </a:solidFill>
                    <a:effectLst/>
                    <a:latin typeface="medium-content-serif-font"/>
                  </a:rPr>
                  <a:t> là số lượng phần tử của mảng ban đầu</a:t>
                </a:r>
                <a:endParaRPr lang="vi-VN" b="0" noProof="1">
                  <a:solidFill>
                    <a:srgbClr val="002060"/>
                  </a:solidFill>
                  <a:ea typeface="Cambria Math" panose="02040503050406030204" pitchFamily="18" charset="0"/>
                </a:endParaRPr>
              </a:p>
            </p:txBody>
          </p:sp>
        </mc:Choice>
        <mc:Fallback xmlns="">
          <p:sp>
            <p:nvSpPr>
              <p:cNvPr id="3" name="Chỗ dành sẵn cho Nội dung 2">
                <a:extLst>
                  <a:ext uri="{FF2B5EF4-FFF2-40B4-BE49-F238E27FC236}">
                    <a16:creationId xmlns:a16="http://schemas.microsoft.com/office/drawing/2014/main" id="{8A5D4EE3-A6BB-400A-A21C-D1AA794C3ADA}"/>
                  </a:ext>
                </a:extLst>
              </p:cNvPr>
              <p:cNvSpPr>
                <a:spLocks noGrp="1" noRot="1" noChangeAspect="1" noMove="1" noResize="1" noEditPoints="1" noAdjustHandles="1" noChangeArrowheads="1" noChangeShapeType="1" noTextEdit="1"/>
              </p:cNvSpPr>
              <p:nvPr>
                <p:ph idx="1"/>
              </p:nvPr>
            </p:nvSpPr>
            <p:spPr>
              <a:xfrm>
                <a:off x="198120" y="1554481"/>
                <a:ext cx="2423782" cy="4645152"/>
              </a:xfrm>
              <a:blipFill>
                <a:blip r:embed="rId2"/>
                <a:stretch>
                  <a:fillRect l="-2519" t="-1181" r="-1259"/>
                </a:stretch>
              </a:blipFill>
            </p:spPr>
            <p:txBody>
              <a:bodyPr/>
              <a:lstStyle/>
              <a:p>
                <a:r>
                  <a:rPr lang="en-US">
                    <a:noFill/>
                  </a:rPr>
                  <a:t> </a:t>
                </a:r>
              </a:p>
            </p:txBody>
          </p:sp>
        </mc:Fallback>
      </mc:AlternateContent>
      <p:sp>
        <p:nvSpPr>
          <p:cNvPr id="2" name="Tiêu đề 1">
            <a:extLst>
              <a:ext uri="{FF2B5EF4-FFF2-40B4-BE49-F238E27FC236}">
                <a16:creationId xmlns:a16="http://schemas.microsoft.com/office/drawing/2014/main" id="{97EAA998-2CD8-4E0A-AF23-A793942A2BF9}"/>
              </a:ext>
            </a:extLst>
          </p:cNvPr>
          <p:cNvSpPr>
            <a:spLocks noGrp="1"/>
          </p:cNvSpPr>
          <p:nvPr>
            <p:ph type="title"/>
          </p:nvPr>
        </p:nvSpPr>
        <p:spPr/>
        <p:txBody>
          <a:bodyPr/>
          <a:lstStyle/>
          <a:p>
            <a:r>
              <a:rPr lang="en-US" dirty="0"/>
              <a:t>Ví dụ</a:t>
            </a:r>
          </a:p>
        </p:txBody>
      </p:sp>
      <p:sp>
        <p:nvSpPr>
          <p:cNvPr id="4" name="Chỗ dành sẵn cho Ngày tháng 3">
            <a:extLst>
              <a:ext uri="{FF2B5EF4-FFF2-40B4-BE49-F238E27FC236}">
                <a16:creationId xmlns:a16="http://schemas.microsoft.com/office/drawing/2014/main" id="{F8C0E21E-C523-4131-AD1A-6F175AECCBDA}"/>
              </a:ext>
            </a:extLst>
          </p:cNvPr>
          <p:cNvSpPr>
            <a:spLocks noGrp="1"/>
          </p:cNvSpPr>
          <p:nvPr>
            <p:ph type="dt" sz="half" idx="10"/>
          </p:nvPr>
        </p:nvSpPr>
        <p:spPr/>
        <p:txBody>
          <a:bodyPr/>
          <a:lstStyle/>
          <a:p>
            <a:fld id="{BBADE980-6ACB-4E78-9613-4FC7C6FD21F2}"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F092B2F4-705F-4529-983A-B8A12D02EDA5}"/>
              </a:ext>
            </a:extLst>
          </p:cNvPr>
          <p:cNvSpPr>
            <a:spLocks noGrp="1"/>
          </p:cNvSpPr>
          <p:nvPr>
            <p:ph type="sldNum" sz="quarter" idx="12"/>
          </p:nvPr>
        </p:nvSpPr>
        <p:spPr/>
        <p:txBody>
          <a:bodyPr/>
          <a:lstStyle/>
          <a:p>
            <a:fld id="{4CE482DC-2269-4F26-9D2A-7E44B1A4CD85}" type="slidenum">
              <a:rPr lang="en-US" smtClean="0"/>
              <a:t>97</a:t>
            </a:fld>
            <a:endParaRPr lang="en-US" dirty="0"/>
          </a:p>
        </p:txBody>
      </p:sp>
      <mc:AlternateContent xmlns:mc="http://schemas.openxmlformats.org/markup-compatibility/2006" xmlns:a14="http://schemas.microsoft.com/office/drawing/2010/main">
        <mc:Choice Requires="a14">
          <p:graphicFrame>
            <p:nvGraphicFramePr>
              <p:cNvPr id="8" name="Bảng 7">
                <a:extLst>
                  <a:ext uri="{FF2B5EF4-FFF2-40B4-BE49-F238E27FC236}">
                    <a16:creationId xmlns:a16="http://schemas.microsoft.com/office/drawing/2014/main" id="{246A0744-D7A5-421D-A0EE-308AF312BDF3}"/>
                  </a:ext>
                </a:extLst>
              </p:cNvPr>
              <p:cNvGraphicFramePr>
                <a:graphicFrameLocks noGrp="1"/>
              </p:cNvGraphicFramePr>
              <p:nvPr>
                <p:extLst>
                  <p:ext uri="{D42A27DB-BD31-4B8C-83A1-F6EECF244321}">
                    <p14:modId xmlns:p14="http://schemas.microsoft.com/office/powerpoint/2010/main" val="4165651900"/>
                  </p:ext>
                </p:extLst>
              </p:nvPr>
            </p:nvGraphicFramePr>
            <p:xfrm>
              <a:off x="2828212" y="1458695"/>
              <a:ext cx="9165668" cy="4882261"/>
            </p:xfrm>
            <a:graphic>
              <a:graphicData uri="http://schemas.openxmlformats.org/drawingml/2006/table">
                <a:tbl>
                  <a:tblPr firstRow="1" bandRow="1">
                    <a:tableStyleId>{5C22544A-7EE6-4342-B048-85BDC9FD1C3A}</a:tableStyleId>
                  </a:tblPr>
                  <a:tblGrid>
                    <a:gridCol w="2186370">
                      <a:extLst>
                        <a:ext uri="{9D8B030D-6E8A-4147-A177-3AD203B41FA5}">
                          <a16:colId xmlns:a16="http://schemas.microsoft.com/office/drawing/2014/main" val="3034872907"/>
                        </a:ext>
                      </a:extLst>
                    </a:gridCol>
                    <a:gridCol w="6979298">
                      <a:extLst>
                        <a:ext uri="{9D8B030D-6E8A-4147-A177-3AD203B41FA5}">
                          <a16:colId xmlns:a16="http://schemas.microsoft.com/office/drawing/2014/main" val="247942070"/>
                        </a:ext>
                      </a:extLst>
                    </a:gridCol>
                  </a:tblGrid>
                  <a:tr h="370840">
                    <a:tc>
                      <a:txBody>
                        <a:bodyPr/>
                        <a:lstStyle/>
                        <a:p>
                          <a:pPr algn="ctr"/>
                          <a:r>
                            <a:rPr lang="en-US" sz="2500" noProof="1">
                              <a:effectLst>
                                <a:outerShdw blurRad="38100" dist="38100" dir="2700000" algn="tl">
                                  <a:srgbClr val="000000">
                                    <a:alpha val="43137"/>
                                  </a:srgbClr>
                                </a:outerShdw>
                              </a:effectLst>
                              <a:latin typeface="+mj-lt"/>
                              <a:cs typeface="Calibri" panose="020F0502020204030204" pitchFamily="34" charset="0"/>
                            </a:rPr>
                            <a:t>Sau lần lặp thứ</a:t>
                          </a:r>
                          <a:endParaRPr lang="vi-VN" sz="2500" noProof="1">
                            <a:effectLst>
                              <a:outerShdw blurRad="38100" dist="38100" dir="2700000" algn="tl">
                                <a:srgbClr val="000000">
                                  <a:alpha val="43137"/>
                                </a:srgbClr>
                              </a:outerShdw>
                            </a:effectLst>
                            <a:latin typeface="+mj-lt"/>
                            <a:cs typeface="Calibri" panose="020F0502020204030204" pitchFamily="34" charset="0"/>
                          </a:endParaRPr>
                        </a:p>
                      </a:txBody>
                      <a:tcPr anchor="ctr">
                        <a:solidFill>
                          <a:srgbClr val="002060"/>
                        </a:solidFill>
                      </a:tcPr>
                    </a:tc>
                    <a:tc>
                      <a:txBody>
                        <a:bodyPr/>
                        <a:lstStyle/>
                        <a:p>
                          <a:pPr algn="ctr"/>
                          <a:r>
                            <a:rPr lang="en-US" sz="2500" noProof="1">
                              <a:effectLst>
                                <a:outerShdw blurRad="38100" dist="38100" dir="2700000" algn="tl">
                                  <a:srgbClr val="000000">
                                    <a:alpha val="43137"/>
                                  </a:srgbClr>
                                </a:outerShdw>
                              </a:effectLst>
                              <a:latin typeface="+mj-lt"/>
                              <a:cs typeface="Calibri" panose="020F0502020204030204" pitchFamily="34" charset="0"/>
                            </a:rPr>
                            <a:t>Số phần tử của mảng con cần xét cho việc tìm kiếm</a:t>
                          </a:r>
                          <a:endParaRPr lang="vi-VN" sz="2500" noProof="1">
                            <a:effectLst>
                              <a:outerShdw blurRad="38100" dist="38100" dir="2700000" algn="tl">
                                <a:srgbClr val="000000">
                                  <a:alpha val="43137"/>
                                </a:srgbClr>
                              </a:outerShdw>
                            </a:effectLst>
                            <a:latin typeface="+mj-lt"/>
                            <a:cs typeface="Calibri" panose="020F0502020204030204" pitchFamily="34" charset="0"/>
                          </a:endParaRPr>
                        </a:p>
                      </a:txBody>
                      <a:tcPr anchor="ctr">
                        <a:solidFill>
                          <a:srgbClr val="002060"/>
                        </a:solidFill>
                      </a:tcPr>
                    </a:tc>
                    <a:extLst>
                      <a:ext uri="{0D108BD9-81ED-4DB2-BD59-A6C34878D82A}">
                        <a16:rowId xmlns:a16="http://schemas.microsoft.com/office/drawing/2014/main" val="1304490282"/>
                      </a:ext>
                    </a:extLst>
                  </a:tr>
                  <a:tr h="370840">
                    <a:tc>
                      <a:txBody>
                        <a:bodyPr/>
                        <a:lstStyle/>
                        <a:p>
                          <a:pPr algn="ctr"/>
                          <a:r>
                            <a:rPr lang="en-US" sz="2500" noProof="1">
                              <a:solidFill>
                                <a:srgbClr val="002060"/>
                              </a:solidFill>
                              <a:latin typeface="+mj-lt"/>
                              <a:cs typeface="Calibri" panose="020F0502020204030204" pitchFamily="34" charset="0"/>
                            </a:rPr>
                            <a:t>1</a:t>
                          </a:r>
                          <a:endParaRPr lang="vi-VN" sz="2500" noProof="1">
                            <a:solidFill>
                              <a:srgbClr val="002060"/>
                            </a:solidFill>
                            <a:latin typeface="+mj-lt"/>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vi-VN" sz="2500" b="1" i="1" noProof="1" dirty="0" smtClean="0">
                                        <a:solidFill>
                                          <a:srgbClr val="C00000"/>
                                        </a:solidFill>
                                        <a:latin typeface="Cambria Math" panose="02040503050406030204" pitchFamily="18" charset="0"/>
                                      </a:rPr>
                                    </m:ctrlPr>
                                  </m:fPr>
                                  <m:num>
                                    <m:r>
                                      <a:rPr lang="vi-VN" sz="2500" b="1" i="1" noProof="1" dirty="0" smtClean="0">
                                        <a:solidFill>
                                          <a:srgbClr val="C00000"/>
                                        </a:solidFill>
                                        <a:latin typeface="Cambria Math" panose="02040503050406030204" pitchFamily="18" charset="0"/>
                                      </a:rPr>
                                      <m:t>𝒏</m:t>
                                    </m:r>
                                  </m:num>
                                  <m:den>
                                    <m:sSup>
                                      <m:sSupPr>
                                        <m:ctrlPr>
                                          <a:rPr lang="vi-VN" sz="2500" b="1" i="1" noProof="1" dirty="0" smtClean="0">
                                            <a:solidFill>
                                              <a:srgbClr val="C00000"/>
                                            </a:solidFill>
                                            <a:latin typeface="Cambria Math" panose="02040503050406030204" pitchFamily="18" charset="0"/>
                                          </a:rPr>
                                        </m:ctrlPr>
                                      </m:sSupPr>
                                      <m:e>
                                        <m:r>
                                          <a:rPr lang="en-US" sz="2500" b="1" i="1" noProof="1" dirty="0" smtClean="0">
                                            <a:solidFill>
                                              <a:srgbClr val="C00000"/>
                                            </a:solidFill>
                                            <a:latin typeface="Cambria Math" panose="02040503050406030204" pitchFamily="18" charset="0"/>
                                          </a:rPr>
                                          <m:t>𝟐</m:t>
                                        </m:r>
                                      </m:e>
                                      <m:sup>
                                        <m:r>
                                          <a:rPr lang="en-US" sz="2500" b="1" i="1" noProof="1" dirty="0" smtClean="0">
                                            <a:solidFill>
                                              <a:srgbClr val="C00000"/>
                                            </a:solidFill>
                                            <a:latin typeface="Cambria Math" panose="02040503050406030204" pitchFamily="18" charset="0"/>
                                          </a:rPr>
                                          <m:t>𝟏</m:t>
                                        </m:r>
                                      </m:sup>
                                    </m:sSup>
                                  </m:den>
                                </m:f>
                              </m:oMath>
                            </m:oMathPara>
                          </a14:m>
                          <a:endParaRPr lang="vi-VN" sz="2500" b="1" noProof="1">
                            <a:solidFill>
                              <a:srgbClr val="C00000"/>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467552107"/>
                      </a:ext>
                    </a:extLst>
                  </a:tr>
                  <a:tr h="370840">
                    <a:tc>
                      <a:txBody>
                        <a:bodyPr/>
                        <a:lstStyle/>
                        <a:p>
                          <a:pPr algn="ctr"/>
                          <a:r>
                            <a:rPr lang="en-US" sz="2500" noProof="1">
                              <a:solidFill>
                                <a:srgbClr val="002060"/>
                              </a:solidFill>
                              <a:latin typeface="+mj-lt"/>
                              <a:cs typeface="Calibri" panose="020F0502020204030204" pitchFamily="34" charset="0"/>
                            </a:rPr>
                            <a:t>2</a:t>
                          </a:r>
                          <a:endParaRPr lang="vi-VN" sz="2500" noProof="1">
                            <a:solidFill>
                              <a:srgbClr val="002060"/>
                            </a:solidFill>
                            <a:latin typeface="+mj-lt"/>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vi-VN" sz="2500" b="1" i="1" noProof="1" dirty="0" smtClean="0">
                                        <a:solidFill>
                                          <a:srgbClr val="C00000"/>
                                        </a:solidFill>
                                        <a:latin typeface="Cambria Math" panose="02040503050406030204" pitchFamily="18" charset="0"/>
                                      </a:rPr>
                                    </m:ctrlPr>
                                  </m:fPr>
                                  <m:num>
                                    <m:r>
                                      <a:rPr lang="vi-VN" sz="2500" b="1" i="1" noProof="1" dirty="0" smtClean="0">
                                        <a:solidFill>
                                          <a:srgbClr val="C00000"/>
                                        </a:solidFill>
                                        <a:latin typeface="Cambria Math" panose="02040503050406030204" pitchFamily="18" charset="0"/>
                                      </a:rPr>
                                      <m:t>𝒏</m:t>
                                    </m:r>
                                  </m:num>
                                  <m:den>
                                    <m:sSup>
                                      <m:sSupPr>
                                        <m:ctrlPr>
                                          <a:rPr lang="vi-VN" sz="2500" b="1" i="1" noProof="1" dirty="0" smtClean="0">
                                            <a:solidFill>
                                              <a:srgbClr val="C00000"/>
                                            </a:solidFill>
                                            <a:latin typeface="Cambria Math" panose="02040503050406030204" pitchFamily="18" charset="0"/>
                                          </a:rPr>
                                        </m:ctrlPr>
                                      </m:sSupPr>
                                      <m:e>
                                        <m:r>
                                          <a:rPr lang="vi-VN" sz="2500" b="1" i="1" noProof="1" dirty="0" smtClean="0">
                                            <a:solidFill>
                                              <a:srgbClr val="C00000"/>
                                            </a:solidFill>
                                            <a:latin typeface="Cambria Math" panose="02040503050406030204" pitchFamily="18" charset="0"/>
                                          </a:rPr>
                                          <m:t>𝟐</m:t>
                                        </m:r>
                                      </m:e>
                                      <m:sup>
                                        <m:r>
                                          <a:rPr lang="vi-VN" sz="2500" b="1" i="1" noProof="1" dirty="0" smtClean="0">
                                            <a:solidFill>
                                              <a:srgbClr val="C00000"/>
                                            </a:solidFill>
                                            <a:latin typeface="Cambria Math" panose="02040503050406030204" pitchFamily="18" charset="0"/>
                                          </a:rPr>
                                          <m:t>𝟐</m:t>
                                        </m:r>
                                      </m:sup>
                                    </m:sSup>
                                  </m:den>
                                </m:f>
                              </m:oMath>
                            </m:oMathPara>
                          </a14:m>
                          <a:endParaRPr lang="vi-VN" sz="2500" b="1" noProof="1">
                            <a:solidFill>
                              <a:srgbClr val="C00000"/>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08772651"/>
                      </a:ext>
                    </a:extLst>
                  </a:tr>
                  <a:tr h="370840">
                    <a:tc>
                      <a:txBody>
                        <a:bodyPr/>
                        <a:lstStyle/>
                        <a:p>
                          <a:pPr algn="ctr"/>
                          <a:r>
                            <a:rPr lang="en-US" sz="2500" noProof="1">
                              <a:solidFill>
                                <a:srgbClr val="002060"/>
                              </a:solidFill>
                              <a:latin typeface="+mj-lt"/>
                              <a:cs typeface="Calibri" panose="020F0502020204030204" pitchFamily="34" charset="0"/>
                            </a:rPr>
                            <a:t>3</a:t>
                          </a:r>
                          <a:endParaRPr lang="vi-VN" sz="2500" noProof="1">
                            <a:solidFill>
                              <a:srgbClr val="002060"/>
                            </a:solidFill>
                            <a:latin typeface="+mj-lt"/>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vi-VN" sz="2500" b="1" i="1" noProof="1" dirty="0" smtClean="0">
                                        <a:solidFill>
                                          <a:srgbClr val="C00000"/>
                                        </a:solidFill>
                                        <a:latin typeface="Cambria Math" panose="02040503050406030204" pitchFamily="18" charset="0"/>
                                      </a:rPr>
                                    </m:ctrlPr>
                                  </m:fPr>
                                  <m:num>
                                    <m:r>
                                      <a:rPr lang="vi-VN" sz="2500" b="1" i="1" noProof="1" dirty="0" smtClean="0">
                                        <a:solidFill>
                                          <a:srgbClr val="C00000"/>
                                        </a:solidFill>
                                        <a:latin typeface="Cambria Math" panose="02040503050406030204" pitchFamily="18" charset="0"/>
                                      </a:rPr>
                                      <m:t>𝒏</m:t>
                                    </m:r>
                                  </m:num>
                                  <m:den>
                                    <m:sSup>
                                      <m:sSupPr>
                                        <m:ctrlPr>
                                          <a:rPr lang="vi-VN" sz="2500" b="1" i="1" noProof="1" dirty="0">
                                            <a:solidFill>
                                              <a:srgbClr val="C00000"/>
                                            </a:solidFill>
                                            <a:latin typeface="Cambria Math" panose="02040503050406030204" pitchFamily="18" charset="0"/>
                                          </a:rPr>
                                        </m:ctrlPr>
                                      </m:sSupPr>
                                      <m:e>
                                        <m:r>
                                          <a:rPr lang="vi-VN" sz="2500" b="1" i="1" noProof="1" dirty="0" smtClean="0">
                                            <a:solidFill>
                                              <a:srgbClr val="C00000"/>
                                            </a:solidFill>
                                            <a:latin typeface="Cambria Math" panose="02040503050406030204" pitchFamily="18" charset="0"/>
                                          </a:rPr>
                                          <m:t>𝟐</m:t>
                                        </m:r>
                                      </m:e>
                                      <m:sup>
                                        <m:r>
                                          <a:rPr lang="vi-VN" sz="2500" b="1" i="1" noProof="1" dirty="0" smtClean="0">
                                            <a:solidFill>
                                              <a:srgbClr val="C00000"/>
                                            </a:solidFill>
                                            <a:latin typeface="Cambria Math" panose="02040503050406030204" pitchFamily="18" charset="0"/>
                                          </a:rPr>
                                          <m:t>𝟑</m:t>
                                        </m:r>
                                      </m:sup>
                                    </m:sSup>
                                  </m:den>
                                </m:f>
                              </m:oMath>
                            </m:oMathPara>
                          </a14:m>
                          <a:endParaRPr lang="vi-VN" sz="2500" b="1" noProof="1">
                            <a:solidFill>
                              <a:srgbClr val="C00000"/>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57116245"/>
                      </a:ext>
                    </a:extLst>
                  </a:tr>
                  <a:tr h="370840">
                    <a:tc>
                      <a:txBody>
                        <a:bodyPr/>
                        <a:lstStyle/>
                        <a:p>
                          <a:pPr algn="ctr"/>
                          <a:r>
                            <a:rPr lang="en-US" sz="2500" noProof="1">
                              <a:solidFill>
                                <a:srgbClr val="002060"/>
                              </a:solidFill>
                              <a:latin typeface="+mj-lt"/>
                              <a:cs typeface="Calibri" panose="020F0502020204030204" pitchFamily="34" charset="0"/>
                            </a:rPr>
                            <a:t>…</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432706342"/>
                      </a:ext>
                    </a:extLst>
                  </a:tr>
                  <a:tr h="370840">
                    <a:tc>
                      <a:txBody>
                        <a:bodyPr/>
                        <a:lstStyle/>
                        <a:p>
                          <a:pPr algn="ctr"/>
                          <a14:m>
                            <m:oMathPara xmlns:m="http://schemas.openxmlformats.org/officeDocument/2006/math">
                              <m:oMathParaPr>
                                <m:jc m:val="centerGroup"/>
                              </m:oMathParaPr>
                              <m:oMath xmlns:m="http://schemas.openxmlformats.org/officeDocument/2006/math">
                                <m:r>
                                  <a:rPr lang="en-US" sz="2500" i="1" noProof="1" smtClean="0">
                                    <a:solidFill>
                                      <a:srgbClr val="002060"/>
                                    </a:solidFill>
                                    <a:latin typeface="Cambria Math" panose="02040503050406030204" pitchFamily="18" charset="0"/>
                                    <a:cs typeface="Calibri" panose="020F0502020204030204" pitchFamily="34" charset="0"/>
                                  </a:rPr>
                                  <m:t>𝑘</m:t>
                                </m:r>
                              </m:oMath>
                            </m:oMathPara>
                          </a14:m>
                          <a:endParaRPr lang="vi-VN" sz="2500" noProof="1">
                            <a:solidFill>
                              <a:srgbClr val="002060"/>
                            </a:solidFill>
                            <a:latin typeface="+mj-lt"/>
                            <a:cs typeface="Calibri" panose="020F050202020403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vi-VN" sz="2500" b="1" i="1" noProof="1" dirty="0" smtClean="0">
                                        <a:solidFill>
                                          <a:srgbClr val="C00000"/>
                                        </a:solidFill>
                                        <a:latin typeface="Cambria Math" panose="02040503050406030204" pitchFamily="18" charset="0"/>
                                      </a:rPr>
                                    </m:ctrlPr>
                                  </m:fPr>
                                  <m:num>
                                    <m:r>
                                      <a:rPr lang="vi-VN" sz="2500" b="1" i="1" noProof="1" dirty="0" smtClean="0">
                                        <a:solidFill>
                                          <a:srgbClr val="C00000"/>
                                        </a:solidFill>
                                        <a:latin typeface="Cambria Math" panose="02040503050406030204" pitchFamily="18" charset="0"/>
                                      </a:rPr>
                                      <m:t>𝒏</m:t>
                                    </m:r>
                                  </m:num>
                                  <m:den>
                                    <m:sSup>
                                      <m:sSupPr>
                                        <m:ctrlPr>
                                          <a:rPr lang="vi-VN" sz="2500" b="1" i="1" noProof="1" dirty="0">
                                            <a:solidFill>
                                              <a:srgbClr val="C00000"/>
                                            </a:solidFill>
                                            <a:latin typeface="Cambria Math" panose="02040503050406030204" pitchFamily="18" charset="0"/>
                                          </a:rPr>
                                        </m:ctrlPr>
                                      </m:sSupPr>
                                      <m:e>
                                        <m:r>
                                          <a:rPr lang="vi-VN" sz="2500" b="1" i="1" noProof="1" dirty="0" smtClean="0">
                                            <a:solidFill>
                                              <a:srgbClr val="C00000"/>
                                            </a:solidFill>
                                            <a:latin typeface="Cambria Math" panose="02040503050406030204" pitchFamily="18" charset="0"/>
                                          </a:rPr>
                                          <m:t>𝟐</m:t>
                                        </m:r>
                                      </m:e>
                                      <m:sup>
                                        <m:r>
                                          <a:rPr lang="vi-VN" sz="2500" b="1" i="1" noProof="1" dirty="0" smtClean="0">
                                            <a:solidFill>
                                              <a:srgbClr val="C00000"/>
                                            </a:solidFill>
                                            <a:latin typeface="Cambria Math" panose="02040503050406030204" pitchFamily="18" charset="0"/>
                                          </a:rPr>
                                          <m:t>𝒌</m:t>
                                        </m:r>
                                      </m:sup>
                                    </m:sSup>
                                  </m:den>
                                </m:f>
                              </m:oMath>
                            </m:oMathPara>
                          </a14:m>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3507642003"/>
                      </a:ext>
                    </a:extLst>
                  </a:tr>
                  <a:tr h="370840">
                    <a:tc>
                      <a:txBody>
                        <a:bodyPr/>
                        <a:lstStyle/>
                        <a:p>
                          <a:pPr algn="ctr"/>
                          <a:r>
                            <a:rPr lang="en-US" sz="2500" noProof="1">
                              <a:solidFill>
                                <a:srgbClr val="002060"/>
                              </a:solidFill>
                              <a:latin typeface="+mj-lt"/>
                              <a:cs typeface="Calibri" panose="020F0502020204030204" pitchFamily="34" charset="0"/>
                            </a:rPr>
                            <a:t>…</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3492648139"/>
                      </a:ext>
                    </a:extLst>
                  </a:tr>
                  <a:tr h="370840">
                    <a:tc>
                      <a:txBody>
                        <a:bodyPr/>
                        <a:lstStyle/>
                        <a:p>
                          <a:pPr algn="ctr"/>
                          <a:r>
                            <a:rPr lang="en-US" sz="2500" noProof="1">
                              <a:solidFill>
                                <a:srgbClr val="002060"/>
                              </a:solidFill>
                              <a:latin typeface="+mj-lt"/>
                              <a:cs typeface="Calibri" panose="020F0502020204030204" pitchFamily="34" charset="0"/>
                            </a:rPr>
                            <a:t>Cuối cùng</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1</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582162414"/>
                      </a:ext>
                    </a:extLst>
                  </a:tr>
                </a:tbl>
              </a:graphicData>
            </a:graphic>
          </p:graphicFrame>
        </mc:Choice>
        <mc:Fallback xmlns="">
          <p:graphicFrame>
            <p:nvGraphicFramePr>
              <p:cNvPr id="8" name="Bảng 7">
                <a:extLst>
                  <a:ext uri="{FF2B5EF4-FFF2-40B4-BE49-F238E27FC236}">
                    <a16:creationId xmlns:a16="http://schemas.microsoft.com/office/drawing/2014/main" id="{246A0744-D7A5-421D-A0EE-308AF312BDF3}"/>
                  </a:ext>
                </a:extLst>
              </p:cNvPr>
              <p:cNvGraphicFramePr>
                <a:graphicFrameLocks noGrp="1"/>
              </p:cNvGraphicFramePr>
              <p:nvPr>
                <p:extLst>
                  <p:ext uri="{D42A27DB-BD31-4B8C-83A1-F6EECF244321}">
                    <p14:modId xmlns:p14="http://schemas.microsoft.com/office/powerpoint/2010/main" val="4165651900"/>
                  </p:ext>
                </p:extLst>
              </p:nvPr>
            </p:nvGraphicFramePr>
            <p:xfrm>
              <a:off x="2828212" y="1458695"/>
              <a:ext cx="9165668" cy="4882261"/>
            </p:xfrm>
            <a:graphic>
              <a:graphicData uri="http://schemas.openxmlformats.org/drawingml/2006/table">
                <a:tbl>
                  <a:tblPr firstRow="1" bandRow="1">
                    <a:tableStyleId>{5C22544A-7EE6-4342-B048-85BDC9FD1C3A}</a:tableStyleId>
                  </a:tblPr>
                  <a:tblGrid>
                    <a:gridCol w="2186370">
                      <a:extLst>
                        <a:ext uri="{9D8B030D-6E8A-4147-A177-3AD203B41FA5}">
                          <a16:colId xmlns:a16="http://schemas.microsoft.com/office/drawing/2014/main" val="3034872907"/>
                        </a:ext>
                      </a:extLst>
                    </a:gridCol>
                    <a:gridCol w="6979298">
                      <a:extLst>
                        <a:ext uri="{9D8B030D-6E8A-4147-A177-3AD203B41FA5}">
                          <a16:colId xmlns:a16="http://schemas.microsoft.com/office/drawing/2014/main" val="247942070"/>
                        </a:ext>
                      </a:extLst>
                    </a:gridCol>
                  </a:tblGrid>
                  <a:tr h="472440">
                    <a:tc>
                      <a:txBody>
                        <a:bodyPr/>
                        <a:lstStyle/>
                        <a:p>
                          <a:pPr algn="ctr"/>
                          <a:r>
                            <a:rPr lang="en-US" sz="2500" noProof="1">
                              <a:effectLst>
                                <a:outerShdw blurRad="38100" dist="38100" dir="2700000" algn="tl">
                                  <a:srgbClr val="000000">
                                    <a:alpha val="43137"/>
                                  </a:srgbClr>
                                </a:outerShdw>
                              </a:effectLst>
                              <a:latin typeface="+mj-lt"/>
                              <a:cs typeface="Calibri" panose="020F0502020204030204" pitchFamily="34" charset="0"/>
                            </a:rPr>
                            <a:t>Sau lần lặp thứ</a:t>
                          </a:r>
                          <a:endParaRPr lang="vi-VN" sz="2500" noProof="1">
                            <a:effectLst>
                              <a:outerShdw blurRad="38100" dist="38100" dir="2700000" algn="tl">
                                <a:srgbClr val="000000">
                                  <a:alpha val="43137"/>
                                </a:srgbClr>
                              </a:outerShdw>
                            </a:effectLst>
                            <a:latin typeface="+mj-lt"/>
                            <a:cs typeface="Calibri" panose="020F0502020204030204" pitchFamily="34" charset="0"/>
                          </a:endParaRPr>
                        </a:p>
                      </a:txBody>
                      <a:tcPr anchor="ctr">
                        <a:solidFill>
                          <a:srgbClr val="002060"/>
                        </a:solidFill>
                      </a:tcPr>
                    </a:tc>
                    <a:tc>
                      <a:txBody>
                        <a:bodyPr/>
                        <a:lstStyle/>
                        <a:p>
                          <a:pPr algn="ctr"/>
                          <a:r>
                            <a:rPr lang="en-US" sz="2500" noProof="1">
                              <a:effectLst>
                                <a:outerShdw blurRad="38100" dist="38100" dir="2700000" algn="tl">
                                  <a:srgbClr val="000000">
                                    <a:alpha val="43137"/>
                                  </a:srgbClr>
                                </a:outerShdw>
                              </a:effectLst>
                              <a:latin typeface="+mj-lt"/>
                              <a:cs typeface="Calibri" panose="020F0502020204030204" pitchFamily="34" charset="0"/>
                            </a:rPr>
                            <a:t>Số phần tử của mảng con cần xét cho việc tìm kiếm</a:t>
                          </a:r>
                          <a:endParaRPr lang="vi-VN" sz="2500" noProof="1">
                            <a:effectLst>
                              <a:outerShdw blurRad="38100" dist="38100" dir="2700000" algn="tl">
                                <a:srgbClr val="000000">
                                  <a:alpha val="43137"/>
                                </a:srgbClr>
                              </a:outerShdw>
                            </a:effectLst>
                            <a:latin typeface="+mj-lt"/>
                            <a:cs typeface="Calibri" panose="020F0502020204030204" pitchFamily="34" charset="0"/>
                          </a:endParaRPr>
                        </a:p>
                      </a:txBody>
                      <a:tcPr anchor="ctr">
                        <a:solidFill>
                          <a:srgbClr val="002060"/>
                        </a:solidFill>
                      </a:tcPr>
                    </a:tc>
                    <a:extLst>
                      <a:ext uri="{0D108BD9-81ED-4DB2-BD59-A6C34878D82A}">
                        <a16:rowId xmlns:a16="http://schemas.microsoft.com/office/drawing/2014/main" val="1304490282"/>
                      </a:ext>
                    </a:extLst>
                  </a:tr>
                  <a:tr h="746887">
                    <a:tc>
                      <a:txBody>
                        <a:bodyPr/>
                        <a:lstStyle/>
                        <a:p>
                          <a:pPr algn="ctr"/>
                          <a:r>
                            <a:rPr lang="en-US" sz="2500" noProof="1">
                              <a:solidFill>
                                <a:srgbClr val="002060"/>
                              </a:solidFill>
                              <a:latin typeface="+mj-lt"/>
                              <a:cs typeface="Calibri" panose="020F0502020204030204" pitchFamily="34" charset="0"/>
                            </a:rPr>
                            <a:t>1</a:t>
                          </a:r>
                          <a:endParaRPr lang="vi-VN" sz="2500" noProof="1">
                            <a:solidFill>
                              <a:srgbClr val="002060"/>
                            </a:solidFill>
                            <a:latin typeface="+mj-lt"/>
                            <a:cs typeface="Calibri" panose="020F0502020204030204" pitchFamily="34" charset="0"/>
                          </a:endParaRPr>
                        </a:p>
                      </a:txBody>
                      <a:tcPr anchor="ctr"/>
                    </a:tc>
                    <a:tc>
                      <a:txBody>
                        <a:bodyPr/>
                        <a:lstStyle/>
                        <a:p>
                          <a:endParaRPr lang="en-US"/>
                        </a:p>
                      </a:txBody>
                      <a:tcPr anchor="ctr">
                        <a:blipFill>
                          <a:blip r:embed="rId3"/>
                          <a:stretch>
                            <a:fillRect l="-31414" t="-70492" r="-349" b="-513115"/>
                          </a:stretch>
                        </a:blipFill>
                      </a:tcPr>
                    </a:tc>
                    <a:extLst>
                      <a:ext uri="{0D108BD9-81ED-4DB2-BD59-A6C34878D82A}">
                        <a16:rowId xmlns:a16="http://schemas.microsoft.com/office/drawing/2014/main" val="2467552107"/>
                      </a:ext>
                    </a:extLst>
                  </a:tr>
                  <a:tr h="746887">
                    <a:tc>
                      <a:txBody>
                        <a:bodyPr/>
                        <a:lstStyle/>
                        <a:p>
                          <a:pPr algn="ctr"/>
                          <a:r>
                            <a:rPr lang="en-US" sz="2500" noProof="1">
                              <a:solidFill>
                                <a:srgbClr val="002060"/>
                              </a:solidFill>
                              <a:latin typeface="+mj-lt"/>
                              <a:cs typeface="Calibri" panose="020F0502020204030204" pitchFamily="34" charset="0"/>
                            </a:rPr>
                            <a:t>2</a:t>
                          </a:r>
                          <a:endParaRPr lang="vi-VN" sz="2500" noProof="1">
                            <a:solidFill>
                              <a:srgbClr val="002060"/>
                            </a:solidFill>
                            <a:latin typeface="+mj-lt"/>
                            <a:cs typeface="Calibri" panose="020F0502020204030204" pitchFamily="34" charset="0"/>
                          </a:endParaRPr>
                        </a:p>
                      </a:txBody>
                      <a:tcPr anchor="ctr"/>
                    </a:tc>
                    <a:tc>
                      <a:txBody>
                        <a:bodyPr/>
                        <a:lstStyle/>
                        <a:p>
                          <a:endParaRPr lang="en-US"/>
                        </a:p>
                      </a:txBody>
                      <a:tcPr anchor="ctr">
                        <a:blipFill>
                          <a:blip r:embed="rId3"/>
                          <a:stretch>
                            <a:fillRect l="-31414" t="-169106" r="-349" b="-408943"/>
                          </a:stretch>
                        </a:blipFill>
                      </a:tcPr>
                    </a:tc>
                    <a:extLst>
                      <a:ext uri="{0D108BD9-81ED-4DB2-BD59-A6C34878D82A}">
                        <a16:rowId xmlns:a16="http://schemas.microsoft.com/office/drawing/2014/main" val="1808772651"/>
                      </a:ext>
                    </a:extLst>
                  </a:tr>
                  <a:tr h="746887">
                    <a:tc>
                      <a:txBody>
                        <a:bodyPr/>
                        <a:lstStyle/>
                        <a:p>
                          <a:pPr algn="ctr"/>
                          <a:r>
                            <a:rPr lang="en-US" sz="2500" noProof="1">
                              <a:solidFill>
                                <a:srgbClr val="002060"/>
                              </a:solidFill>
                              <a:latin typeface="+mj-lt"/>
                              <a:cs typeface="Calibri" panose="020F0502020204030204" pitchFamily="34" charset="0"/>
                            </a:rPr>
                            <a:t>3</a:t>
                          </a:r>
                          <a:endParaRPr lang="vi-VN" sz="2500" noProof="1">
                            <a:solidFill>
                              <a:srgbClr val="002060"/>
                            </a:solidFill>
                            <a:latin typeface="+mj-lt"/>
                            <a:cs typeface="Calibri" panose="020F0502020204030204" pitchFamily="34" charset="0"/>
                          </a:endParaRPr>
                        </a:p>
                      </a:txBody>
                      <a:tcPr anchor="ctr"/>
                    </a:tc>
                    <a:tc>
                      <a:txBody>
                        <a:bodyPr/>
                        <a:lstStyle/>
                        <a:p>
                          <a:endParaRPr lang="en-US"/>
                        </a:p>
                      </a:txBody>
                      <a:tcPr anchor="ctr">
                        <a:blipFill>
                          <a:blip r:embed="rId3"/>
                          <a:stretch>
                            <a:fillRect l="-31414" t="-269106" r="-349" b="-308943"/>
                          </a:stretch>
                        </a:blipFill>
                      </a:tcPr>
                    </a:tc>
                    <a:extLst>
                      <a:ext uri="{0D108BD9-81ED-4DB2-BD59-A6C34878D82A}">
                        <a16:rowId xmlns:a16="http://schemas.microsoft.com/office/drawing/2014/main" val="3957116245"/>
                      </a:ext>
                    </a:extLst>
                  </a:tr>
                  <a:tr h="472440">
                    <a:tc>
                      <a:txBody>
                        <a:bodyPr/>
                        <a:lstStyle/>
                        <a:p>
                          <a:pPr algn="ctr"/>
                          <a:r>
                            <a:rPr lang="en-US" sz="2500" noProof="1">
                              <a:solidFill>
                                <a:srgbClr val="002060"/>
                              </a:solidFill>
                              <a:latin typeface="+mj-lt"/>
                              <a:cs typeface="Calibri" panose="020F0502020204030204" pitchFamily="34" charset="0"/>
                            </a:rPr>
                            <a:t>…</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432706342"/>
                      </a:ext>
                    </a:extLst>
                  </a:tr>
                  <a:tr h="751840">
                    <a:tc>
                      <a:txBody>
                        <a:bodyPr/>
                        <a:lstStyle/>
                        <a:p>
                          <a:endParaRPr lang="en-US"/>
                        </a:p>
                      </a:txBody>
                      <a:tcPr anchor="ctr">
                        <a:blipFill>
                          <a:blip r:embed="rId3"/>
                          <a:stretch>
                            <a:fillRect l="-279" t="-428226" r="-320334" b="-144355"/>
                          </a:stretch>
                        </a:blipFill>
                      </a:tcPr>
                    </a:tc>
                    <a:tc>
                      <a:txBody>
                        <a:bodyPr/>
                        <a:lstStyle/>
                        <a:p>
                          <a:endParaRPr lang="en-US"/>
                        </a:p>
                      </a:txBody>
                      <a:tcPr anchor="ctr">
                        <a:blipFill>
                          <a:blip r:embed="rId3"/>
                          <a:stretch>
                            <a:fillRect l="-31414" t="-428226" r="-349" b="-144355"/>
                          </a:stretch>
                        </a:blipFill>
                      </a:tcPr>
                    </a:tc>
                    <a:extLst>
                      <a:ext uri="{0D108BD9-81ED-4DB2-BD59-A6C34878D82A}">
                        <a16:rowId xmlns:a16="http://schemas.microsoft.com/office/drawing/2014/main" val="3507642003"/>
                      </a:ext>
                    </a:extLst>
                  </a:tr>
                  <a:tr h="472440">
                    <a:tc>
                      <a:txBody>
                        <a:bodyPr/>
                        <a:lstStyle/>
                        <a:p>
                          <a:pPr algn="ctr"/>
                          <a:r>
                            <a:rPr lang="en-US" sz="2500" noProof="1">
                              <a:solidFill>
                                <a:srgbClr val="002060"/>
                              </a:solidFill>
                              <a:latin typeface="+mj-lt"/>
                              <a:cs typeface="Calibri" panose="020F0502020204030204" pitchFamily="34" charset="0"/>
                            </a:rPr>
                            <a:t>…</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3492648139"/>
                      </a:ext>
                    </a:extLst>
                  </a:tr>
                  <a:tr h="472440">
                    <a:tc>
                      <a:txBody>
                        <a:bodyPr/>
                        <a:lstStyle/>
                        <a:p>
                          <a:pPr algn="ctr"/>
                          <a:r>
                            <a:rPr lang="en-US" sz="2500" noProof="1">
                              <a:solidFill>
                                <a:srgbClr val="002060"/>
                              </a:solidFill>
                              <a:latin typeface="+mj-lt"/>
                              <a:cs typeface="Calibri" panose="020F0502020204030204" pitchFamily="34" charset="0"/>
                            </a:rPr>
                            <a:t>Cuối cùng</a:t>
                          </a:r>
                          <a:endParaRPr lang="vi-VN" sz="2500" noProof="1">
                            <a:solidFill>
                              <a:srgbClr val="002060"/>
                            </a:solidFill>
                            <a:latin typeface="+mj-lt"/>
                            <a:cs typeface="Calibri" panose="020F0502020204030204" pitchFamily="34" charset="0"/>
                          </a:endParaRPr>
                        </a:p>
                      </a:txBody>
                      <a:tcPr anchor="ctr"/>
                    </a:tc>
                    <a:tc>
                      <a:txBody>
                        <a:bodyPr/>
                        <a:lstStyle/>
                        <a:p>
                          <a:pPr algn="ctr"/>
                          <a:r>
                            <a:rPr lang="en-US" sz="2500" b="1" noProof="1">
                              <a:solidFill>
                                <a:srgbClr val="C00000"/>
                              </a:solidFill>
                              <a:latin typeface="+mj-lt"/>
                              <a:cs typeface="Calibri" panose="020F0502020204030204" pitchFamily="34" charset="0"/>
                            </a:rPr>
                            <a:t>1</a:t>
                          </a:r>
                          <a:endParaRPr lang="vi-VN" sz="2500" b="1" noProof="1">
                            <a:solidFill>
                              <a:srgbClr val="C00000"/>
                            </a:solidFill>
                            <a:latin typeface="+mj-lt"/>
                            <a:cs typeface="Calibri" panose="020F0502020204030204" pitchFamily="34" charset="0"/>
                          </a:endParaRPr>
                        </a:p>
                      </a:txBody>
                      <a:tcPr anchor="ctr"/>
                    </a:tc>
                    <a:extLst>
                      <a:ext uri="{0D108BD9-81ED-4DB2-BD59-A6C34878D82A}">
                        <a16:rowId xmlns:a16="http://schemas.microsoft.com/office/drawing/2014/main" val="582162414"/>
                      </a:ext>
                    </a:extLst>
                  </a:tr>
                </a:tbl>
              </a:graphicData>
            </a:graphic>
          </p:graphicFrame>
        </mc:Fallback>
      </mc:AlternateContent>
    </p:spTree>
    <p:extLst>
      <p:ext uri="{BB962C8B-B14F-4D97-AF65-F5344CB8AC3E}">
        <p14:creationId xmlns:p14="http://schemas.microsoft.com/office/powerpoint/2010/main" val="2277244266"/>
      </p:ext>
    </p:extLst>
  </p:cSld>
  <p:clrMapOvr>
    <a:masterClrMapping/>
  </p:clrMapOvr>
  <p:transition spd="slow">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8A5D4EE3-A6BB-400A-A21C-D1AA794C3ADA}"/>
                  </a:ext>
                </a:extLst>
              </p:cNvPr>
              <p:cNvSpPr>
                <a:spLocks noGrp="1"/>
              </p:cNvSpPr>
              <p:nvPr>
                <p:ph idx="1"/>
              </p:nvPr>
            </p:nvSpPr>
            <p:spPr/>
            <p:txBody>
              <a:bodyPr>
                <a:normAutofit/>
              </a:bodyPr>
              <a:lstStyle/>
              <a:p>
                <a:r>
                  <a:rPr lang="vi-VN" noProof="1">
                    <a:solidFill>
                      <a:srgbClr val="002060"/>
                    </a:solidFill>
                  </a:rPr>
                  <a:t>Vòng lặp dừn</a:t>
                </a:r>
                <a:r>
                  <a:rPr lang="vi-VN" noProof="1"/>
                  <a:t>g lại khi</a:t>
                </a:r>
                <a:r>
                  <a:rPr lang="en-US" noProof="1"/>
                  <a:t> (Dù tìm được hay không tìm được số cần tìm)</a:t>
                </a:r>
                <a:endParaRPr lang="vi-VN" noProof="1">
                  <a:solidFill>
                    <a:srgbClr val="002060"/>
                  </a:solidFill>
                </a:endParaRPr>
              </a:p>
              <a:p>
                <a:pPr marL="0" indent="0">
                  <a:buNone/>
                </a:pPr>
                <a14:m>
                  <m:oMathPara xmlns:m="http://schemas.openxmlformats.org/officeDocument/2006/math">
                    <m:oMathParaPr>
                      <m:jc m:val="centerGroup"/>
                    </m:oMathParaPr>
                    <m:oMath xmlns:m="http://schemas.openxmlformats.org/officeDocument/2006/math">
                      <m:f>
                        <m:fPr>
                          <m:ctrlPr>
                            <a:rPr lang="vi-VN" i="1" noProof="1" dirty="0">
                              <a:solidFill>
                                <a:srgbClr val="002060"/>
                              </a:solidFill>
                              <a:latin typeface="Cambria Math" panose="02040503050406030204" pitchFamily="18" charset="0"/>
                            </a:rPr>
                          </m:ctrlPr>
                        </m:fPr>
                        <m:num>
                          <m:r>
                            <a:rPr lang="vi-VN" i="1" noProof="1" dirty="0">
                              <a:solidFill>
                                <a:srgbClr val="002060"/>
                              </a:solidFill>
                              <a:latin typeface="Cambria Math" panose="02040503050406030204" pitchFamily="18" charset="0"/>
                            </a:rPr>
                            <m:t>𝑛</m:t>
                          </m:r>
                        </m:num>
                        <m:den>
                          <m:sSup>
                            <m:sSupPr>
                              <m:ctrlPr>
                                <a:rPr lang="vi-VN" i="1" noProof="1" dirty="0">
                                  <a:solidFill>
                                    <a:srgbClr val="002060"/>
                                  </a:solidFill>
                                  <a:latin typeface="Cambria Math" panose="02040503050406030204" pitchFamily="18" charset="0"/>
                                </a:rPr>
                              </m:ctrlPr>
                            </m:sSupPr>
                            <m:e>
                              <m:r>
                                <a:rPr lang="vi-VN" i="1" noProof="1" dirty="0">
                                  <a:solidFill>
                                    <a:srgbClr val="002060"/>
                                  </a:solidFill>
                                  <a:latin typeface="Cambria Math" panose="02040503050406030204" pitchFamily="18" charset="0"/>
                                </a:rPr>
                                <m:t>2</m:t>
                              </m:r>
                            </m:e>
                            <m:sup>
                              <m:r>
                                <a:rPr lang="vi-VN" i="1" noProof="1" dirty="0">
                                  <a:solidFill>
                                    <a:srgbClr val="002060"/>
                                  </a:solidFill>
                                  <a:latin typeface="Cambria Math" panose="02040503050406030204" pitchFamily="18" charset="0"/>
                                </a:rPr>
                                <m:t>𝑘</m:t>
                              </m:r>
                            </m:sup>
                          </m:sSup>
                        </m:den>
                      </m:f>
                      <m:r>
                        <a:rPr lang="vi-VN" b="0" i="1" noProof="1" dirty="0" smtClean="0">
                          <a:solidFill>
                            <a:srgbClr val="002060"/>
                          </a:solidFill>
                          <a:latin typeface="Cambria Math" panose="02040503050406030204" pitchFamily="18" charset="0"/>
                        </a:rPr>
                        <m:t>=</m:t>
                      </m:r>
                      <m:r>
                        <a:rPr lang="vi-VN" i="1" noProof="1" dirty="0">
                          <a:solidFill>
                            <a:srgbClr val="002060"/>
                          </a:solidFill>
                          <a:latin typeface="Cambria Math" panose="02040503050406030204" pitchFamily="18" charset="0"/>
                          <a:ea typeface="Cambria Math" panose="02040503050406030204" pitchFamily="18" charset="0"/>
                        </a:rPr>
                        <m:t>1</m:t>
                      </m:r>
                      <m:r>
                        <a:rPr lang="vi-VN" noProof="1" dirty="0" smtClean="0">
                          <a:solidFill>
                            <a:srgbClr val="002060"/>
                          </a:solidFill>
                          <a:latin typeface="Cambria Math" panose="02040503050406030204" pitchFamily="18" charset="0"/>
                          <a:ea typeface="Cambria Math" panose="02040503050406030204" pitchFamily="18" charset="0"/>
                        </a:rPr>
                        <m:t>⇔</m:t>
                      </m:r>
                      <m:r>
                        <a:rPr lang="vi-VN" i="1" noProof="1" dirty="0">
                          <a:solidFill>
                            <a:srgbClr val="002060"/>
                          </a:solidFill>
                          <a:latin typeface="Cambria Math" panose="02040503050406030204" pitchFamily="18" charset="0"/>
                        </a:rPr>
                        <m:t>𝑛</m:t>
                      </m:r>
                      <m:r>
                        <a:rPr lang="vi-VN" b="0" i="0" noProof="1" dirty="0" smtClean="0">
                          <a:solidFill>
                            <a:srgbClr val="002060"/>
                          </a:solidFill>
                          <a:latin typeface="Cambria Math" panose="02040503050406030204" pitchFamily="18" charset="0"/>
                          <a:ea typeface="Cambria Math" panose="02040503050406030204" pitchFamily="18" charset="0"/>
                        </a:rPr>
                        <m:t>=</m:t>
                      </m:r>
                      <m:sSup>
                        <m:sSupPr>
                          <m:ctrlPr>
                            <a:rPr lang="vi-VN" i="1" noProof="1" dirty="0">
                              <a:solidFill>
                                <a:srgbClr val="002060"/>
                              </a:solidFill>
                              <a:latin typeface="Cambria Math" panose="02040503050406030204" pitchFamily="18" charset="0"/>
                            </a:rPr>
                          </m:ctrlPr>
                        </m:sSupPr>
                        <m:e>
                          <m:r>
                            <a:rPr lang="vi-VN" i="1" noProof="1" dirty="0">
                              <a:solidFill>
                                <a:srgbClr val="002060"/>
                              </a:solidFill>
                              <a:latin typeface="Cambria Math" panose="02040503050406030204" pitchFamily="18" charset="0"/>
                            </a:rPr>
                            <m:t>2</m:t>
                          </m:r>
                        </m:e>
                        <m:sup>
                          <m:r>
                            <a:rPr lang="vi-VN" i="1" noProof="1" dirty="0">
                              <a:solidFill>
                                <a:srgbClr val="002060"/>
                              </a:solidFill>
                              <a:latin typeface="Cambria Math" panose="02040503050406030204" pitchFamily="18" charset="0"/>
                            </a:rPr>
                            <m:t>𝑘</m:t>
                          </m:r>
                        </m:sup>
                      </m:sSup>
                      <m:r>
                        <a:rPr lang="vi-VN" noProof="1" dirty="0">
                          <a:solidFill>
                            <a:srgbClr val="002060"/>
                          </a:solidFill>
                          <a:latin typeface="Cambria Math" panose="02040503050406030204" pitchFamily="18" charset="0"/>
                          <a:ea typeface="Cambria Math" panose="02040503050406030204" pitchFamily="18" charset="0"/>
                        </a:rPr>
                        <m:t>⇔</m:t>
                      </m:r>
                      <m:r>
                        <a:rPr lang="vi-VN" b="0" i="1" noProof="1" dirty="0" smtClean="0">
                          <a:solidFill>
                            <a:srgbClr val="002060"/>
                          </a:solidFill>
                          <a:latin typeface="Cambria Math" panose="02040503050406030204" pitchFamily="18" charset="0"/>
                          <a:ea typeface="Cambria Math" panose="02040503050406030204" pitchFamily="18" charset="0"/>
                        </a:rPr>
                        <m:t>𝑘</m:t>
                      </m:r>
                      <m:r>
                        <a:rPr lang="vi-VN" b="0" i="1" noProof="1" dirty="0" smtClean="0">
                          <a:solidFill>
                            <a:srgbClr val="002060"/>
                          </a:solidFill>
                          <a:latin typeface="Cambria Math" panose="02040503050406030204" pitchFamily="18" charset="0"/>
                          <a:ea typeface="Cambria Math" panose="02040503050406030204" pitchFamily="18" charset="0"/>
                        </a:rPr>
                        <m:t>=</m:t>
                      </m:r>
                      <m:sSub>
                        <m:sSubPr>
                          <m:ctrlPr>
                            <a:rPr lang="vi-VN" b="0" i="1" noProof="1" dirty="0" smtClean="0">
                              <a:solidFill>
                                <a:srgbClr val="002060"/>
                              </a:solidFill>
                              <a:latin typeface="Cambria Math" panose="02040503050406030204" pitchFamily="18" charset="0"/>
                              <a:ea typeface="Cambria Math" panose="02040503050406030204" pitchFamily="18" charset="0"/>
                            </a:rPr>
                          </m:ctrlPr>
                        </m:sSubPr>
                        <m:e>
                          <m:r>
                            <m:rPr>
                              <m:sty m:val="p"/>
                            </m:rPr>
                            <a:rPr lang="vi-VN" b="0" i="0" noProof="1" dirty="0" smtClean="0">
                              <a:solidFill>
                                <a:srgbClr val="002060"/>
                              </a:solidFill>
                              <a:latin typeface="Cambria Math" panose="02040503050406030204" pitchFamily="18" charset="0"/>
                              <a:ea typeface="Cambria Math" panose="02040503050406030204" pitchFamily="18" charset="0"/>
                            </a:rPr>
                            <m:t>log</m:t>
                          </m:r>
                        </m:e>
                        <m:sub>
                          <m:r>
                            <a:rPr lang="vi-VN" b="0" i="1" noProof="1" dirty="0" smtClean="0">
                              <a:solidFill>
                                <a:srgbClr val="002060"/>
                              </a:solidFill>
                              <a:latin typeface="Cambria Math" panose="02040503050406030204" pitchFamily="18" charset="0"/>
                              <a:ea typeface="Cambria Math" panose="02040503050406030204" pitchFamily="18" charset="0"/>
                            </a:rPr>
                            <m:t>2</m:t>
                          </m:r>
                        </m:sub>
                      </m:sSub>
                      <m:r>
                        <a:rPr lang="vi-VN" b="0" i="1" noProof="1" dirty="0" smtClean="0">
                          <a:solidFill>
                            <a:srgbClr val="002060"/>
                          </a:solidFill>
                          <a:latin typeface="Cambria Math" panose="02040503050406030204" pitchFamily="18" charset="0"/>
                          <a:ea typeface="Cambria Math" panose="02040503050406030204" pitchFamily="18" charset="0"/>
                        </a:rPr>
                        <m:t>𝑛</m:t>
                      </m:r>
                    </m:oMath>
                  </m:oMathPara>
                </a14:m>
                <a:endParaRPr lang="vi-VN" i="1" noProof="1">
                  <a:solidFill>
                    <a:srgbClr val="002060"/>
                  </a:solidFill>
                  <a:ea typeface="Cambria Math" panose="02040503050406030204" pitchFamily="18" charset="0"/>
                </a:endParaRPr>
              </a:p>
              <a:p>
                <a:r>
                  <a:rPr lang="en-US" noProof="1">
                    <a:solidFill>
                      <a:srgbClr val="002060"/>
                    </a:solidFill>
                    <a:ea typeface="Cambria Math" panose="02040503050406030204" pitchFamily="18" charset="0"/>
                  </a:rPr>
                  <a:t>Do đó, độ phức tạp của thuật toán Tìm kiếm nhị phân sẽ là </a:t>
                </a:r>
                <a14:m>
                  <m:oMath xmlns:m="http://schemas.openxmlformats.org/officeDocument/2006/math">
                    <m:r>
                      <a:rPr lang="vi-VN" b="0" i="1" noProof="1" dirty="0" smtClean="0">
                        <a:solidFill>
                          <a:srgbClr val="002060"/>
                        </a:solidFill>
                        <a:latin typeface="Cambria Math" panose="02040503050406030204" pitchFamily="18" charset="0"/>
                        <a:ea typeface="Cambria Math" panose="02040503050406030204" pitchFamily="18" charset="0"/>
                      </a:rPr>
                      <m:t>𝑂</m:t>
                    </m:r>
                    <m:d>
                      <m:dPr>
                        <m:ctrlPr>
                          <a:rPr lang="vi-VN" b="0" i="1" noProof="1" dirty="0" smtClean="0">
                            <a:solidFill>
                              <a:srgbClr val="002060"/>
                            </a:solidFill>
                            <a:latin typeface="Cambria Math" panose="02040503050406030204" pitchFamily="18" charset="0"/>
                            <a:ea typeface="Cambria Math" panose="02040503050406030204" pitchFamily="18" charset="0"/>
                          </a:rPr>
                        </m:ctrlPr>
                      </m:dPr>
                      <m:e>
                        <m:r>
                          <m:rPr>
                            <m:sty m:val="p"/>
                          </m:rPr>
                          <a:rPr lang="vi-VN" b="0" i="0" noProof="1" dirty="0" smtClean="0">
                            <a:solidFill>
                              <a:srgbClr val="002060"/>
                            </a:solidFill>
                            <a:latin typeface="Cambria Math" panose="02040503050406030204" pitchFamily="18" charset="0"/>
                            <a:ea typeface="Cambria Math" panose="02040503050406030204" pitchFamily="18" charset="0"/>
                          </a:rPr>
                          <m:t>log</m:t>
                        </m:r>
                        <m:r>
                          <a:rPr lang="vi-VN" b="0" i="1" noProof="1" dirty="0" smtClean="0">
                            <a:solidFill>
                              <a:srgbClr val="002060"/>
                            </a:solidFill>
                            <a:latin typeface="Cambria Math" panose="02040503050406030204" pitchFamily="18" charset="0"/>
                            <a:ea typeface="Cambria Math" panose="02040503050406030204" pitchFamily="18" charset="0"/>
                          </a:rPr>
                          <m:t>𝑛</m:t>
                        </m:r>
                      </m:e>
                    </m:d>
                  </m:oMath>
                </a14:m>
                <a:r>
                  <a:rPr lang="en-US" noProof="1">
                    <a:solidFill>
                      <a:srgbClr val="002060"/>
                    </a:solidFill>
                  </a:rPr>
                  <a:t>.</a:t>
                </a:r>
                <a:endParaRPr lang="vi-VN" noProof="1">
                  <a:solidFill>
                    <a:srgbClr val="002060"/>
                  </a:solidFill>
                </a:endParaRPr>
              </a:p>
            </p:txBody>
          </p:sp>
        </mc:Choice>
        <mc:Fallback xmlns="">
          <p:sp>
            <p:nvSpPr>
              <p:cNvPr id="3" name="Chỗ dành sẵn cho Nội dung 2">
                <a:extLst>
                  <a:ext uri="{FF2B5EF4-FFF2-40B4-BE49-F238E27FC236}">
                    <a16:creationId xmlns:a16="http://schemas.microsoft.com/office/drawing/2014/main" id="{8A5D4EE3-A6BB-400A-A21C-D1AA794C3ADA}"/>
                  </a:ext>
                </a:extLst>
              </p:cNvPr>
              <p:cNvSpPr>
                <a:spLocks noGrp="1" noRot="1" noChangeAspect="1" noMove="1" noResize="1" noEditPoints="1" noAdjustHandles="1" noChangeArrowheads="1" noChangeShapeType="1" noTextEdit="1"/>
              </p:cNvSpPr>
              <p:nvPr>
                <p:ph idx="1"/>
              </p:nvPr>
            </p:nvSpPr>
            <p:spPr>
              <a:blipFill>
                <a:blip r:embed="rId2"/>
                <a:stretch>
                  <a:fillRect l="-517" t="-1181"/>
                </a:stretch>
              </a:blipFill>
            </p:spPr>
            <p:txBody>
              <a:bodyPr/>
              <a:lstStyle/>
              <a:p>
                <a:r>
                  <a:rPr lang="en-US">
                    <a:noFill/>
                  </a:rPr>
                  <a:t> </a:t>
                </a:r>
              </a:p>
            </p:txBody>
          </p:sp>
        </mc:Fallback>
      </mc:AlternateContent>
      <p:sp>
        <p:nvSpPr>
          <p:cNvPr id="2" name="Tiêu đề 1">
            <a:extLst>
              <a:ext uri="{FF2B5EF4-FFF2-40B4-BE49-F238E27FC236}">
                <a16:creationId xmlns:a16="http://schemas.microsoft.com/office/drawing/2014/main" id="{97EAA998-2CD8-4E0A-AF23-A793942A2BF9}"/>
              </a:ext>
            </a:extLst>
          </p:cNvPr>
          <p:cNvSpPr>
            <a:spLocks noGrp="1"/>
          </p:cNvSpPr>
          <p:nvPr>
            <p:ph type="title"/>
          </p:nvPr>
        </p:nvSpPr>
        <p:spPr/>
        <p:txBody>
          <a:bodyPr/>
          <a:lstStyle/>
          <a:p>
            <a:r>
              <a:rPr lang="en-US" dirty="0"/>
              <a:t>Ví dụ</a:t>
            </a:r>
          </a:p>
        </p:txBody>
      </p:sp>
      <p:sp>
        <p:nvSpPr>
          <p:cNvPr id="4" name="Chỗ dành sẵn cho Ngày tháng 3">
            <a:extLst>
              <a:ext uri="{FF2B5EF4-FFF2-40B4-BE49-F238E27FC236}">
                <a16:creationId xmlns:a16="http://schemas.microsoft.com/office/drawing/2014/main" id="{F8C0E21E-C523-4131-AD1A-6F175AECCBDA}"/>
              </a:ext>
            </a:extLst>
          </p:cNvPr>
          <p:cNvSpPr>
            <a:spLocks noGrp="1"/>
          </p:cNvSpPr>
          <p:nvPr>
            <p:ph type="dt" sz="half" idx="10"/>
          </p:nvPr>
        </p:nvSpPr>
        <p:spPr/>
        <p:txBody>
          <a:bodyPr/>
          <a:lstStyle/>
          <a:p>
            <a:fld id="{87732D3E-943B-41B8-AF69-A0AC13D6F46A}" type="datetime1">
              <a:rPr lang="vi-VN" smtClean="0"/>
              <a:t>04/01/2021</a:t>
            </a:fld>
            <a:endParaRPr lang="en-US" dirty="0"/>
          </a:p>
        </p:txBody>
      </p:sp>
      <p:sp>
        <p:nvSpPr>
          <p:cNvPr id="6" name="Chỗ dành sẵn cho Số hiệu Bản chiếu 5">
            <a:extLst>
              <a:ext uri="{FF2B5EF4-FFF2-40B4-BE49-F238E27FC236}">
                <a16:creationId xmlns:a16="http://schemas.microsoft.com/office/drawing/2014/main" id="{F092B2F4-705F-4529-983A-B8A12D02EDA5}"/>
              </a:ext>
            </a:extLst>
          </p:cNvPr>
          <p:cNvSpPr>
            <a:spLocks noGrp="1"/>
          </p:cNvSpPr>
          <p:nvPr>
            <p:ph type="sldNum" sz="quarter" idx="12"/>
          </p:nvPr>
        </p:nvSpPr>
        <p:spPr/>
        <p:txBody>
          <a:bodyPr/>
          <a:lstStyle/>
          <a:p>
            <a:fld id="{4CE482DC-2269-4F26-9D2A-7E44B1A4CD85}" type="slidenum">
              <a:rPr lang="en-US" smtClean="0"/>
              <a:t>98</a:t>
            </a:fld>
            <a:endParaRPr lang="en-US" dirty="0"/>
          </a:p>
        </p:txBody>
      </p:sp>
    </p:spTree>
    <p:extLst>
      <p:ext uri="{BB962C8B-B14F-4D97-AF65-F5344CB8AC3E}">
        <p14:creationId xmlns:p14="http://schemas.microsoft.com/office/powerpoint/2010/main" val="4265919145"/>
      </p:ext>
    </p:extLst>
  </p:cSld>
  <p:clrMapOvr>
    <a:masterClrMapping/>
  </p:clrMapOvr>
  <p:transition spd="slow">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914563F0-6902-4E4F-941A-E05CEB4189B4}"/>
              </a:ext>
            </a:extLst>
          </p:cNvPr>
          <p:cNvSpPr>
            <a:spLocks noGrp="1"/>
          </p:cNvSpPr>
          <p:nvPr>
            <p:ph type="dt" sz="half" idx="10"/>
          </p:nvPr>
        </p:nvSpPr>
        <p:spPr/>
        <p:txBody>
          <a:bodyPr/>
          <a:lstStyle/>
          <a:p>
            <a:fld id="{253AFB76-6077-42EA-BB07-96F907931303}" type="datetime1">
              <a:rPr lang="vi-VN" noProof="1" smtClean="0"/>
              <a:t>04/01/2021</a:t>
            </a:fld>
            <a:endParaRPr lang="vi-VN" noProof="1"/>
          </a:p>
        </p:txBody>
      </p:sp>
      <p:sp>
        <p:nvSpPr>
          <p:cNvPr id="4" name="Chỗ dành sẵn cho Số hiệu Bản chiếu 3">
            <a:extLst>
              <a:ext uri="{FF2B5EF4-FFF2-40B4-BE49-F238E27FC236}">
                <a16:creationId xmlns:a16="http://schemas.microsoft.com/office/drawing/2014/main" id="{25B23CEA-DBED-4746-B52E-599DB8AFEF55}"/>
              </a:ext>
            </a:extLst>
          </p:cNvPr>
          <p:cNvSpPr>
            <a:spLocks noGrp="1"/>
          </p:cNvSpPr>
          <p:nvPr>
            <p:ph type="sldNum" sz="quarter" idx="12"/>
          </p:nvPr>
        </p:nvSpPr>
        <p:spPr/>
        <p:txBody>
          <a:bodyPr/>
          <a:lstStyle/>
          <a:p>
            <a:fld id="{48F63A3B-78C7-47BE-AE5E-E10140E04643}" type="slidenum">
              <a:rPr lang="vi-VN" noProof="1" smtClean="0"/>
              <a:t>99</a:t>
            </a:fld>
            <a:endParaRPr lang="vi-VN" noProof="1"/>
          </a:p>
        </p:txBody>
      </p:sp>
      <p:sp>
        <p:nvSpPr>
          <p:cNvPr id="5" name="Tiêu đề 4">
            <a:extLst>
              <a:ext uri="{FF2B5EF4-FFF2-40B4-BE49-F238E27FC236}">
                <a16:creationId xmlns:a16="http://schemas.microsoft.com/office/drawing/2014/main" id="{236CA941-0894-412D-B4F2-181314D1D566}"/>
              </a:ext>
            </a:extLst>
          </p:cNvPr>
          <p:cNvSpPr>
            <a:spLocks noGrp="1"/>
          </p:cNvSpPr>
          <p:nvPr>
            <p:ph type="title"/>
          </p:nvPr>
        </p:nvSpPr>
        <p:spPr/>
        <p:txBody>
          <a:bodyPr/>
          <a:lstStyle/>
          <a:p>
            <a:r>
              <a:rPr lang="vi-VN" noProof="1"/>
              <a:t>Các lớp độ phức tạp của thuật toán</a:t>
            </a:r>
          </a:p>
        </p:txBody>
      </p:sp>
      <p:sp>
        <p:nvSpPr>
          <p:cNvPr id="6" name="Chỗ dành sẵn cho Văn bản 5">
            <a:extLst>
              <a:ext uri="{FF2B5EF4-FFF2-40B4-BE49-F238E27FC236}">
                <a16:creationId xmlns:a16="http://schemas.microsoft.com/office/drawing/2014/main" id="{3301C2A0-0DFC-442F-85A5-2F68947345D7}"/>
              </a:ext>
            </a:extLst>
          </p:cNvPr>
          <p:cNvSpPr>
            <a:spLocks noGrp="1"/>
          </p:cNvSpPr>
          <p:nvPr>
            <p:ph type="body" sz="quarter" idx="13"/>
          </p:nvPr>
        </p:nvSpPr>
        <p:spPr/>
        <p:txBody>
          <a:bodyPr/>
          <a:lstStyle/>
          <a:p>
            <a:r>
              <a:rPr lang="vi-VN" b="1" noProof="1"/>
              <a:t>Định nghĩa lớp độ phức tạp</a:t>
            </a:r>
          </a:p>
          <a:p>
            <a:pPr lvl="1"/>
            <a:r>
              <a:rPr lang="vi-VN" noProof="1"/>
              <a:t>Một lớp độ phức tạp là một tập hợp các vấn đề có độ phức tạp tương tự nhau. Các lớp độ phức tạp thường được định nghĩa theo các yếu tố sau:</a:t>
            </a:r>
          </a:p>
          <a:p>
            <a:pPr lvl="2"/>
            <a:r>
              <a:rPr lang="vi-VN" b="1" noProof="1"/>
              <a:t>Thể loại vấn đề: </a:t>
            </a:r>
            <a:r>
              <a:rPr lang="vi-VN" noProof="1"/>
              <a:t>thể loại phổ biến nhất là bài toán quyết định. Ngoài ra còn có bài toán hàm, bài toán đếm, bài toán tối ưu, bài toán có lời hứa, </a:t>
            </a:r>
            <a:r>
              <a:rPr lang="en-US" noProof="1"/>
              <a:t>…</a:t>
            </a:r>
            <a:endParaRPr lang="vi-VN" noProof="1"/>
          </a:p>
          <a:p>
            <a:pPr lvl="2"/>
            <a:r>
              <a:rPr lang="vi-VN" b="1" noProof="1"/>
              <a:t>Mô hình tính toán: </a:t>
            </a:r>
            <a:r>
              <a:rPr lang="vi-VN" noProof="1"/>
              <a:t>mô hình phổ biến nhất là máy Turing tất định. Ngoài ra còn có máy Turing bất định, mạch Boole, máy Turing lượng tử, mạch đơn điệu, </a:t>
            </a:r>
            <a:r>
              <a:rPr lang="en-US" noProof="1"/>
              <a:t>…</a:t>
            </a:r>
            <a:endParaRPr lang="vi-VN" noProof="1"/>
          </a:p>
          <a:p>
            <a:pPr lvl="2"/>
            <a:r>
              <a:rPr lang="vi-VN" b="1" noProof="1"/>
              <a:t>Loại tài nguyên bị giới hạn và giới hạn cụ thể: </a:t>
            </a:r>
            <a:r>
              <a:rPr lang="vi-VN" noProof="1"/>
              <a:t>chẳng hạn như "thời gian đa thức", "bộ nhớ lôgarit", </a:t>
            </a:r>
            <a:r>
              <a:rPr lang="en-US" noProof="1"/>
              <a:t>…</a:t>
            </a:r>
            <a:endParaRPr lang="vi-VN" noProof="1"/>
          </a:p>
        </p:txBody>
      </p:sp>
    </p:spTree>
    <p:extLst>
      <p:ext uri="{BB962C8B-B14F-4D97-AF65-F5344CB8AC3E}">
        <p14:creationId xmlns:p14="http://schemas.microsoft.com/office/powerpoint/2010/main" val="886819155"/>
      </p:ext>
    </p:extLst>
  </p:cSld>
  <p:clrMapOvr>
    <a:masterClrMapping/>
  </p:clrMapOvr>
  <p:transition spd="slow">
    <p:fade/>
  </p:transition>
</p:sld>
</file>

<file path=ppt/theme/theme1.xml><?xml version="1.0" encoding="utf-8"?>
<a:theme xmlns:a="http://schemas.openxmlformats.org/drawingml/2006/main" name="PNPT_Template(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NPT_Template(17)" id="{A1BF726F-9B9C-471A-B73C-56B3D634EF30}" vid="{186EBD3C-27C0-45FE-B010-52B89976A66C}"/>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PNPT_Template(17)</Template>
  <TotalTime>1060</TotalTime>
  <Words>14940</Words>
  <Application>Microsoft Office PowerPoint</Application>
  <PresentationFormat>Widescreen</PresentationFormat>
  <Paragraphs>2239</Paragraphs>
  <Slides>190</Slides>
  <Notes>59</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190</vt:i4>
      </vt:variant>
    </vt:vector>
  </HeadingPairs>
  <TitlesOfParts>
    <vt:vector size="207" baseType="lpstr">
      <vt:lpstr>Fira Code</vt:lpstr>
      <vt:lpstr>medium-content-serif-font</vt:lpstr>
      <vt:lpstr>VNI-Helve</vt:lpstr>
      <vt:lpstr>Arial</vt:lpstr>
      <vt:lpstr>Calibri</vt:lpstr>
      <vt:lpstr>Cambria Math</vt:lpstr>
      <vt:lpstr>Candara</vt:lpstr>
      <vt:lpstr>Consolas</vt:lpstr>
      <vt:lpstr>Courier New</vt:lpstr>
      <vt:lpstr>Symbol</vt:lpstr>
      <vt:lpstr>Tahoma</vt:lpstr>
      <vt:lpstr>Times New Roman</vt:lpstr>
      <vt:lpstr>Verdana</vt:lpstr>
      <vt:lpstr>Wingdings</vt:lpstr>
      <vt:lpstr>Wingdings 3</vt:lpstr>
      <vt:lpstr>PNPT_Template(17)</vt:lpstr>
      <vt:lpstr>Equation</vt:lpstr>
      <vt:lpstr>CS112 - Phân tích và thiết kế thuật toán PHÂN TÍCH THUẬT TOÁN</vt:lpstr>
      <vt:lpstr>Thông tin nhóm</vt:lpstr>
      <vt:lpstr>Nội dung trình bày</vt:lpstr>
      <vt:lpstr>Tổng quan về thuật toán</vt:lpstr>
      <vt:lpstr>Các quan niệm về thuật toán</vt:lpstr>
      <vt:lpstr>Khái niệm thuật toán</vt:lpstr>
      <vt:lpstr>Khái niệm thuật toán</vt:lpstr>
      <vt:lpstr>Ví dụ thuật toán</vt:lpstr>
      <vt:lpstr>Một số lưu ý</vt:lpstr>
      <vt:lpstr>PowerPoint Presentation</vt:lpstr>
      <vt:lpstr>PowerPoint Presentation</vt:lpstr>
      <vt:lpstr>Sự cần thiết của thuật toán</vt:lpstr>
      <vt:lpstr>Các tính chất của thuật toán</vt:lpstr>
      <vt:lpstr>Các tính chất của thuật toán</vt:lpstr>
      <vt:lpstr>Phân loại thuật toán</vt:lpstr>
      <vt:lpstr>Các yêu cầu của thuật toán</vt:lpstr>
      <vt:lpstr>Biểu diễn thuật toán</vt:lpstr>
      <vt:lpstr>Ngôn ngữ tự nhiên</vt:lpstr>
      <vt:lpstr>Ví dụ</vt:lpstr>
      <vt:lpstr>Lưu đồ (sơ đồ khối)</vt:lpstr>
      <vt:lpstr>Lưu đồ (sơ đồ khối)</vt:lpstr>
      <vt:lpstr>Mã giả</vt:lpstr>
      <vt:lpstr>Mã giả</vt:lpstr>
      <vt:lpstr>Ví dụ</vt:lpstr>
      <vt:lpstr>Bài tập</vt:lpstr>
      <vt:lpstr>Phân tích thuật toán</vt:lpstr>
      <vt:lpstr>Đặt vấn đề</vt:lpstr>
      <vt:lpstr>Tính hiệu quả của thuật toán</vt:lpstr>
      <vt:lpstr>Đặt vấn đề</vt:lpstr>
      <vt:lpstr>Khái niệm phân tích thuật toán</vt:lpstr>
      <vt:lpstr>Tiêu chí đánh giá</vt:lpstr>
      <vt:lpstr>Tiêu chí đánh giá</vt:lpstr>
      <vt:lpstr>Tiêu chí đánh giá</vt:lpstr>
      <vt:lpstr>Mục đích của phân tích thuật toán</vt:lpstr>
      <vt:lpstr>Mục đích của phân tích thuật toán</vt:lpstr>
      <vt:lpstr>Thời gian thực hiện thuật toán  </vt:lpstr>
      <vt:lpstr>Thời gian thực hiện thuật toán  </vt:lpstr>
      <vt:lpstr>Thời gian thực hiện thuật toán</vt:lpstr>
      <vt:lpstr>Thời gian thực hiện thuật toán</vt:lpstr>
      <vt:lpstr>Thời gian thực hiện thuật toán  </vt:lpstr>
      <vt:lpstr>Thời gian thực hiện thuật toán</vt:lpstr>
      <vt:lpstr>Thời gian thực hiện thuật toán</vt:lpstr>
      <vt:lpstr>Thời gian thực hiện thuật toán</vt:lpstr>
      <vt:lpstr>Thời gian thực hiện thuật toán</vt:lpstr>
      <vt:lpstr>Thời gian thực hiện thuật toán</vt:lpstr>
      <vt:lpstr>Thời gian thực hiện thuật toán</vt:lpstr>
      <vt:lpstr>Thời gian thực hiện thuật toán</vt:lpstr>
      <vt:lpstr>Thời gian thực hiện thuật toán</vt:lpstr>
      <vt:lpstr>Quy tắc tìm độ phức tạp TT KĐQ</vt:lpstr>
      <vt:lpstr>Phép toán cơ bản</vt:lpstr>
      <vt:lpstr>Đánh giá độ phức tạp của thuật toán</vt:lpstr>
      <vt:lpstr>Thời gian thực hiện thuật toán</vt:lpstr>
      <vt:lpstr>Thời gian thực hiện thuật toán</vt:lpstr>
      <vt:lpstr>Đánh giá thời gian thực hiện thuật toán</vt:lpstr>
      <vt:lpstr>Đánh giá thời gian thực hiện thuật toán</vt:lpstr>
      <vt:lpstr>Đánh giá thời gian thực hiện thuật toán</vt:lpstr>
      <vt:lpstr>Độ phức tạp của thuật toán</vt:lpstr>
      <vt:lpstr>Độ phức tạp của thuật toán</vt:lpstr>
      <vt:lpstr>Độ phức tạp của thuật toán</vt:lpstr>
      <vt:lpstr>Độ phức tạp của thuật toán</vt:lpstr>
      <vt:lpstr>Độ phức tạp của thuật toán</vt:lpstr>
      <vt:lpstr>Độ phức tạp của thuật toán</vt:lpstr>
      <vt:lpstr>Một số kí hiệu độ phức tạp thuật toán</vt:lpstr>
      <vt:lpstr>Ký hiệu O - Biểu diễn thời gian chạy </vt:lpstr>
      <vt:lpstr>Một số kí hiệu độ phức tạp thuật toán</vt:lpstr>
      <vt:lpstr>Độ phức tạp của thuật toán</vt:lpstr>
      <vt:lpstr>Độ phức tạp của thuật toán</vt:lpstr>
      <vt:lpstr>Các quy tắc tìm độ phức tạp</vt:lpstr>
      <vt:lpstr>Các quy tắc tìm độ phức tạp</vt:lpstr>
      <vt:lpstr>Các quy tắc tìm độ phức tạp</vt:lpstr>
      <vt:lpstr>Các quy tắc tìm độ phức tạp</vt:lpstr>
      <vt:lpstr>Các quy tắc tìm độ phức tạp</vt:lpstr>
      <vt:lpstr>Phân loại câu lệnh trong một NNLT</vt:lpstr>
      <vt:lpstr>Phân loại câu lệnh trong một NNLT</vt:lpstr>
      <vt:lpstr>Đánh giá độ phức tạp của từng câu lệnh</vt:lpstr>
      <vt:lpstr>Một số ví dụ</vt:lpstr>
      <vt:lpstr>Thời gian thực hiện thuật toán</vt:lpstr>
      <vt:lpstr>Một số ví dụ</vt:lpstr>
      <vt:lpstr>Một số ví dụ</vt:lpstr>
      <vt:lpstr>Một số ví dụ</vt:lpstr>
      <vt:lpstr>Một số ví dụ</vt:lpstr>
      <vt:lpstr>Một số ví dụ</vt:lpstr>
      <vt:lpstr>Sự phân lớp theo độ phức tạp của TT</vt:lpstr>
      <vt:lpstr>Một số kết quả quan trọng</vt:lpstr>
      <vt:lpstr>Một số kết quả quan trọng</vt:lpstr>
      <vt:lpstr>Một số ví dụ</vt:lpstr>
      <vt:lpstr>Một số ví dụ</vt:lpstr>
      <vt:lpstr>Một số ví dụ</vt:lpstr>
      <vt:lpstr>Một số ví dụ</vt:lpstr>
      <vt:lpstr>Một số ví dụ</vt:lpstr>
      <vt:lpstr>Một số ví dụ</vt:lpstr>
      <vt:lpstr>Thuật Toán Tìm Kiếm Nhị Phân</vt:lpstr>
      <vt:lpstr>Thuật Toán Tìm Kiếm Nhị Phân</vt:lpstr>
      <vt:lpstr>Minh họa thuật toán Tìm kiếm nhị Phân</vt:lpstr>
      <vt:lpstr>Minh họa thuật toán Tìm kiếm nhị Phân</vt:lpstr>
      <vt:lpstr>Ví dụ</vt:lpstr>
      <vt:lpstr>Ví dụ</vt:lpstr>
      <vt:lpstr>Ví dụ</vt:lpstr>
      <vt:lpstr>Các lớp độ phức tạp của thuật toán</vt:lpstr>
      <vt:lpstr>Các lớp độ phức tạp của thuật toán</vt:lpstr>
      <vt:lpstr>Các lớp độ phức tạp của thuật toán</vt:lpstr>
      <vt:lpstr>Các lớp độ phức tạp của thuật toán</vt:lpstr>
      <vt:lpstr>THUẬT TOÁN ĐỆ QUY</vt:lpstr>
      <vt:lpstr>Nội dung</vt:lpstr>
      <vt:lpstr>Nội dung</vt:lpstr>
      <vt:lpstr>Tổng quan về đệ quy</vt:lpstr>
      <vt:lpstr>Các bước giải bài toán</vt:lpstr>
      <vt:lpstr>Khái niệm đệ quy</vt:lpstr>
      <vt:lpstr>Điều kiện dừng</vt:lpstr>
      <vt:lpstr>Khái niệm hàm đệ quy</vt:lpstr>
      <vt:lpstr>Cấu trúc hàm đệ quy</vt:lpstr>
      <vt:lpstr>Các vấn đề đệ quy thông dụng</vt:lpstr>
      <vt:lpstr>Hệ thức truy hồi</vt:lpstr>
      <vt:lpstr>Hệ thức truy hồi</vt:lpstr>
      <vt:lpstr>Hệ thức truy hồi</vt:lpstr>
      <vt:lpstr>Chia để trị (divide &amp; conquer)</vt:lpstr>
      <vt:lpstr>Chia để trị (divide &amp; conquer)</vt:lpstr>
      <vt:lpstr>Chia để trị (Divide and Conquer)</vt:lpstr>
      <vt:lpstr>Quay lui (Backtracking)</vt:lpstr>
      <vt:lpstr>Quay lui (Backtracking)</vt:lpstr>
      <vt:lpstr>Một số bài toán kinh điển</vt:lpstr>
      <vt:lpstr>Tháp Hà Nội</vt:lpstr>
      <vt:lpstr>Tháp Hà Nội</vt:lpstr>
      <vt:lpstr>Tám hậu</vt:lpstr>
      <vt:lpstr>Tám hậu – Các dòng</vt:lpstr>
      <vt:lpstr>Tám hậu – Các cột</vt:lpstr>
      <vt:lpstr>Tám hậu – Các đường chéo xuôi</vt:lpstr>
      <vt:lpstr>Tám hậu – Các đường chéo ngược</vt:lpstr>
      <vt:lpstr>Tám hậu – Các dòng</vt:lpstr>
      <vt:lpstr>Mã đi tuần</vt:lpstr>
      <vt:lpstr>Nhận xét</vt:lpstr>
      <vt:lpstr>Tổng kết</vt:lpstr>
      <vt:lpstr>Bài tập</vt:lpstr>
      <vt:lpstr>Nội dung</vt:lpstr>
      <vt:lpstr>Định nghĩa theo cách đệ quy</vt:lpstr>
      <vt:lpstr>Định nghĩa theo cách đệ quy</vt:lpstr>
      <vt:lpstr>Định nghĩa theo cách đệ quy</vt:lpstr>
      <vt:lpstr>Định nghĩa theo cách đệ quy</vt:lpstr>
      <vt:lpstr>Định nghĩa theo cách đệ quy</vt:lpstr>
      <vt:lpstr>Định nghĩa theo cách đệ quy</vt:lpstr>
      <vt:lpstr>Định nghĩa theo cách đệ quy</vt:lpstr>
      <vt:lpstr>Định nghĩa theo cách đệ quy</vt:lpstr>
      <vt:lpstr>Định nghĩa theo cách đệ quy</vt:lpstr>
      <vt:lpstr>Ví dụ cây đệ quy Fibonacci</vt:lpstr>
      <vt:lpstr>Cài đặt Hàm đệ quy</vt:lpstr>
      <vt:lpstr>Cài đặt Hàm đệ quy</vt:lpstr>
      <vt:lpstr>Cài đặt Hàm đệ quy</vt:lpstr>
      <vt:lpstr>Các bước xây dựng hàm đệ quy</vt:lpstr>
      <vt:lpstr>Hoạt động của Hàm đệ quy</vt:lpstr>
      <vt:lpstr>Ví dụ gọi hàm đệ quy</vt:lpstr>
      <vt:lpstr>Bài tập</vt:lpstr>
      <vt:lpstr>Phân loại đệ quy</vt:lpstr>
      <vt:lpstr>Đệ quy nhị phân</vt:lpstr>
      <vt:lpstr>Đệ quy phi tuyến</vt:lpstr>
      <vt:lpstr>Đệ quy trực tiếp</vt:lpstr>
      <vt:lpstr>Đệ quy gián tiếp</vt:lpstr>
      <vt:lpstr>Đệ quy gián tiếp</vt:lpstr>
      <vt:lpstr>Đệ quy gián tiếp</vt:lpstr>
      <vt:lpstr>Đệ quy tuyến tính</vt:lpstr>
      <vt:lpstr>Đệ quy tuyến tính</vt:lpstr>
      <vt:lpstr>Đệ quy tuyến tính</vt:lpstr>
      <vt:lpstr>Đệ quy tuyến tính</vt:lpstr>
      <vt:lpstr>Đệ quy nhánh</vt:lpstr>
      <vt:lpstr>Đệ quy đuôi</vt:lpstr>
      <vt:lpstr>Đệ quy lồng nhau</vt:lpstr>
      <vt:lpstr>Ứng dụng của đệ quy</vt:lpstr>
      <vt:lpstr>Ưu điểm và khuyết điểm của đệ quy</vt:lpstr>
      <vt:lpstr>Một số phương pháp khử đệ quy</vt:lpstr>
      <vt:lpstr>Bài tập</vt:lpstr>
      <vt:lpstr>Phân tích thuật toán đệ quy</vt:lpstr>
      <vt:lpstr>Phân tích thuật toán đệ quy</vt:lpstr>
      <vt:lpstr>Phương trình đệ quy</vt:lpstr>
      <vt:lpstr>Thành lập phương trình đệ quy</vt:lpstr>
      <vt:lpstr>Thành lập phương trình đệ quy</vt:lpstr>
      <vt:lpstr>Thành lập phương trình đệ quy</vt:lpstr>
      <vt:lpstr>Giải phương trình đệ quy</vt:lpstr>
      <vt:lpstr>Phương pháp truy hồi</vt:lpstr>
      <vt:lpstr>Phương pháp truy hồi</vt:lpstr>
      <vt:lpstr>Hệ thức truy hồi</vt:lpstr>
      <vt:lpstr>Hệ thức truy hồi</vt:lpstr>
      <vt:lpstr>Hệ thức truy hồi</vt:lpstr>
      <vt:lpstr>Phương pháp truy hồi</vt:lpstr>
      <vt:lpstr>Phương pháp truy hồi</vt:lpstr>
      <vt:lpstr>Phương pháp truy hồi</vt:lpstr>
      <vt:lpstr>Phương pháp đoán nghiệm</vt:lpstr>
      <vt:lpstr>Giải phương trình đệ quy</vt:lpstr>
      <vt:lpstr>Quiz</vt:lpstr>
      <vt:lpstr>Quiz</vt:lpstr>
      <vt:lpstr>Quiz</vt:lpstr>
      <vt:lpstr>Cảm ơn Thầy và các bạn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thuật toán</dc:title>
  <dc:creator>Phạm Nguyễn Phúc Toàn</dc:creator>
  <cp:lastModifiedBy>Phạm Duy</cp:lastModifiedBy>
  <cp:revision>260</cp:revision>
  <dcterms:created xsi:type="dcterms:W3CDTF">2020-09-15T10:16:06Z</dcterms:created>
  <dcterms:modified xsi:type="dcterms:W3CDTF">2021-01-04T06:04:00Z</dcterms:modified>
</cp:coreProperties>
</file>